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30"/>
  </p:notesMasterIdLst>
  <p:sldIdLst>
    <p:sldId id="1633" r:id="rId5"/>
    <p:sldId id="440" r:id="rId6"/>
    <p:sldId id="375" r:id="rId7"/>
    <p:sldId id="334" r:id="rId8"/>
    <p:sldId id="1643" r:id="rId9"/>
    <p:sldId id="339" r:id="rId10"/>
    <p:sldId id="547" r:id="rId11"/>
    <p:sldId id="309" r:id="rId12"/>
    <p:sldId id="388" r:id="rId13"/>
    <p:sldId id="389" r:id="rId14"/>
    <p:sldId id="390" r:id="rId15"/>
    <p:sldId id="353" r:id="rId16"/>
    <p:sldId id="355" r:id="rId17"/>
    <p:sldId id="354" r:id="rId18"/>
    <p:sldId id="318" r:id="rId19"/>
    <p:sldId id="561" r:id="rId20"/>
    <p:sldId id="356" r:id="rId21"/>
    <p:sldId id="357" r:id="rId22"/>
    <p:sldId id="2147483621" r:id="rId23"/>
    <p:sldId id="467" r:id="rId24"/>
    <p:sldId id="468" r:id="rId25"/>
    <p:sldId id="360" r:id="rId26"/>
    <p:sldId id="371" r:id="rId27"/>
    <p:sldId id="378" r:id="rId28"/>
    <p:sldId id="4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2" autoAdjust="0"/>
  </p:normalViewPr>
  <p:slideViewPr>
    <p:cSldViewPr snapToGrid="0">
      <p:cViewPr varScale="1">
        <p:scale>
          <a:sx n="99" d="100"/>
          <a:sy n="99" d="100"/>
        </p:scale>
        <p:origin x="858"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AC698-CC2C-9D52-9F0C-183A2AE3F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846C6-4EDF-320F-A15D-461F48C4C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38C95-E70C-895C-32AE-84DD1BEA39E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B44093-6361-5A5F-1004-66B9A03FB5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7795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291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9505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principles.5</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8" r:id="rId7"/>
    <p:sldLayoutId id="2147483909" r:id="rId8"/>
    <p:sldLayoutId id="2147483816"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3" Type="http://schemas.openxmlformats.org/officeDocument/2006/relationships/hyperlink" Target="https://copilot.cloud.microsoft/prompts/13467345-407f-475b-ad9b-e7e61464abdb" TargetMode="External"/><Relationship Id="rId7" Type="http://schemas.openxmlformats.org/officeDocument/2006/relationships/image" Target="../media/image31.png"/><Relationship Id="rId12" Type="http://schemas.openxmlformats.org/officeDocument/2006/relationships/hyperlink" Target="https://support.microsoft.com/en-us/topic/overview-of-microsoft-365-chat-preview-5b00a52d-7296-48ee-b938-b95b7209f737" TargetMode="External"/><Relationship Id="rId17" Type="http://schemas.openxmlformats.org/officeDocument/2006/relationships/image" Target="../media/image39.png"/><Relationship Id="rId2" Type="http://schemas.openxmlformats.org/officeDocument/2006/relationships/hyperlink" Target="https://copilot.cloud.microsoft/prompts/5d544061-3491-41b3-a84a-3336d9def11d" TargetMode="External"/><Relationship Id="rId16"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hyperlink" Target="https://copilot.cloud.microsoft/prompts/3dc0470d-5e34-4b9e-9a59-b11f2fedeb9d" TargetMode="External"/><Relationship Id="rId11" Type="http://schemas.openxmlformats.org/officeDocument/2006/relationships/hyperlink" Target="https://www.youtube.com/embed/llIeoJpmuJk?si=v-UdHKVAmSNDfIW5" TargetMode="External"/><Relationship Id="rId5" Type="http://schemas.openxmlformats.org/officeDocument/2006/relationships/hyperlink" Target="https://copilot.cloud.microsoft/prompts/97ad49a6-6dcf-4471-873a-2e3074d49963" TargetMode="External"/><Relationship Id="rId15" Type="http://schemas.openxmlformats.org/officeDocument/2006/relationships/image" Target="../media/image37.svg"/><Relationship Id="rId10" Type="http://schemas.openxmlformats.org/officeDocument/2006/relationships/image" Target="../media/image34.svg"/><Relationship Id="rId4" Type="http://schemas.openxmlformats.org/officeDocument/2006/relationships/hyperlink" Target="https://copilot.cloud.microsoft/prompts/create-presentations-cda82238-15fd-4a05-adad-b7691d84fac3" TargetMode="External"/><Relationship Id="rId9" Type="http://schemas.openxmlformats.org/officeDocument/2006/relationships/image" Target="../media/image33.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1.svg"/><Relationship Id="rId18" Type="http://schemas.openxmlformats.org/officeDocument/2006/relationships/image" Target="../media/image34.svg"/><Relationship Id="rId3" Type="http://schemas.openxmlformats.org/officeDocument/2006/relationships/hyperlink" Target="https://copilot.cloud.microsoft/prompts/5d544061-3491-41b3-a84a-3336d9def11d" TargetMode="External"/><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40.png"/><Relationship Id="rId17" Type="http://schemas.openxmlformats.org/officeDocument/2006/relationships/image" Target="../media/image33.png"/><Relationship Id="rId2" Type="http://schemas.openxmlformats.org/officeDocument/2006/relationships/hyperlink" Target="https://copilot.cloud.microsoft/prompts/brainstorm-strategies-4f7e8ec8-054a-427c-8faf-44314f55cff0" TargetMode="External"/><Relationship Id="rId16" Type="http://schemas.openxmlformats.org/officeDocument/2006/relationships/image" Target="../media/image32.svg"/><Relationship Id="rId1" Type="http://schemas.openxmlformats.org/officeDocument/2006/relationships/slideLayout" Target="../slideLayouts/slideLayout8.xml"/><Relationship Id="rId6" Type="http://schemas.openxmlformats.org/officeDocument/2006/relationships/hyperlink" Target="https://copilot.cloud.microsoft/prompts/3dc0470d-5e34-4b9e-9a59-b11f2fedeb9d" TargetMode="External"/><Relationship Id="rId11" Type="http://schemas.openxmlformats.org/officeDocument/2006/relationships/image" Target="../media/image38.png"/><Relationship Id="rId5" Type="http://schemas.openxmlformats.org/officeDocument/2006/relationships/hyperlink" Target="https://copilot.cloud.microsoft/prompts/add-a-slide-ab66e07e-3c4f-4075-81e0-239b49fad71b" TargetMode="External"/><Relationship Id="rId15" Type="http://schemas.openxmlformats.org/officeDocument/2006/relationships/image" Target="../media/image31.png"/><Relationship Id="rId10" Type="http://schemas.openxmlformats.org/officeDocument/2006/relationships/image" Target="../media/image37.svg"/><Relationship Id="rId19" Type="http://schemas.openxmlformats.org/officeDocument/2006/relationships/hyperlink" Target="https://www.youtube.com/embed/b6mipom9K14?si=dPZ4smuI3cXAqNMm" TargetMode="External"/><Relationship Id="rId4" Type="http://schemas.openxmlformats.org/officeDocument/2006/relationships/hyperlink" Target="https://copilot.cloud.microsoft/prompts/69be641a-3292-4172-8ce2-43f9bebaa900" TargetMode="External"/><Relationship Id="rId9" Type="http://schemas.openxmlformats.org/officeDocument/2006/relationships/image" Target="../media/image36.png"/><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33.png"/><Relationship Id="rId3" Type="http://schemas.openxmlformats.org/officeDocument/2006/relationships/hyperlink" Target="https://copilot.cloud.microsoft/prompts/5d544061-3491-41b3-a84a-3336d9def11d" TargetMode="External"/><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38.png"/><Relationship Id="rId17" Type="http://schemas.openxmlformats.org/officeDocument/2006/relationships/image" Target="../media/image32.svg"/><Relationship Id="rId2" Type="http://schemas.openxmlformats.org/officeDocument/2006/relationships/hyperlink" Target="https://copilot.cloud.microsoft/prompts/brainstorm-strategies-4f7e8ec8-054a-427c-8faf-44314f55cff0" TargetMode="External"/><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hyperlink" Target="https://copilot.cloud.microsoft/prompts/3dc0470d-5e34-4b9e-9a59-b11f2fedeb9d" TargetMode="External"/><Relationship Id="rId11" Type="http://schemas.openxmlformats.org/officeDocument/2006/relationships/image" Target="../media/image37.svg"/><Relationship Id="rId5" Type="http://schemas.openxmlformats.org/officeDocument/2006/relationships/hyperlink" Target="https://copilot.cloud.microsoft/prompts/add-a-slide-ab66e07e-3c4f-4075-81e0-239b49fad71b" TargetMode="External"/><Relationship Id="rId15" Type="http://schemas.openxmlformats.org/officeDocument/2006/relationships/hyperlink" Target="https://www.youtube.com/embed/b6mipom9K14?si=dPZ4smuI3cXAqNMm" TargetMode="External"/><Relationship Id="rId10" Type="http://schemas.openxmlformats.org/officeDocument/2006/relationships/image" Target="../media/image36.png"/><Relationship Id="rId19" Type="http://schemas.openxmlformats.org/officeDocument/2006/relationships/image" Target="../media/image34.svg"/><Relationship Id="rId4" Type="http://schemas.openxmlformats.org/officeDocument/2006/relationships/hyperlink" Target="https://copilot.cloud.microsoft/prompts/69be641a-3292-4172-8ce2-43f9bebaa900" TargetMode="External"/><Relationship Id="rId9" Type="http://schemas.openxmlformats.org/officeDocument/2006/relationships/image" Target="../media/image42.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2.sv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0.png"/><Relationship Id="rId3" Type="http://schemas.openxmlformats.org/officeDocument/2006/relationships/hyperlink" Target="https://copilot.cloud.microsoft/prompts/3dc0470d-5e34-4b9e-9a59-b11f2fedeb9d" TargetMode="External"/><Relationship Id="rId7" Type="http://schemas.openxmlformats.org/officeDocument/2006/relationships/image" Target="../media/image33.png"/><Relationship Id="rId12" Type="http://schemas.openxmlformats.org/officeDocument/2006/relationships/image" Target="../media/image43.png"/><Relationship Id="rId17" Type="http://schemas.openxmlformats.org/officeDocument/2006/relationships/image" Target="../media/image45.svg"/><Relationship Id="rId2" Type="http://schemas.openxmlformats.org/officeDocument/2006/relationships/hyperlink" Target="https://copilot.cloud.microsoft/prompts/907725d0-7e57-46d1-ab52-ad69ba6624c3" TargetMode="External"/><Relationship Id="rId16"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32.svg"/><Relationship Id="rId11" Type="http://schemas.openxmlformats.org/officeDocument/2006/relationships/image" Target="../media/image38.png"/><Relationship Id="rId5" Type="http://schemas.openxmlformats.org/officeDocument/2006/relationships/image" Target="../media/image31.png"/><Relationship Id="rId15" Type="http://schemas.openxmlformats.org/officeDocument/2006/relationships/hyperlink" Target="https://medius.microsoft.com/Embed/video-nc/0b528354-1e8b-44e7-b077-c3fdafd1bd31" TargetMode="External"/><Relationship Id="rId10" Type="http://schemas.openxmlformats.org/officeDocument/2006/relationships/image" Target="../media/image35.png"/><Relationship Id="rId4" Type="http://schemas.openxmlformats.org/officeDocument/2006/relationships/hyperlink" Target="https://copilot.cloud.microsoft/prompts/69be641a-3292-4172-8ce2-43f9bebaa900" TargetMode="External"/><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41.svg"/></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8.png"/><Relationship Id="rId3" Type="http://schemas.openxmlformats.org/officeDocument/2006/relationships/hyperlink" Target="https://copilot.cloud.microsoft/prompts/create-presentations-cda82238-15fd-4a05-adad-b7691d84fac3" TargetMode="External"/><Relationship Id="rId7" Type="http://schemas.openxmlformats.org/officeDocument/2006/relationships/image" Target="../media/image33.png"/><Relationship Id="rId12"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2.svg"/><Relationship Id="rId11" Type="http://schemas.openxmlformats.org/officeDocument/2006/relationships/image" Target="../media/image43.png"/><Relationship Id="rId5" Type="http://schemas.openxmlformats.org/officeDocument/2006/relationships/image" Target="../media/image31.png"/><Relationship Id="rId15" Type="http://schemas.openxmlformats.org/officeDocument/2006/relationships/image" Target="../media/image37.svg"/><Relationship Id="rId10" Type="http://schemas.openxmlformats.org/officeDocument/2006/relationships/image" Target="../media/image35.png"/><Relationship Id="rId4" Type="http://schemas.openxmlformats.org/officeDocument/2006/relationships/hyperlink" Target="https://copilot.cloud.microsoft/prompts/97ad49a6-6dcf-4471-873a-2e3074d49963" TargetMode="External"/><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hyperlink" Target="https://copilot.cloud.microsoft/prompts/17b3f43b-eaae-493c-a894-bd38694c7888" TargetMode="External"/><Relationship Id="rId1" Type="http://schemas.openxmlformats.org/officeDocument/2006/relationships/slideLayout" Target="../slideLayouts/slideLayout8.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34.svg"/><Relationship Id="rId4" Type="http://schemas.openxmlformats.org/officeDocument/2006/relationships/image" Target="../media/image3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image" Target="../media/image34.svg"/><Relationship Id="rId3" Type="http://schemas.openxmlformats.org/officeDocument/2006/relationships/hyperlink" Target="https://copilot.cloud.microsoft/prompts/c00d9f81-1779-4dd0-b3e9-36b8bc5dee54" TargetMode="External"/><Relationship Id="rId7" Type="http://schemas.openxmlformats.org/officeDocument/2006/relationships/image" Target="../media/image41.svg"/><Relationship Id="rId12" Type="http://schemas.openxmlformats.org/officeDocument/2006/relationships/image" Target="../media/image33.png"/><Relationship Id="rId2" Type="http://schemas.openxmlformats.org/officeDocument/2006/relationships/hyperlink" Target="https://copilot.cloud.microsoft/prompts/6bf6bdda-d865-41e7-ab15-efb9bc0645db" TargetMode="External"/><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32.svg"/><Relationship Id="rId5" Type="http://schemas.openxmlformats.org/officeDocument/2006/relationships/image" Target="../media/image38.png"/><Relationship Id="rId10" Type="http://schemas.openxmlformats.org/officeDocument/2006/relationships/image" Target="../media/image31.png"/><Relationship Id="rId4" Type="http://schemas.openxmlformats.org/officeDocument/2006/relationships/hyperlink" Target="https://copilot.cloud.microsoft/prompts/69be641a-3292-4172-8ce2-43f9bebaa900" TargetMode="Externa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2.svg"/><Relationship Id="rId3" Type="http://schemas.openxmlformats.org/officeDocument/2006/relationships/hyperlink" Target="https://copilot.cloud.microsoft/prompts/4b572110-48ca-44c8-bf0a-64444a2dd49f" TargetMode="External"/><Relationship Id="rId7" Type="http://schemas.openxmlformats.org/officeDocument/2006/relationships/image" Target="../media/image39.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8.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34.svg"/><Relationship Id="rId10" Type="http://schemas.openxmlformats.org/officeDocument/2006/relationships/image" Target="../media/image37.svg"/><Relationship Id="rId4" Type="http://schemas.openxmlformats.org/officeDocument/2006/relationships/hyperlink" Target="https://copilot.cloud.microsoft/prompts/create-presentations-cda82238-15fd-4a05-adad-b7691d84fac3" TargetMode="External"/><Relationship Id="rId9" Type="http://schemas.openxmlformats.org/officeDocument/2006/relationships/image" Target="../media/image36.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14.png"/><Relationship Id="rId18" Type="http://schemas.openxmlformats.org/officeDocument/2006/relationships/image" Target="../media/image58.png"/><Relationship Id="rId3" Type="http://schemas.openxmlformats.org/officeDocument/2006/relationships/hyperlink" Target="https://copilot.cloud.microsoft/prompts/17b3f43b-eaae-493c-a894-bd38694c7888" TargetMode="External"/><Relationship Id="rId21" Type="http://schemas.openxmlformats.org/officeDocument/2006/relationships/image" Target="../media/image61.sv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hyperlink" Target="https://support.microsoft.com/en-us/copilot-powerpoint" TargetMode="External"/><Relationship Id="rId2" Type="http://schemas.openxmlformats.org/officeDocument/2006/relationships/hyperlink" Target="https://copilot.cloud.microsoft/prompts/5d544061-3491-41b3-a84a-3336d9def11d" TargetMode="External"/><Relationship Id="rId16" Type="http://schemas.openxmlformats.org/officeDocument/2006/relationships/image" Target="../media/image57.png"/><Relationship Id="rId20"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hyperlink" Target="https://copilot.cloud.microsoft/prompts/6bf6bdda-d865-41e7-ab15-efb9bc0645db" TargetMode="External"/><Relationship Id="rId15" Type="http://schemas.openxmlformats.org/officeDocument/2006/relationships/image" Target="../media/image56.png"/><Relationship Id="rId10" Type="http://schemas.openxmlformats.org/officeDocument/2006/relationships/image" Target="../media/image53.svg"/><Relationship Id="rId19" Type="http://schemas.openxmlformats.org/officeDocument/2006/relationships/image" Target="../media/image59.png"/><Relationship Id="rId4" Type="http://schemas.openxmlformats.org/officeDocument/2006/relationships/hyperlink" Target="https://copilot.cloud.microsoft/prompts/3dc0470d-5e34-4b9e-9a59-b11f2fedeb9d" TargetMode="External"/><Relationship Id="rId9" Type="http://schemas.openxmlformats.org/officeDocument/2006/relationships/image" Target="../media/image52.png"/><Relationship Id="rId14" Type="http://schemas.openxmlformats.org/officeDocument/2006/relationships/hyperlink" Target="https://support.microsoft.com/en-us/topic/overview-of-microsoft-365-chat-preview-5b00a52d-7296-48ee-b938-b95b7209f737"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63.png"/><Relationship Id="rId18" Type="http://schemas.openxmlformats.org/officeDocument/2006/relationships/image" Target="../media/image60.png"/><Relationship Id="rId3" Type="http://schemas.openxmlformats.org/officeDocument/2006/relationships/hyperlink" Target="https://copilot.cloud.microsoft/prompts/3dc0470d-5e34-4b9e-9a59-b11f2fedeb9d" TargetMode="External"/><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59.png"/><Relationship Id="rId2" Type="http://schemas.openxmlformats.org/officeDocument/2006/relationships/hyperlink" Target="https://copilot.cloud.microsoft/prompts/f29ccde6-d92e-414c-8156-e3e387d247de" TargetMode="External"/><Relationship Id="rId16"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62.png"/><Relationship Id="rId11" Type="http://schemas.openxmlformats.org/officeDocument/2006/relationships/image" Target="../media/image54.png"/><Relationship Id="rId5" Type="http://schemas.openxmlformats.org/officeDocument/2006/relationships/hyperlink" Target="https://copilot.cloud.microsoft/prompts/bafc6790-47a5-4513-8ced-8cad5c1055be" TargetMode="External"/><Relationship Id="rId15" Type="http://schemas.openxmlformats.org/officeDocument/2006/relationships/image" Target="../media/image58.png"/><Relationship Id="rId10" Type="http://schemas.openxmlformats.org/officeDocument/2006/relationships/image" Target="../media/image53.svg"/><Relationship Id="rId19" Type="http://schemas.openxmlformats.org/officeDocument/2006/relationships/image" Target="../media/image61.svg"/><Relationship Id="rId4" Type="http://schemas.openxmlformats.org/officeDocument/2006/relationships/hyperlink" Target="https://copilot.cloud.microsoft/prompts/add-a-slide-ab66e07e-3c4f-4075-81e0-239b49fad71b" TargetMode="External"/><Relationship Id="rId9" Type="http://schemas.openxmlformats.org/officeDocument/2006/relationships/image" Target="../media/image52.png"/><Relationship Id="rId14" Type="http://schemas.openxmlformats.org/officeDocument/2006/relationships/hyperlink" Target="https://support.microsoft.com/en-us/copilot-powerpoin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s://support.microsoft.com/en-us/copilot-powerpoint" TargetMode="External"/><Relationship Id="rId3" Type="http://schemas.openxmlformats.org/officeDocument/2006/relationships/image" Target="../media/image65.png"/><Relationship Id="rId7" Type="http://schemas.openxmlformats.org/officeDocument/2006/relationships/image" Target="../media/image53.svg"/><Relationship Id="rId12" Type="http://schemas.openxmlformats.org/officeDocument/2006/relationships/image" Target="../media/image59.png"/><Relationship Id="rId17" Type="http://schemas.openxmlformats.org/officeDocument/2006/relationships/image" Target="../media/image61.svg"/><Relationship Id="rId2" Type="http://schemas.openxmlformats.org/officeDocument/2006/relationships/image" Target="../media/image64.png"/><Relationship Id="rId16"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svg"/><Relationship Id="rId15" Type="http://schemas.openxmlformats.org/officeDocument/2006/relationships/image" Target="../media/image66.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png"/><Relationship Id="rId18" Type="http://schemas.openxmlformats.org/officeDocument/2006/relationships/image" Target="../media/image61.svg"/><Relationship Id="rId3" Type="http://schemas.microsoft.com/office/2007/relationships/hdphoto" Target="../media/hdphoto5.wdp"/><Relationship Id="rId7" Type="http://schemas.openxmlformats.org/officeDocument/2006/relationships/image" Target="../media/image53.svg"/><Relationship Id="rId12" Type="http://schemas.openxmlformats.org/officeDocument/2006/relationships/hyperlink" Target="https://support.microsoft.com/en-us/copilot-powerpoint" TargetMode="External"/><Relationship Id="rId17" Type="http://schemas.openxmlformats.org/officeDocument/2006/relationships/image" Target="../media/image60.png"/><Relationship Id="rId2" Type="http://schemas.openxmlformats.org/officeDocument/2006/relationships/image" Target="../media/image67.png"/><Relationship Id="rId16" Type="http://schemas.openxmlformats.org/officeDocument/2006/relationships/image" Target="../media/image59.png"/><Relationship Id="rId1" Type="http://schemas.openxmlformats.org/officeDocument/2006/relationships/slideLayout" Target="../slideLayouts/slideLayout9.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svg"/><Relationship Id="rId15" Type="http://schemas.openxmlformats.org/officeDocument/2006/relationships/image" Target="../media/image57.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www.youtube.com/embed/BgkVYGcHtxk?si=1LEcdAaxKji2Z8rB"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17.xml"/><Relationship Id="rId18" Type="http://schemas.openxmlformats.org/officeDocument/2006/relationships/image" Target="../media/image23.jpeg"/><Relationship Id="rId3" Type="http://schemas.openxmlformats.org/officeDocument/2006/relationships/slide" Target="slide8.xml"/><Relationship Id="rId21" Type="http://schemas.openxmlformats.org/officeDocument/2006/relationships/image" Target="../media/image25.jpeg"/><Relationship Id="rId7" Type="http://schemas.openxmlformats.org/officeDocument/2006/relationships/slide" Target="slide18.xml"/><Relationship Id="rId12" Type="http://schemas.openxmlformats.org/officeDocument/2006/relationships/slide" Target="slide14.xml"/><Relationship Id="rId17" Type="http://schemas.openxmlformats.org/officeDocument/2006/relationships/image" Target="../media/image22.jpeg"/><Relationship Id="rId2" Type="http://schemas.openxmlformats.org/officeDocument/2006/relationships/notesSlide" Target="../notesSlides/notesSlide4.xml"/><Relationship Id="rId16" Type="http://schemas.openxmlformats.org/officeDocument/2006/relationships/slide" Target="slide21.xml"/><Relationship Id="rId20" Type="http://schemas.microsoft.com/office/2007/relationships/hdphoto" Target="../media/hdphoto3.wdp"/><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13.xml"/><Relationship Id="rId5" Type="http://schemas.openxmlformats.org/officeDocument/2006/relationships/slide" Target="slide10.xml"/><Relationship Id="rId15" Type="http://schemas.openxmlformats.org/officeDocument/2006/relationships/slide" Target="slide16.xml"/><Relationship Id="rId10" Type="http://schemas.openxmlformats.org/officeDocument/2006/relationships/slide" Target="slide15.xml"/><Relationship Id="rId19" Type="http://schemas.openxmlformats.org/officeDocument/2006/relationships/image" Target="../media/image24.png"/><Relationship Id="rId4" Type="http://schemas.openxmlformats.org/officeDocument/2006/relationships/slide" Target="slide9.xml"/><Relationship Id="rId9" Type="http://schemas.openxmlformats.org/officeDocument/2006/relationships/slide" Target="slide12.xml"/><Relationship Id="rId14" Type="http://schemas.openxmlformats.org/officeDocument/2006/relationships/slide" Target="slide20.xml"/><Relationship Id="rId22" Type="http://schemas.openxmlformats.org/officeDocument/2006/relationships/hyperlink" Target="https://www.microsoft.com/en-us/videoplayer/embed/RW1lEaQ"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Deal size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5" y="3359134"/>
            <a:ext cx="6835232"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helps expand opportunities through cross selling. Sellers can use Copilot to get suggestions for cross selling opportunities and then research a better together story. Copilot also assists in pulling together quotes and proposals. </a:t>
            </a:r>
          </a:p>
        </p:txBody>
      </p:sp>
      <p:cxnSp>
        <p:nvCxnSpPr>
          <p:cNvPr id="28" name="Straight Connector 27">
            <a:extLst>
              <a:ext uri="{FF2B5EF4-FFF2-40B4-BE49-F238E27FC236}">
                <a16:creationId xmlns:a16="http://schemas.microsoft.com/office/drawing/2014/main" id="{51B84402-A636-A285-4E06-1EFCA8FA31FB}"/>
              </a:ext>
              <a:ext uri="{C183D7F6-B498-43B3-948B-1728B52AA6E4}">
                <adec:decorative xmlns:adec="http://schemas.microsoft.com/office/drawing/2017/decorative" val="1"/>
              </a:ext>
            </a:extLst>
          </p:cNvPr>
          <p:cNvCxnSpPr>
            <a:cxnSpLocks/>
          </p:cNvCxnSpPr>
          <p:nvPr/>
        </p:nvCxnSpPr>
        <p:spPr>
          <a:xfrm>
            <a:off x="862105" y="405780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70716"/>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AI can help increase revenue per sale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1" name="Picture 10" descr="Photo of sales meeting">
            <a:extLst>
              <a:ext uri="{FF2B5EF4-FFF2-40B4-BE49-F238E27FC236}">
                <a16:creationId xmlns:a16="http://schemas.microsoft.com/office/drawing/2014/main" id="{A32924F9-1280-3B5D-C135-A771CE944470}"/>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7" name="Text Placeholder 4">
            <a:extLst>
              <a:ext uri="{FF2B5EF4-FFF2-40B4-BE49-F238E27FC236}">
                <a16:creationId xmlns:a16="http://schemas.microsoft.com/office/drawing/2014/main" id="{7A10B68C-7F28-D8D5-1580-391016D94683}"/>
              </a:ext>
            </a:extLst>
          </p:cNvPr>
          <p:cNvSpPr txBox="1">
            <a:spLocks/>
          </p:cNvSpPr>
          <p:nvPr/>
        </p:nvSpPr>
        <p:spPr>
          <a:xfrm>
            <a:off x="863599" y="4494580"/>
            <a:ext cx="6755921" cy="1811265"/>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quality of customer-facing materials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with clear value propositions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more compelling 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Make emails and chats more impactful </a:t>
            </a:r>
          </a:p>
          <a:p>
            <a:pPr marL="0" marR="0" lvl="0" indent="0" algn="l" defTabSz="932597" rtl="0" eaLnBrk="1" fontAlgn="auto" latinLnBrk="0" hangingPunct="1">
              <a:lnSpc>
                <a:spcPct val="110000"/>
              </a:lnSpc>
              <a:spcBef>
                <a:spcPts val="8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Create a proposal</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product training content</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Compare sales across regions or other variables</a:t>
            </a:r>
          </a:p>
          <a:p>
            <a:pPr marL="403225" marR="0" lvl="0" indent="-131763" algn="l" defTabSz="932597" rtl="0" eaLnBrk="1" fontAlgn="auto" latinLnBrk="0" hangingPunct="1">
              <a:lnSpc>
                <a:spcPct val="110000"/>
              </a:lnSpc>
              <a:spcBef>
                <a:spcPts val="8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targeting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current product mix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cross sell success</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403225" marR="0" lvl="0" indent="-131763" algn="l" defTabSz="932597" rtl="0" eaLnBrk="1" fontAlgn="auto" latinLnBrk="0" hangingPunct="1">
              <a:lnSpc>
                <a:spcPct val="100000"/>
              </a:lnSpc>
              <a:spcBef>
                <a:spcPts val="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customer meetings</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Prepare for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Focus during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follow-up communications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by pulling CRM data into emails</a:t>
            </a:r>
          </a:p>
        </p:txBody>
      </p:sp>
      <p:sp>
        <p:nvSpPr>
          <p:cNvPr id="18" name="Text Placeholder 72">
            <a:extLst>
              <a:ext uri="{FF2B5EF4-FFF2-40B4-BE49-F238E27FC236}">
                <a16:creationId xmlns:a16="http://schemas.microsoft.com/office/drawing/2014/main" id="{E781ACF7-128C-043A-D855-52E12EB0138E}"/>
              </a:ext>
            </a:extLst>
          </p:cNvPr>
          <p:cNvSpPr txBox="1">
            <a:spLocks/>
          </p:cNvSpPr>
          <p:nvPr/>
        </p:nvSpPr>
        <p:spPr>
          <a:xfrm>
            <a:off x="7980026" y="2423323"/>
            <a:ext cx="3347617" cy="78483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Training staff</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Marketing</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Finance</a:t>
            </a:r>
          </a:p>
        </p:txBody>
      </p:sp>
    </p:spTree>
    <p:extLst>
      <p:ext uri="{BB962C8B-B14F-4D97-AF65-F5344CB8AC3E}">
        <p14:creationId xmlns:p14="http://schemas.microsoft.com/office/powerpoint/2010/main" val="32044642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Customer retention</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70716"/>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AI can help improve customer retention</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descr="Photo of sales meeting">
            <a:extLst>
              <a:ext uri="{FF2B5EF4-FFF2-40B4-BE49-F238E27FC236}">
                <a16:creationId xmlns:a16="http://schemas.microsoft.com/office/drawing/2014/main" id="{AF33266A-E892-B29C-03A6-F56AFE241283}"/>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39508" cy="1665497"/>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8" name="Text Placeholder 72">
            <a:extLst>
              <a:ext uri="{FF2B5EF4-FFF2-40B4-BE49-F238E27FC236}">
                <a16:creationId xmlns:a16="http://schemas.microsoft.com/office/drawing/2014/main" id="{E781ACF7-128C-043A-D855-52E12EB0138E}"/>
              </a:ext>
            </a:extLst>
          </p:cNvPr>
          <p:cNvSpPr txBox="1">
            <a:spLocks/>
          </p:cNvSpPr>
          <p:nvPr/>
        </p:nvSpPr>
        <p:spPr>
          <a:xfrm>
            <a:off x="7980026" y="2423323"/>
            <a:ext cx="3347617" cy="78483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Support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Success</a:t>
            </a:r>
          </a:p>
        </p:txBody>
      </p:sp>
      <p:sp>
        <p:nvSpPr>
          <p:cNvPr id="13" name="Text Placeholder 33">
            <a:extLst>
              <a:ext uri="{FF2B5EF4-FFF2-40B4-BE49-F238E27FC236}">
                <a16:creationId xmlns:a16="http://schemas.microsoft.com/office/drawing/2014/main" id="{0435F96C-C90D-9DD4-EEAE-300F9A4F309D}"/>
              </a:ext>
            </a:extLst>
          </p:cNvPr>
          <p:cNvSpPr txBox="1">
            <a:spLocks/>
          </p:cNvSpPr>
          <p:nvPr/>
        </p:nvSpPr>
        <p:spPr>
          <a:xfrm>
            <a:off x="863599" y="3359134"/>
            <a:ext cx="6656045"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Improving the quality of sales materials and interactions helps with retention, but the rest of the organization can contribute as well from improved support interactions and first call resolution to improved customer feedback processes to product development. </a:t>
            </a:r>
          </a:p>
        </p:txBody>
      </p:sp>
      <p:sp>
        <p:nvSpPr>
          <p:cNvPr id="14" name="Text Placeholder 4">
            <a:extLst>
              <a:ext uri="{FF2B5EF4-FFF2-40B4-BE49-F238E27FC236}">
                <a16:creationId xmlns:a16="http://schemas.microsoft.com/office/drawing/2014/main" id="{21F9E434-CE88-C422-C8DF-DF113530B185}"/>
              </a:ext>
              <a:ext uri="{C183D7F6-B498-43B3-948B-1728B52AA6E4}">
                <adec:decorative xmlns:adec="http://schemas.microsoft.com/office/drawing/2017/decorative" val="1"/>
              </a:ext>
            </a:extLst>
          </p:cNvPr>
          <p:cNvSpPr txBox="1">
            <a:spLocks/>
          </p:cNvSpPr>
          <p:nvPr/>
        </p:nvSpPr>
        <p:spPr>
          <a:xfrm>
            <a:off x="863598" y="4494580"/>
            <a:ext cx="7387913" cy="2142125"/>
          </a:xfrm>
          <a:prstGeom prst="rect">
            <a:avLst/>
          </a:prstGeom>
        </p:spPr>
        <p:txBody>
          <a:bodyPr vert="horz" wrap="square" lIns="0" tIns="0" rIns="0" bIns="0" numCol="3"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quality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of customer-facing materials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marketing content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with clear value propositions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proposals and RFP responses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271463"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customer meetings</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Prepare for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Focus during the meeting</a:t>
            </a:r>
          </a:p>
          <a:p>
            <a:pPr marL="4032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follow up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communications</a:t>
            </a: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endParaRP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endParaRP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 action="ppaction://noaction">
                <a:extLst>
                  <a:ext uri="{A12FA001-AC4F-418D-AE19-62706E023703}">
                    <ahyp:hlinkClr xmlns:ahyp="http://schemas.microsoft.com/office/drawing/2018/hyperlinkcolor" val="tx"/>
                  </a:ext>
                </a:extLst>
              </a:hlinkClick>
            </a:endParaRPr>
          </a:p>
          <a:p>
            <a:pPr marL="225425" marR="0" lvl="0" indent="-131763"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hlinkClick r:id="" action="ppaction://noaction">
                <a:extLst>
                  <a:ext uri="{A12FA001-AC4F-418D-AE19-62706E023703}">
                    <ahyp:hlinkClr xmlns:ahyp="http://schemas.microsoft.com/office/drawing/2018/hyperlinkcolor" val="tx"/>
                  </a:ext>
                </a:extLst>
              </a:hlinkClick>
            </a:endParaRPr>
          </a:p>
          <a:p>
            <a:pPr marL="11113" marR="0" lvl="0" indent="-11113"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Respond to a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customer complaint</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Respond quickly</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customer records</a:t>
            </a:r>
          </a:p>
          <a:p>
            <a:pPr marL="141288" marR="0" lvl="0" indent="-14128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Gets answer fast</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cxnSp>
        <p:nvCxnSpPr>
          <p:cNvPr id="4" name="Straight Connector 3">
            <a:extLst>
              <a:ext uri="{FF2B5EF4-FFF2-40B4-BE49-F238E27FC236}">
                <a16:creationId xmlns:a16="http://schemas.microsoft.com/office/drawing/2014/main" id="{B15751D4-6271-6659-8FF4-781D294B58F2}"/>
              </a:ext>
              <a:ext uri="{C183D7F6-B498-43B3-948B-1728B52AA6E4}">
                <adec:decorative xmlns:adec="http://schemas.microsoft.com/office/drawing/2017/decorative" val="1"/>
              </a:ext>
            </a:extLst>
          </p:cNvPr>
          <p:cNvCxnSpPr>
            <a:cxnSpLocks/>
          </p:cNvCxnSpPr>
          <p:nvPr/>
        </p:nvCxnSpPr>
        <p:spPr>
          <a:xfrm>
            <a:off x="862105" y="405780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4253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8E271-CEA7-7497-38CA-2B3FA2C74802}"/>
              </a:ext>
            </a:extLst>
          </p:cNvPr>
          <p:cNvSpPr>
            <a:spLocks noGrp="1"/>
          </p:cNvSpPr>
          <p:nvPr>
            <p:ph type="body" sz="quarter" idx="32"/>
          </p:nvPr>
        </p:nvSpPr>
        <p:spPr>
          <a:xfrm>
            <a:off x="311388" y="1026303"/>
            <a:ext cx="2431246" cy="1131079"/>
          </a:xfrm>
        </p:spPr>
        <p:txBody>
          <a:bodyPr/>
          <a:lstStyle/>
          <a:p>
            <a:r>
              <a:rPr lang="en-US" dirty="0"/>
              <a:t>Salespeople can use Copilot Chat to improve their customer interactions through research, ideation, and drafting emails and presentations.</a:t>
            </a:r>
          </a:p>
        </p:txBody>
      </p:sp>
      <p:sp>
        <p:nvSpPr>
          <p:cNvPr id="57" name="Text Placeholder 56">
            <a:extLst>
              <a:ext uri="{FF2B5EF4-FFF2-40B4-BE49-F238E27FC236}">
                <a16:creationId xmlns:a16="http://schemas.microsoft.com/office/drawing/2014/main" id="{EBFB1F21-3E8C-6125-C49C-B8E76EFBE1A0}"/>
              </a:ext>
            </a:extLst>
          </p:cNvPr>
          <p:cNvSpPr>
            <a:spLocks noGrp="1"/>
          </p:cNvSpPr>
          <p:nvPr>
            <p:ph type="body" sz="quarter" idx="33"/>
          </p:nvPr>
        </p:nvSpPr>
        <p:spPr>
          <a:xfrm>
            <a:off x="304796" y="413987"/>
            <a:ext cx="2057403" cy="307777"/>
          </a:xfrm>
        </p:spPr>
        <p:txBody>
          <a:bodyPr/>
          <a:lstStyle/>
          <a:p>
            <a:r>
              <a:rPr lang="en-US" dirty="0"/>
              <a:t>Sales</a:t>
            </a:r>
          </a:p>
        </p:txBody>
      </p:sp>
      <p:sp>
        <p:nvSpPr>
          <p:cNvPr id="55" name="Text Placeholder 54">
            <a:extLst>
              <a:ext uri="{FF2B5EF4-FFF2-40B4-BE49-F238E27FC236}">
                <a16:creationId xmlns:a16="http://schemas.microsoft.com/office/drawing/2014/main" id="{140528A3-E62D-A10E-BB6D-AB442E8865DC}"/>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53" name="Text Placeholder 52">
            <a:extLst>
              <a:ext uri="{FF2B5EF4-FFF2-40B4-BE49-F238E27FC236}">
                <a16:creationId xmlns:a16="http://schemas.microsoft.com/office/drawing/2014/main" id="{A8FDA03E-D9E1-9FA8-7BC5-03FB2F9C89C7}"/>
              </a:ext>
            </a:extLst>
          </p:cNvPr>
          <p:cNvSpPr>
            <a:spLocks noGrp="1"/>
          </p:cNvSpPr>
          <p:nvPr>
            <p:ph type="body" sz="quarter" idx="17"/>
          </p:nvPr>
        </p:nvSpPr>
        <p:spPr>
          <a:xfrm>
            <a:off x="7149557" y="521100"/>
            <a:ext cx="2969488" cy="169277"/>
          </a:xfrm>
        </p:spPr>
        <p:txBody>
          <a:bodyPr/>
          <a:lstStyle/>
          <a:p>
            <a:r>
              <a:rPr lang="en-US" noProof="0"/>
              <a:t>Microsoft 365 Copilot Chat</a:t>
            </a:r>
          </a:p>
        </p:txBody>
      </p:sp>
      <p:sp>
        <p:nvSpPr>
          <p:cNvPr id="51" name="Title 50">
            <a:extLst>
              <a:ext uri="{FF2B5EF4-FFF2-40B4-BE49-F238E27FC236}">
                <a16:creationId xmlns:a16="http://schemas.microsoft.com/office/drawing/2014/main" id="{3E26C083-BECB-2313-758A-3BB98B906AEB}"/>
              </a:ext>
            </a:extLst>
          </p:cNvPr>
          <p:cNvSpPr>
            <a:spLocks noGrp="1"/>
          </p:cNvSpPr>
          <p:nvPr>
            <p:ph type="title"/>
          </p:nvPr>
        </p:nvSpPr>
        <p:spPr>
          <a:xfrm>
            <a:off x="2492375" y="290532"/>
            <a:ext cx="4144963" cy="553998"/>
          </a:xfrm>
        </p:spPr>
        <p:txBody>
          <a:bodyPr/>
          <a:lstStyle/>
          <a:p>
            <a:r>
              <a:rPr lang="en-US" dirty="0"/>
              <a:t>Accelerate customer research and sales preparation</a:t>
            </a:r>
          </a:p>
        </p:txBody>
      </p:sp>
      <p:sp>
        <p:nvSpPr>
          <p:cNvPr id="134" name="Text Placeholder 133">
            <a:extLst>
              <a:ext uri="{FF2B5EF4-FFF2-40B4-BE49-F238E27FC236}">
                <a16:creationId xmlns:a16="http://schemas.microsoft.com/office/drawing/2014/main" id="{FD32CEDC-9C61-9DEB-582C-DD121233FE76}"/>
              </a:ext>
            </a:extLst>
          </p:cNvPr>
          <p:cNvSpPr>
            <a:spLocks noGrp="1"/>
          </p:cNvSpPr>
          <p:nvPr>
            <p:ph type="body" sz="quarter" idx="69"/>
          </p:nvPr>
        </p:nvSpPr>
        <p:spPr>
          <a:xfrm>
            <a:off x="3182890" y="2725494"/>
            <a:ext cx="2572262" cy="712876"/>
          </a:xfrm>
        </p:spPr>
        <p:txBody>
          <a:bodyPr/>
          <a:lstStyle/>
          <a:p>
            <a:r>
              <a:rPr lang="en-US" noProof="0" dirty="0"/>
              <a:t>Prompt: Draft an email to a prospective customer telling them about [x product/service] and proposing a meeting. Make the tone friendly.</a:t>
            </a:r>
          </a:p>
        </p:txBody>
      </p:sp>
      <p:sp>
        <p:nvSpPr>
          <p:cNvPr id="52" name="Text Placeholder 51">
            <a:extLst>
              <a:ext uri="{FF2B5EF4-FFF2-40B4-BE49-F238E27FC236}">
                <a16:creationId xmlns:a16="http://schemas.microsoft.com/office/drawing/2014/main" id="{C5BC9814-01AB-4150-51B6-33D334EF731A}"/>
              </a:ext>
            </a:extLst>
          </p:cNvPr>
          <p:cNvSpPr>
            <a:spLocks noGrp="1"/>
          </p:cNvSpPr>
          <p:nvPr>
            <p:ph type="body" sz="quarter" idx="11"/>
          </p:nvPr>
        </p:nvSpPr>
        <p:spPr>
          <a:xfrm>
            <a:off x="3182890" y="1112478"/>
            <a:ext cx="2572262" cy="153888"/>
          </a:xfrm>
        </p:spPr>
        <p:txBody>
          <a:bodyPr/>
          <a:lstStyle/>
          <a:p>
            <a:r>
              <a:rPr lang="en-US" noProof="0"/>
              <a:t>Customer outreach</a:t>
            </a:r>
          </a:p>
        </p:txBody>
      </p:sp>
      <p:sp>
        <p:nvSpPr>
          <p:cNvPr id="54" name="Text Placeholder 53">
            <a:extLst>
              <a:ext uri="{FF2B5EF4-FFF2-40B4-BE49-F238E27FC236}">
                <a16:creationId xmlns:a16="http://schemas.microsoft.com/office/drawing/2014/main" id="{334B5AD3-CFAD-3FB7-EE40-152F772BCEAD}"/>
              </a:ext>
            </a:extLst>
          </p:cNvPr>
          <p:cNvSpPr>
            <a:spLocks noGrp="1"/>
          </p:cNvSpPr>
          <p:nvPr>
            <p:ph type="body" sz="quarter" idx="18"/>
          </p:nvPr>
        </p:nvSpPr>
        <p:spPr>
          <a:xfrm>
            <a:off x="3182938" y="1438275"/>
            <a:ext cx="2571750" cy="627063"/>
          </a:xfrm>
        </p:spPr>
        <p:txBody>
          <a:bodyPr/>
          <a:lstStyle/>
          <a:p>
            <a:r>
              <a:rPr lang="en-US" noProof="0" dirty="0"/>
              <a:t>Use Copilot to draft a customer outreach email with a friendly tone and proposal to meet.</a:t>
            </a:r>
          </a:p>
        </p:txBody>
      </p:sp>
      <p:sp>
        <p:nvSpPr>
          <p:cNvPr id="59" name="Text Placeholder 58">
            <a:extLst>
              <a:ext uri="{FF2B5EF4-FFF2-40B4-BE49-F238E27FC236}">
                <a16:creationId xmlns:a16="http://schemas.microsoft.com/office/drawing/2014/main" id="{9DA7B24F-2FAE-9A6E-A877-F989DA8ACA05}"/>
              </a:ext>
            </a:extLst>
          </p:cNvPr>
          <p:cNvSpPr>
            <a:spLocks noGrp="1"/>
          </p:cNvSpPr>
          <p:nvPr>
            <p:ph type="body" sz="quarter" idx="42"/>
          </p:nvPr>
        </p:nvSpPr>
        <p:spPr>
          <a:xfrm>
            <a:off x="6066682" y="1112478"/>
            <a:ext cx="2572262" cy="153888"/>
          </a:xfrm>
        </p:spPr>
        <p:txBody>
          <a:bodyPr/>
          <a:lstStyle/>
          <a:p>
            <a:r>
              <a:rPr lang="en-US" noProof="0"/>
              <a:t>Customer research</a:t>
            </a:r>
          </a:p>
        </p:txBody>
      </p:sp>
      <p:sp>
        <p:nvSpPr>
          <p:cNvPr id="60" name="Text Placeholder 59">
            <a:extLst>
              <a:ext uri="{FF2B5EF4-FFF2-40B4-BE49-F238E27FC236}">
                <a16:creationId xmlns:a16="http://schemas.microsoft.com/office/drawing/2014/main" id="{5BFEED6E-10CE-D068-0E79-6E4369CB1432}"/>
              </a:ext>
            </a:extLst>
          </p:cNvPr>
          <p:cNvSpPr>
            <a:spLocks noGrp="1"/>
          </p:cNvSpPr>
          <p:nvPr>
            <p:ph type="body" sz="quarter" idx="43"/>
          </p:nvPr>
        </p:nvSpPr>
        <p:spPr>
          <a:xfrm>
            <a:off x="6066682" y="1438715"/>
            <a:ext cx="2572262" cy="626701"/>
          </a:xfrm>
        </p:spPr>
        <p:txBody>
          <a:bodyPr/>
          <a:lstStyle/>
          <a:p>
            <a:r>
              <a:rPr lang="en-US" noProof="0"/>
              <a:t>Prompt Copilot for information on the customer, pulling from their company website and annual reports.</a:t>
            </a:r>
          </a:p>
        </p:txBody>
      </p:sp>
      <p:sp>
        <p:nvSpPr>
          <p:cNvPr id="128" name="Text Placeholder 127">
            <a:extLst>
              <a:ext uri="{FF2B5EF4-FFF2-40B4-BE49-F238E27FC236}">
                <a16:creationId xmlns:a16="http://schemas.microsoft.com/office/drawing/2014/main" id="{786BE3CF-7BBF-0FE8-EA75-B9BA8713E730}"/>
              </a:ext>
            </a:extLst>
          </p:cNvPr>
          <p:cNvSpPr>
            <a:spLocks noGrp="1"/>
          </p:cNvSpPr>
          <p:nvPr>
            <p:ph type="body" sz="quarter" idx="68"/>
          </p:nvPr>
        </p:nvSpPr>
        <p:spPr>
          <a:xfrm>
            <a:off x="8950475" y="2725494"/>
            <a:ext cx="2572262" cy="712876"/>
          </a:xfrm>
        </p:spPr>
        <p:txBody>
          <a:bodyPr/>
          <a:lstStyle/>
          <a:p>
            <a:r>
              <a:rPr lang="en-US"/>
              <a:t>Prompt: </a:t>
            </a:r>
            <a:r>
              <a:rPr lang="en-US" noProof="0"/>
              <a:t>Prepare an agenda for a 25-minute meeting for my exploration call with topics and questions that I should ask.</a:t>
            </a:r>
          </a:p>
        </p:txBody>
      </p:sp>
      <p:sp>
        <p:nvSpPr>
          <p:cNvPr id="62" name="Text Placeholder 61">
            <a:extLst>
              <a:ext uri="{FF2B5EF4-FFF2-40B4-BE49-F238E27FC236}">
                <a16:creationId xmlns:a16="http://schemas.microsoft.com/office/drawing/2014/main" id="{16518BF3-2DD2-B628-A509-0DB8EE0B51F4}"/>
              </a:ext>
            </a:extLst>
          </p:cNvPr>
          <p:cNvSpPr>
            <a:spLocks noGrp="1"/>
          </p:cNvSpPr>
          <p:nvPr>
            <p:ph type="body" sz="quarter" idx="45"/>
          </p:nvPr>
        </p:nvSpPr>
        <p:spPr>
          <a:xfrm>
            <a:off x="8950475" y="1112478"/>
            <a:ext cx="2572262" cy="153888"/>
          </a:xfrm>
        </p:spPr>
        <p:txBody>
          <a:bodyPr/>
          <a:lstStyle/>
          <a:p>
            <a:r>
              <a:rPr lang="en-US" noProof="0"/>
              <a:t>Prepare for customer conversations</a:t>
            </a:r>
          </a:p>
        </p:txBody>
      </p:sp>
      <p:sp>
        <p:nvSpPr>
          <p:cNvPr id="63" name="Text Placeholder 62">
            <a:extLst>
              <a:ext uri="{FF2B5EF4-FFF2-40B4-BE49-F238E27FC236}">
                <a16:creationId xmlns:a16="http://schemas.microsoft.com/office/drawing/2014/main" id="{D831E79A-77F6-98C3-E658-C8A28928F581}"/>
              </a:ext>
            </a:extLst>
          </p:cNvPr>
          <p:cNvSpPr>
            <a:spLocks noGrp="1"/>
          </p:cNvSpPr>
          <p:nvPr>
            <p:ph type="body" sz="quarter" idx="46"/>
          </p:nvPr>
        </p:nvSpPr>
        <p:spPr>
          <a:xfrm>
            <a:off x="8950475" y="1438715"/>
            <a:ext cx="2572262" cy="626701"/>
          </a:xfrm>
        </p:spPr>
        <p:txBody>
          <a:bodyPr/>
          <a:lstStyle/>
          <a:p>
            <a:r>
              <a:rPr lang="en-US" noProof="0"/>
              <a:t>Prepare for customer calls by using Copilot to create a meeting agenda with exploratory questions to identify customer needs, pain points, and possible solutions.</a:t>
            </a:r>
          </a:p>
        </p:txBody>
      </p:sp>
      <p:sp>
        <p:nvSpPr>
          <p:cNvPr id="142" name="Text Placeholder 141">
            <a:extLst>
              <a:ext uri="{FF2B5EF4-FFF2-40B4-BE49-F238E27FC236}">
                <a16:creationId xmlns:a16="http://schemas.microsoft.com/office/drawing/2014/main" id="{25A3223D-2B25-D486-BB34-2FC5CCACF5B9}"/>
              </a:ext>
            </a:extLst>
          </p:cNvPr>
          <p:cNvSpPr>
            <a:spLocks noGrp="1"/>
          </p:cNvSpPr>
          <p:nvPr>
            <p:ph type="body" sz="quarter" idx="70"/>
          </p:nvPr>
        </p:nvSpPr>
        <p:spPr>
          <a:xfrm>
            <a:off x="6066682" y="2725494"/>
            <a:ext cx="2572262" cy="712876"/>
          </a:xfrm>
        </p:spPr>
        <p:txBody>
          <a:bodyPr/>
          <a:lstStyle/>
          <a:p>
            <a:r>
              <a:rPr lang="en-US"/>
              <a:t>Prompt: </a:t>
            </a:r>
            <a:r>
              <a:rPr lang="en-US" noProof="0"/>
              <a:t>Describe the key factors that influence customer purchasing decisions for [x product/service] in [y industry].</a:t>
            </a:r>
          </a:p>
        </p:txBody>
      </p:sp>
      <p:sp>
        <p:nvSpPr>
          <p:cNvPr id="129" name="Text Placeholder 128">
            <a:extLst>
              <a:ext uri="{FF2B5EF4-FFF2-40B4-BE49-F238E27FC236}">
                <a16:creationId xmlns:a16="http://schemas.microsoft.com/office/drawing/2014/main" id="{D2491A5D-B7EC-7675-F6A8-2B13BC8B288A}"/>
              </a:ext>
            </a:extLst>
          </p:cNvPr>
          <p:cNvSpPr>
            <a:spLocks noGrp="1"/>
          </p:cNvSpPr>
          <p:nvPr>
            <p:ph type="body" sz="quarter" idx="48"/>
          </p:nvPr>
        </p:nvSpPr>
        <p:spPr>
          <a:xfrm>
            <a:off x="3182890" y="5334522"/>
            <a:ext cx="2572262" cy="712876"/>
          </a:xfrm>
        </p:spPr>
        <p:txBody>
          <a:bodyPr/>
          <a:lstStyle/>
          <a:p>
            <a:r>
              <a:rPr lang="en-US"/>
              <a:t>Prompt: </a:t>
            </a:r>
            <a:r>
              <a:rPr lang="en-US" noProof="0"/>
              <a:t>Write a 30-second cold call sales script, highlighting 3 benefits of [x product] for [prospect] based off [paste information in chat box].</a:t>
            </a:r>
          </a:p>
        </p:txBody>
      </p:sp>
      <p:sp>
        <p:nvSpPr>
          <p:cNvPr id="130" name="Text Placeholder 129">
            <a:extLst>
              <a:ext uri="{FF2B5EF4-FFF2-40B4-BE49-F238E27FC236}">
                <a16:creationId xmlns:a16="http://schemas.microsoft.com/office/drawing/2014/main" id="{3606ECDB-4488-310D-4EBE-714EE9C495B7}"/>
              </a:ext>
            </a:extLst>
          </p:cNvPr>
          <p:cNvSpPr>
            <a:spLocks noGrp="1"/>
          </p:cNvSpPr>
          <p:nvPr>
            <p:ph type="body" sz="quarter" idx="49"/>
          </p:nvPr>
        </p:nvSpPr>
        <p:spPr>
          <a:xfrm>
            <a:off x="3182890" y="3725103"/>
            <a:ext cx="2572262" cy="153888"/>
          </a:xfrm>
        </p:spPr>
        <p:txBody>
          <a:bodyPr/>
          <a:lstStyle/>
          <a:p>
            <a:r>
              <a:rPr lang="en-US" noProof="0"/>
              <a:t>Prepare for cold calls</a:t>
            </a:r>
          </a:p>
        </p:txBody>
      </p:sp>
      <p:sp>
        <p:nvSpPr>
          <p:cNvPr id="131" name="Text Placeholder 130">
            <a:extLst>
              <a:ext uri="{FF2B5EF4-FFF2-40B4-BE49-F238E27FC236}">
                <a16:creationId xmlns:a16="http://schemas.microsoft.com/office/drawing/2014/main" id="{BD8E7B85-F0BA-E773-3200-7E95672D62D9}"/>
              </a:ext>
            </a:extLst>
          </p:cNvPr>
          <p:cNvSpPr>
            <a:spLocks noGrp="1"/>
          </p:cNvSpPr>
          <p:nvPr>
            <p:ph type="body" sz="quarter" idx="50"/>
          </p:nvPr>
        </p:nvSpPr>
        <p:spPr>
          <a:xfrm>
            <a:off x="3182890" y="4050957"/>
            <a:ext cx="2572262" cy="626701"/>
          </a:xfrm>
        </p:spPr>
        <p:txBody>
          <a:bodyPr/>
          <a:lstStyle/>
          <a:p>
            <a:r>
              <a:rPr lang="en-US" noProof="0"/>
              <a:t>Improve future customer outreach by using Copilot to write a cold call script.</a:t>
            </a:r>
          </a:p>
        </p:txBody>
      </p:sp>
      <p:sp>
        <p:nvSpPr>
          <p:cNvPr id="132" name="Text Placeholder 131">
            <a:extLst>
              <a:ext uri="{FF2B5EF4-FFF2-40B4-BE49-F238E27FC236}">
                <a16:creationId xmlns:a16="http://schemas.microsoft.com/office/drawing/2014/main" id="{1C2E97C3-8719-3AC2-6A12-0DEA3DC410E6}"/>
              </a:ext>
            </a:extLst>
          </p:cNvPr>
          <p:cNvSpPr>
            <a:spLocks noGrp="1"/>
          </p:cNvSpPr>
          <p:nvPr>
            <p:ph type="body" sz="quarter" idx="51"/>
          </p:nvPr>
        </p:nvSpPr>
        <p:spPr>
          <a:xfrm>
            <a:off x="6066682" y="3725103"/>
            <a:ext cx="2572262" cy="153888"/>
          </a:xfrm>
        </p:spPr>
        <p:txBody>
          <a:bodyPr/>
          <a:lstStyle/>
          <a:p>
            <a:r>
              <a:rPr lang="en-US" noProof="0"/>
              <a:t>Objection handling</a:t>
            </a:r>
          </a:p>
        </p:txBody>
      </p:sp>
      <p:sp>
        <p:nvSpPr>
          <p:cNvPr id="133" name="Text Placeholder 132">
            <a:extLst>
              <a:ext uri="{FF2B5EF4-FFF2-40B4-BE49-F238E27FC236}">
                <a16:creationId xmlns:a16="http://schemas.microsoft.com/office/drawing/2014/main" id="{06F0C40A-4510-630E-C0A4-CC6C9B280DCC}"/>
              </a:ext>
            </a:extLst>
          </p:cNvPr>
          <p:cNvSpPr>
            <a:spLocks noGrp="1"/>
          </p:cNvSpPr>
          <p:nvPr>
            <p:ph type="body" sz="quarter" idx="52"/>
          </p:nvPr>
        </p:nvSpPr>
        <p:spPr>
          <a:xfrm>
            <a:off x="6067425" y="4051300"/>
            <a:ext cx="2571750" cy="627063"/>
          </a:xfrm>
        </p:spPr>
        <p:txBody>
          <a:bodyPr/>
          <a:lstStyle/>
          <a:p>
            <a:r>
              <a:rPr lang="en-US" noProof="0"/>
              <a:t>Prepare for objection handling by prompting Copilot to simulate a customer conversation.</a:t>
            </a:r>
          </a:p>
        </p:txBody>
      </p:sp>
      <p:sp>
        <p:nvSpPr>
          <p:cNvPr id="58" name="Text Placeholder 57">
            <a:extLst>
              <a:ext uri="{FF2B5EF4-FFF2-40B4-BE49-F238E27FC236}">
                <a16:creationId xmlns:a16="http://schemas.microsoft.com/office/drawing/2014/main" id="{9F318401-7063-95D4-1041-DDFA83101C29}"/>
              </a:ext>
            </a:extLst>
          </p:cNvPr>
          <p:cNvSpPr>
            <a:spLocks noGrp="1"/>
          </p:cNvSpPr>
          <p:nvPr>
            <p:ph type="body" sz="quarter" idx="66"/>
          </p:nvPr>
        </p:nvSpPr>
        <p:spPr>
          <a:xfrm>
            <a:off x="8950475" y="5334522"/>
            <a:ext cx="2572262" cy="712876"/>
          </a:xfrm>
        </p:spPr>
        <p:txBody>
          <a:bodyPr/>
          <a:lstStyle/>
          <a:p>
            <a:r>
              <a:rPr lang="en-US"/>
              <a:t>Prompt: </a:t>
            </a:r>
            <a:r>
              <a:rPr lang="en-US" noProof="0"/>
              <a:t>Create a presentation outline that </a:t>
            </a:r>
            <a:br>
              <a:rPr lang="en-US" noProof="0"/>
            </a:br>
            <a:r>
              <a:rPr lang="en-US" noProof="0"/>
              <a:t>includes [x company’s] mission statement, target customer, and the benefits of implementing our product or service.</a:t>
            </a:r>
          </a:p>
        </p:txBody>
      </p:sp>
      <p:sp>
        <p:nvSpPr>
          <p:cNvPr id="135" name="Text Placeholder 134">
            <a:extLst>
              <a:ext uri="{FF2B5EF4-FFF2-40B4-BE49-F238E27FC236}">
                <a16:creationId xmlns:a16="http://schemas.microsoft.com/office/drawing/2014/main" id="{A75236E8-266D-37A7-77D9-A004F9E6C074}"/>
              </a:ext>
            </a:extLst>
          </p:cNvPr>
          <p:cNvSpPr>
            <a:spLocks noGrp="1"/>
          </p:cNvSpPr>
          <p:nvPr>
            <p:ph type="body" sz="quarter" idx="54"/>
          </p:nvPr>
        </p:nvSpPr>
        <p:spPr>
          <a:xfrm>
            <a:off x="8950475" y="3725103"/>
            <a:ext cx="2572262" cy="153888"/>
          </a:xfrm>
        </p:spPr>
        <p:txBody>
          <a:bodyPr/>
          <a:lstStyle/>
          <a:p>
            <a:r>
              <a:rPr lang="en-US" noProof="0"/>
              <a:t>Create presentation</a:t>
            </a:r>
          </a:p>
        </p:txBody>
      </p:sp>
      <p:sp>
        <p:nvSpPr>
          <p:cNvPr id="141" name="Text Placeholder 140">
            <a:extLst>
              <a:ext uri="{FF2B5EF4-FFF2-40B4-BE49-F238E27FC236}">
                <a16:creationId xmlns:a16="http://schemas.microsoft.com/office/drawing/2014/main" id="{5C25D586-FCF6-197E-901D-D853C58348E9}"/>
              </a:ext>
            </a:extLst>
          </p:cNvPr>
          <p:cNvSpPr>
            <a:spLocks noGrp="1"/>
          </p:cNvSpPr>
          <p:nvPr>
            <p:ph type="body" sz="quarter" idx="55"/>
          </p:nvPr>
        </p:nvSpPr>
        <p:spPr>
          <a:xfrm>
            <a:off x="8950325" y="4051300"/>
            <a:ext cx="2571750" cy="627063"/>
          </a:xfrm>
        </p:spPr>
        <p:txBody>
          <a:bodyPr/>
          <a:lstStyle/>
          <a:p>
            <a:r>
              <a:rPr lang="en-US" noProof="0"/>
              <a:t>Prompt Copilot to create a presentation </a:t>
            </a:r>
            <a:br>
              <a:rPr lang="en-US" noProof="0"/>
            </a:br>
            <a:r>
              <a:rPr lang="en-US" noProof="0"/>
              <a:t>outline for a sales product pitch.</a:t>
            </a:r>
          </a:p>
        </p:txBody>
      </p:sp>
      <p:sp>
        <p:nvSpPr>
          <p:cNvPr id="61" name="Text Placeholder 60">
            <a:extLst>
              <a:ext uri="{FF2B5EF4-FFF2-40B4-BE49-F238E27FC236}">
                <a16:creationId xmlns:a16="http://schemas.microsoft.com/office/drawing/2014/main" id="{513591EE-C35E-FED8-4728-8ECB03CE9185}"/>
              </a:ext>
            </a:extLst>
          </p:cNvPr>
          <p:cNvSpPr>
            <a:spLocks noGrp="1"/>
          </p:cNvSpPr>
          <p:nvPr>
            <p:ph type="body" sz="quarter" idx="67"/>
          </p:nvPr>
        </p:nvSpPr>
        <p:spPr>
          <a:xfrm>
            <a:off x="6066682" y="5334522"/>
            <a:ext cx="2572262" cy="712876"/>
          </a:xfrm>
        </p:spPr>
        <p:txBody>
          <a:bodyPr/>
          <a:lstStyle/>
          <a:p>
            <a:r>
              <a:rPr lang="en-US"/>
              <a:t>Prompt: </a:t>
            </a:r>
            <a:r>
              <a:rPr lang="en-US" noProof="0"/>
              <a:t>Act like a CTO in the technology industry who is apprehensive about the cost of implementing [x product]. Simulate a conversation discussing the value and benefits of [x products] offering.</a:t>
            </a:r>
          </a:p>
        </p:txBody>
      </p:sp>
      <p:sp>
        <p:nvSpPr>
          <p:cNvPr id="143" name="Text Placeholder 142">
            <a:extLst>
              <a:ext uri="{FF2B5EF4-FFF2-40B4-BE49-F238E27FC236}">
                <a16:creationId xmlns:a16="http://schemas.microsoft.com/office/drawing/2014/main" id="{679086E1-0296-1109-4C93-EA3F4F046C2B}"/>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44" name="Text Placeholder 143">
            <a:extLst>
              <a:ext uri="{FF2B5EF4-FFF2-40B4-BE49-F238E27FC236}">
                <a16:creationId xmlns:a16="http://schemas.microsoft.com/office/drawing/2014/main" id="{6FB2D645-69B9-4725-B6C2-5265474D9608}"/>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45" name="Group 144">
            <a:extLst>
              <a:ext uri="{FF2B5EF4-FFF2-40B4-BE49-F238E27FC236}">
                <a16:creationId xmlns:a16="http://schemas.microsoft.com/office/drawing/2014/main" id="{7CE2CFE5-D883-8F4B-5FB5-3F6447E7AD60}"/>
              </a:ext>
            </a:extLst>
          </p:cNvPr>
          <p:cNvGrpSpPr/>
          <p:nvPr/>
        </p:nvGrpSpPr>
        <p:grpSpPr>
          <a:xfrm>
            <a:off x="320719" y="5020658"/>
            <a:ext cx="1771605" cy="216000"/>
            <a:chOff x="320719" y="4224856"/>
            <a:chExt cx="1771605" cy="219456"/>
          </a:xfrm>
        </p:grpSpPr>
        <p:sp>
          <p:nvSpPr>
            <p:cNvPr id="146" name="Rectangle: Rounded Corners 6">
              <a:extLst>
                <a:ext uri="{FF2B5EF4-FFF2-40B4-BE49-F238E27FC236}">
                  <a16:creationId xmlns:a16="http://schemas.microsoft.com/office/drawing/2014/main" id="{41270BFA-D6D5-DC20-4C1B-745099C7D7EB}"/>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47" name="Graphic 146">
              <a:extLst>
                <a:ext uri="{FF2B5EF4-FFF2-40B4-BE49-F238E27FC236}">
                  <a16:creationId xmlns:a16="http://schemas.microsoft.com/office/drawing/2014/main" id="{B173EF7D-79E3-61D5-AA26-F7248E5BAC4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48" name="Group 147">
            <a:extLst>
              <a:ext uri="{FF2B5EF4-FFF2-40B4-BE49-F238E27FC236}">
                <a16:creationId xmlns:a16="http://schemas.microsoft.com/office/drawing/2014/main" id="{B55664C4-08BC-709B-6A20-624E9F07163D}"/>
              </a:ext>
            </a:extLst>
          </p:cNvPr>
          <p:cNvGrpSpPr/>
          <p:nvPr/>
        </p:nvGrpSpPr>
        <p:grpSpPr>
          <a:xfrm>
            <a:off x="320721" y="5309272"/>
            <a:ext cx="1771605" cy="216000"/>
            <a:chOff x="320721" y="4517211"/>
            <a:chExt cx="1771605" cy="216000"/>
          </a:xfrm>
        </p:grpSpPr>
        <p:sp>
          <p:nvSpPr>
            <p:cNvPr id="149" name="Rectangle: Rounded Corners 6">
              <a:extLst>
                <a:ext uri="{FF2B5EF4-FFF2-40B4-BE49-F238E27FC236}">
                  <a16:creationId xmlns:a16="http://schemas.microsoft.com/office/drawing/2014/main" id="{46A01B30-DC38-B249-E758-89ECF7B3B481}"/>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50" name="Graphic 149">
              <a:extLst>
                <a:ext uri="{FF2B5EF4-FFF2-40B4-BE49-F238E27FC236}">
                  <a16:creationId xmlns:a16="http://schemas.microsoft.com/office/drawing/2014/main" id="{80C8978E-107F-88BB-48A9-FD3A2838EB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nvGrpSpPr>
          <p:cNvPr id="154" name="Group 153">
            <a:extLst>
              <a:ext uri="{FF2B5EF4-FFF2-40B4-BE49-F238E27FC236}">
                <a16:creationId xmlns:a16="http://schemas.microsoft.com/office/drawing/2014/main" id="{3204704A-EDE5-29E2-A536-589DCCC312E1}"/>
              </a:ext>
            </a:extLst>
          </p:cNvPr>
          <p:cNvGrpSpPr/>
          <p:nvPr/>
        </p:nvGrpSpPr>
        <p:grpSpPr>
          <a:xfrm>
            <a:off x="320719" y="3778836"/>
            <a:ext cx="1771605" cy="216000"/>
            <a:chOff x="320719" y="4224856"/>
            <a:chExt cx="1771605" cy="219456"/>
          </a:xfrm>
        </p:grpSpPr>
        <p:sp>
          <p:nvSpPr>
            <p:cNvPr id="155" name="Rectangle: Rounded Corners 6">
              <a:extLst>
                <a:ext uri="{FF2B5EF4-FFF2-40B4-BE49-F238E27FC236}">
                  <a16:creationId xmlns:a16="http://schemas.microsoft.com/office/drawing/2014/main" id="{D15CEF46-23C2-18EF-D2D9-25042E93F819}"/>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Opportunities pursued</a:t>
              </a:r>
            </a:p>
          </p:txBody>
        </p:sp>
        <p:pic>
          <p:nvPicPr>
            <p:cNvPr id="156" name="Graphic 155">
              <a:extLst>
                <a:ext uri="{FF2B5EF4-FFF2-40B4-BE49-F238E27FC236}">
                  <a16:creationId xmlns:a16="http://schemas.microsoft.com/office/drawing/2014/main" id="{B44695A0-B5BC-B292-DF16-1C4667956C7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57" name="Group 156">
            <a:extLst>
              <a:ext uri="{FF2B5EF4-FFF2-40B4-BE49-F238E27FC236}">
                <a16:creationId xmlns:a16="http://schemas.microsoft.com/office/drawing/2014/main" id="{7D84B676-86E7-FA24-4254-7CA604B03D77}"/>
              </a:ext>
            </a:extLst>
          </p:cNvPr>
          <p:cNvGrpSpPr/>
          <p:nvPr/>
        </p:nvGrpSpPr>
        <p:grpSpPr>
          <a:xfrm>
            <a:off x="320721" y="4067450"/>
            <a:ext cx="1771605" cy="216000"/>
            <a:chOff x="320721" y="4517211"/>
            <a:chExt cx="1771605" cy="216000"/>
          </a:xfrm>
        </p:grpSpPr>
        <p:sp>
          <p:nvSpPr>
            <p:cNvPr id="158" name="Rectangle: Rounded Corners 6">
              <a:extLst>
                <a:ext uri="{FF2B5EF4-FFF2-40B4-BE49-F238E27FC236}">
                  <a16:creationId xmlns:a16="http://schemas.microsoft.com/office/drawing/2014/main" id="{387A11D4-56CE-B8EB-FD00-CD062DC95A2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Close rate</a:t>
              </a:r>
            </a:p>
          </p:txBody>
        </p:sp>
        <p:pic>
          <p:nvPicPr>
            <p:cNvPr id="159" name="Graphic 158">
              <a:extLst>
                <a:ext uri="{FF2B5EF4-FFF2-40B4-BE49-F238E27FC236}">
                  <a16:creationId xmlns:a16="http://schemas.microsoft.com/office/drawing/2014/main" id="{A458EDDE-C1CF-4341-9BF8-EDC02DD054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sp>
        <p:nvSpPr>
          <p:cNvPr id="189" name="TextBox 188">
            <a:extLst>
              <a:ext uri="{FF2B5EF4-FFF2-40B4-BE49-F238E27FC236}">
                <a16:creationId xmlns:a16="http://schemas.microsoft.com/office/drawing/2014/main" id="{F660241A-9AA4-1266-5428-FA36D65E2020}"/>
              </a:ext>
              <a:ext uri="{C183D7F6-B498-43B3-948B-1728B52AA6E4}">
                <adec:decorative xmlns:adec="http://schemas.microsoft.com/office/drawing/2017/decorative" val="0"/>
              </a:ext>
            </a:extLst>
          </p:cNvPr>
          <p:cNvSpPr txBox="1"/>
          <p:nvPr/>
        </p:nvSpPr>
        <p:spPr>
          <a:xfrm>
            <a:off x="3561540"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90" name="Picture 50">
            <a:hlinkClick r:id="rId6"/>
            <a:extLst>
              <a:ext uri="{FF2B5EF4-FFF2-40B4-BE49-F238E27FC236}">
                <a16:creationId xmlns:a16="http://schemas.microsoft.com/office/drawing/2014/main" id="{C2D18D86-DC53-1FB7-AFC4-856AA1077C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938" y="484022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64" name="TextBox 163">
            <a:extLst>
              <a:ext uri="{FF2B5EF4-FFF2-40B4-BE49-F238E27FC236}">
                <a16:creationId xmlns:a16="http://schemas.microsoft.com/office/drawing/2014/main" id="{548B9D62-2073-FF3F-2D0A-D04897F256F6}"/>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65" name="Picture 50">
            <a:hlinkClick r:id="rId6"/>
            <a:extLst>
              <a:ext uri="{FF2B5EF4-FFF2-40B4-BE49-F238E27FC236}">
                <a16:creationId xmlns:a16="http://schemas.microsoft.com/office/drawing/2014/main" id="{FBAE780D-0E6E-B43F-0A89-D434B8CAE5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696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178">
            <a:extLst>
              <a:ext uri="{FF2B5EF4-FFF2-40B4-BE49-F238E27FC236}">
                <a16:creationId xmlns:a16="http://schemas.microsoft.com/office/drawing/2014/main" id="{1B3314A6-5BAB-45A2-CA5B-1A16443D36B9}"/>
              </a:ext>
              <a:ext uri="{C183D7F6-B498-43B3-948B-1728B52AA6E4}">
                <adec:decorative xmlns:adec="http://schemas.microsoft.com/office/drawing/2017/decorative" val="0"/>
              </a:ext>
            </a:extLst>
          </p:cNvPr>
          <p:cNvSpPr txBox="1"/>
          <p:nvPr/>
        </p:nvSpPr>
        <p:spPr>
          <a:xfrm>
            <a:off x="3561540"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0" name="Picture 50">
            <a:hlinkClick r:id="rId6"/>
            <a:extLst>
              <a:ext uri="{FF2B5EF4-FFF2-40B4-BE49-F238E27FC236}">
                <a16:creationId xmlns:a16="http://schemas.microsoft.com/office/drawing/2014/main" id="{27D5E482-FC31-D2AC-05AF-70D5F21050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5" name="TextBox 194">
            <a:extLst>
              <a:ext uri="{FF2B5EF4-FFF2-40B4-BE49-F238E27FC236}">
                <a16:creationId xmlns:a16="http://schemas.microsoft.com/office/drawing/2014/main" id="{D2222D04-14B5-FA85-5CEA-5776BCD2BF52}"/>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96" name="Picture 50">
            <a:hlinkClick r:id="rId6"/>
            <a:extLst>
              <a:ext uri="{FF2B5EF4-FFF2-40B4-BE49-F238E27FC236}">
                <a16:creationId xmlns:a16="http://schemas.microsoft.com/office/drawing/2014/main" id="{85512C7F-6E96-6BFD-0EB9-2C3AE5FE8B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986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98" name="TextBox 197">
            <a:extLst>
              <a:ext uri="{FF2B5EF4-FFF2-40B4-BE49-F238E27FC236}">
                <a16:creationId xmlns:a16="http://schemas.microsoft.com/office/drawing/2014/main" id="{A3E1F124-353D-AA92-FCB9-D467328B2103}"/>
              </a:ext>
              <a:ext uri="{C183D7F6-B498-43B3-948B-1728B52AA6E4}">
                <adec:decorative xmlns:adec="http://schemas.microsoft.com/office/drawing/2017/decorative" val="0"/>
              </a:ext>
            </a:extLst>
          </p:cNvPr>
          <p:cNvSpPr txBox="1"/>
          <p:nvPr/>
        </p:nvSpPr>
        <p:spPr>
          <a:xfrm>
            <a:off x="6445284"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00" name="Picture 50">
            <a:hlinkClick r:id="rId6"/>
            <a:extLst>
              <a:ext uri="{FF2B5EF4-FFF2-40B4-BE49-F238E27FC236}">
                <a16:creationId xmlns:a16="http://schemas.microsoft.com/office/drawing/2014/main" id="{88E67A10-0B3B-81E5-E15E-45CBDF866E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7425" y="484022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2" name="TextBox 201">
            <a:extLst>
              <a:ext uri="{FF2B5EF4-FFF2-40B4-BE49-F238E27FC236}">
                <a16:creationId xmlns:a16="http://schemas.microsoft.com/office/drawing/2014/main" id="{85A4AA42-4C31-CF36-D4A7-939E06879D04}"/>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03" name="Picture 50">
            <a:hlinkClick r:id="rId6"/>
            <a:extLst>
              <a:ext uri="{FF2B5EF4-FFF2-40B4-BE49-F238E27FC236}">
                <a16:creationId xmlns:a16="http://schemas.microsoft.com/office/drawing/2014/main" id="{D609160D-9E78-7A79-A861-0493439807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0325" y="4840225"/>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562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DEB9E3-E288-B29E-9CCF-CC607929FDE4}"/>
              </a:ext>
            </a:extLst>
          </p:cNvPr>
          <p:cNvSpPr>
            <a:spLocks noGrp="1"/>
          </p:cNvSpPr>
          <p:nvPr>
            <p:ph type="body" sz="quarter" idx="32"/>
          </p:nvPr>
        </p:nvSpPr>
        <p:spPr>
          <a:xfrm>
            <a:off x="311388" y="1026303"/>
            <a:ext cx="2431246" cy="1131079"/>
          </a:xfrm>
        </p:spPr>
        <p:txBody>
          <a:bodyPr/>
          <a:lstStyle/>
          <a:p>
            <a:r>
              <a:rPr lang="en-US" dirty="0"/>
              <a:t>Salespeople can use Copilot for Sales to close more deals by getting assistance to improve meetings. From preparation to content to coaching and follow-ups, Copilot for Sales uses AI combined with sales data access to make sales calls more effective.</a:t>
            </a:r>
          </a:p>
        </p:txBody>
      </p:sp>
      <p:sp>
        <p:nvSpPr>
          <p:cNvPr id="50" name="Text Placeholder 49">
            <a:extLst>
              <a:ext uri="{FF2B5EF4-FFF2-40B4-BE49-F238E27FC236}">
                <a16:creationId xmlns:a16="http://schemas.microsoft.com/office/drawing/2014/main" id="{923BEA96-9D9F-80C2-140A-2C66DDFCAA5C}"/>
              </a:ext>
            </a:extLst>
          </p:cNvPr>
          <p:cNvSpPr>
            <a:spLocks noGrp="1"/>
          </p:cNvSpPr>
          <p:nvPr>
            <p:ph type="body" sz="quarter" idx="33"/>
          </p:nvPr>
        </p:nvSpPr>
        <p:spPr>
          <a:xfrm>
            <a:off x="304796" y="413987"/>
            <a:ext cx="2057403" cy="307777"/>
          </a:xfrm>
        </p:spPr>
        <p:txBody>
          <a:bodyPr/>
          <a:lstStyle/>
          <a:p>
            <a:r>
              <a:rPr lang="en-US"/>
              <a:t>Sales</a:t>
            </a:r>
          </a:p>
        </p:txBody>
      </p:sp>
      <p:sp>
        <p:nvSpPr>
          <p:cNvPr id="48" name="Text Placeholder 47">
            <a:extLst>
              <a:ext uri="{FF2B5EF4-FFF2-40B4-BE49-F238E27FC236}">
                <a16:creationId xmlns:a16="http://schemas.microsoft.com/office/drawing/2014/main" id="{2C9D4EA1-3252-9B6B-F308-1C577ED13941}"/>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46" name="Text Placeholder 45">
            <a:extLst>
              <a:ext uri="{FF2B5EF4-FFF2-40B4-BE49-F238E27FC236}">
                <a16:creationId xmlns:a16="http://schemas.microsoft.com/office/drawing/2014/main" id="{D5B8CE3C-F186-FA67-71FC-366C78214C5C}"/>
              </a:ext>
            </a:extLst>
          </p:cNvPr>
          <p:cNvSpPr>
            <a:spLocks noGrp="1"/>
          </p:cNvSpPr>
          <p:nvPr>
            <p:ph type="body" sz="quarter" idx="17"/>
          </p:nvPr>
        </p:nvSpPr>
        <p:spPr>
          <a:xfrm>
            <a:off x="7149557" y="521100"/>
            <a:ext cx="2969488" cy="169277"/>
          </a:xfrm>
        </p:spPr>
        <p:txBody>
          <a:bodyPr/>
          <a:lstStyle/>
          <a:p>
            <a:r>
              <a:rPr lang="en-US" noProof="0"/>
              <a:t>Microsoft 365 Copilot for Sales</a:t>
            </a:r>
          </a:p>
        </p:txBody>
      </p:sp>
      <p:sp>
        <p:nvSpPr>
          <p:cNvPr id="44" name="Title 43">
            <a:extLst>
              <a:ext uri="{FF2B5EF4-FFF2-40B4-BE49-F238E27FC236}">
                <a16:creationId xmlns:a16="http://schemas.microsoft.com/office/drawing/2014/main" id="{DA749B8F-1EB0-1D83-5B74-30CB622FE805}"/>
              </a:ext>
            </a:extLst>
          </p:cNvPr>
          <p:cNvSpPr>
            <a:spLocks noGrp="1"/>
          </p:cNvSpPr>
          <p:nvPr>
            <p:ph type="title"/>
          </p:nvPr>
        </p:nvSpPr>
        <p:spPr>
          <a:xfrm>
            <a:off x="2492375" y="428625"/>
            <a:ext cx="4144963" cy="277813"/>
          </a:xfrm>
        </p:spPr>
        <p:txBody>
          <a:bodyPr/>
          <a:lstStyle/>
          <a:p>
            <a:r>
              <a:rPr lang="en-US"/>
              <a:t>Improve customer meetings</a:t>
            </a:r>
          </a:p>
        </p:txBody>
      </p:sp>
      <p:sp>
        <p:nvSpPr>
          <p:cNvPr id="131" name="Text Placeholder 130">
            <a:extLst>
              <a:ext uri="{FF2B5EF4-FFF2-40B4-BE49-F238E27FC236}">
                <a16:creationId xmlns:a16="http://schemas.microsoft.com/office/drawing/2014/main" id="{6513096D-E629-2C28-0B24-575EE9FE0950}"/>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Rapidly get up to speed and improve preparation</a:t>
            </a:r>
            <a:r>
              <a:rPr lang="en-US" noProof="0" dirty="0"/>
              <a:t> to focus on key issues and concerns. Have additional time to identify cross sell opportunities.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Prep for that meeting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45" name="Text Placeholder 44">
            <a:extLst>
              <a:ext uri="{FF2B5EF4-FFF2-40B4-BE49-F238E27FC236}">
                <a16:creationId xmlns:a16="http://schemas.microsoft.com/office/drawing/2014/main" id="{3CAC757F-0DA5-BC0A-FEE1-8FD245F2285B}"/>
              </a:ext>
            </a:extLst>
          </p:cNvPr>
          <p:cNvSpPr>
            <a:spLocks noGrp="1"/>
          </p:cNvSpPr>
          <p:nvPr>
            <p:ph type="body" sz="quarter" idx="11"/>
          </p:nvPr>
        </p:nvSpPr>
        <p:spPr>
          <a:xfrm>
            <a:off x="3182890" y="1112478"/>
            <a:ext cx="2572262" cy="153888"/>
          </a:xfrm>
        </p:spPr>
        <p:txBody>
          <a:bodyPr/>
          <a:lstStyle/>
          <a:p>
            <a:r>
              <a:rPr lang="en-US" noProof="0"/>
              <a:t>Prepare for a meeting</a:t>
            </a:r>
          </a:p>
        </p:txBody>
      </p:sp>
      <p:sp>
        <p:nvSpPr>
          <p:cNvPr id="47" name="Text Placeholder 46">
            <a:extLst>
              <a:ext uri="{FF2B5EF4-FFF2-40B4-BE49-F238E27FC236}">
                <a16:creationId xmlns:a16="http://schemas.microsoft.com/office/drawing/2014/main" id="{F8298B73-0CF5-4169-5F46-24F3A01BA40B}"/>
              </a:ext>
            </a:extLst>
          </p:cNvPr>
          <p:cNvSpPr>
            <a:spLocks noGrp="1"/>
          </p:cNvSpPr>
          <p:nvPr>
            <p:ph type="body" sz="quarter" idx="18"/>
          </p:nvPr>
        </p:nvSpPr>
        <p:spPr>
          <a:xfrm>
            <a:off x="3182938" y="1438275"/>
            <a:ext cx="2571750" cy="627063"/>
          </a:xfrm>
        </p:spPr>
        <p:txBody>
          <a:bodyPr/>
          <a:lstStyle/>
          <a:p>
            <a:r>
              <a:rPr lang="en-US" sz="800" noProof="0"/>
              <a:t>Prompt Copilot for a summary of past interactions and customer details. Copilot for Sales enriches the summary with CRM insights.</a:t>
            </a:r>
          </a:p>
        </p:txBody>
      </p:sp>
      <p:sp>
        <p:nvSpPr>
          <p:cNvPr id="52" name="Text Placeholder 51">
            <a:extLst>
              <a:ext uri="{FF2B5EF4-FFF2-40B4-BE49-F238E27FC236}">
                <a16:creationId xmlns:a16="http://schemas.microsoft.com/office/drawing/2014/main" id="{7BE08401-7DCF-E3A1-D0DB-127DA60CBB16}"/>
              </a:ext>
            </a:extLst>
          </p:cNvPr>
          <p:cNvSpPr>
            <a:spLocks noGrp="1"/>
          </p:cNvSpPr>
          <p:nvPr>
            <p:ph type="body" sz="quarter" idx="42"/>
          </p:nvPr>
        </p:nvSpPr>
        <p:spPr>
          <a:xfrm>
            <a:off x="6066682" y="1112478"/>
            <a:ext cx="2572262" cy="153888"/>
          </a:xfrm>
        </p:spPr>
        <p:txBody>
          <a:bodyPr/>
          <a:lstStyle/>
          <a:p>
            <a:r>
              <a:rPr lang="en-US" noProof="0"/>
              <a:t>Create a presentation</a:t>
            </a:r>
          </a:p>
        </p:txBody>
      </p:sp>
      <p:sp>
        <p:nvSpPr>
          <p:cNvPr id="53" name="Text Placeholder 52">
            <a:extLst>
              <a:ext uri="{FF2B5EF4-FFF2-40B4-BE49-F238E27FC236}">
                <a16:creationId xmlns:a16="http://schemas.microsoft.com/office/drawing/2014/main" id="{7B3069C8-081B-C8B5-D864-276B8BB9FF3B}"/>
              </a:ext>
            </a:extLst>
          </p:cNvPr>
          <p:cNvSpPr>
            <a:spLocks noGrp="1"/>
          </p:cNvSpPr>
          <p:nvPr>
            <p:ph type="body" sz="quarter" idx="43"/>
          </p:nvPr>
        </p:nvSpPr>
        <p:spPr>
          <a:xfrm>
            <a:off x="6067425" y="1438275"/>
            <a:ext cx="2571750" cy="627063"/>
          </a:xfrm>
        </p:spPr>
        <p:txBody>
          <a:bodyPr/>
          <a:lstStyle/>
          <a:p>
            <a:r>
              <a:rPr lang="en-US" sz="800" noProof="0"/>
              <a:t>Use Copilot in PowerPoint to generate a presentation for the meeting using branded templates. Copilot can summarize important topics and customer requests from meeting notes and customer reports saved to Word.</a:t>
            </a:r>
          </a:p>
        </p:txBody>
      </p:sp>
      <p:sp>
        <p:nvSpPr>
          <p:cNvPr id="57" name="Text Placeholder 56">
            <a:extLst>
              <a:ext uri="{FF2B5EF4-FFF2-40B4-BE49-F238E27FC236}">
                <a16:creationId xmlns:a16="http://schemas.microsoft.com/office/drawing/2014/main" id="{35D5112E-0455-CAB7-47AA-264D7A873F60}"/>
              </a:ext>
            </a:extLst>
          </p:cNvPr>
          <p:cNvSpPr>
            <a:spLocks noGrp="1"/>
          </p:cNvSpPr>
          <p:nvPr>
            <p:ph type="body" sz="quarter" idx="68"/>
          </p:nvPr>
        </p:nvSpPr>
        <p:spPr>
          <a:xfrm>
            <a:off x="8950475" y="2725494"/>
            <a:ext cx="2572262" cy="712876"/>
          </a:xfrm>
        </p:spPr>
        <p:txBody>
          <a:bodyPr/>
          <a:lstStyle/>
          <a:p>
            <a:r>
              <a:rPr lang="en-US" noProof="0" dirty="0"/>
              <a:t>Benefit: </a:t>
            </a:r>
            <a:r>
              <a:rPr lang="en-US" noProof="0" dirty="0">
                <a:latin typeface="+mj-lt"/>
              </a:rPr>
              <a:t>Having a better discussion </a:t>
            </a:r>
            <a:r>
              <a:rPr lang="en-US" noProof="0" dirty="0"/>
              <a:t>during the call can help to raise and resolve issues quicker, leading to increased customer satisfaction and potentially reduce the time to close the deal.</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Generate ideas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55" name="Text Placeholder 54">
            <a:extLst>
              <a:ext uri="{FF2B5EF4-FFF2-40B4-BE49-F238E27FC236}">
                <a16:creationId xmlns:a16="http://schemas.microsoft.com/office/drawing/2014/main" id="{C59E3B28-19B9-8770-A040-CB849F161748}"/>
              </a:ext>
            </a:extLst>
          </p:cNvPr>
          <p:cNvSpPr>
            <a:spLocks noGrp="1"/>
          </p:cNvSpPr>
          <p:nvPr>
            <p:ph type="body" sz="quarter" idx="45"/>
          </p:nvPr>
        </p:nvSpPr>
        <p:spPr>
          <a:xfrm>
            <a:off x="8950475" y="1112478"/>
            <a:ext cx="2572262" cy="153888"/>
          </a:xfrm>
        </p:spPr>
        <p:txBody>
          <a:bodyPr/>
          <a:lstStyle/>
          <a:p>
            <a:r>
              <a:rPr lang="en-US" noProof="0"/>
              <a:t>Stay focused during the meeting</a:t>
            </a:r>
          </a:p>
        </p:txBody>
      </p:sp>
      <p:sp>
        <p:nvSpPr>
          <p:cNvPr id="56" name="Text Placeholder 55">
            <a:extLst>
              <a:ext uri="{FF2B5EF4-FFF2-40B4-BE49-F238E27FC236}">
                <a16:creationId xmlns:a16="http://schemas.microsoft.com/office/drawing/2014/main" id="{EBC88035-FCDD-E8C3-016E-15EF1EAC5750}"/>
              </a:ext>
            </a:extLst>
          </p:cNvPr>
          <p:cNvSpPr>
            <a:spLocks noGrp="1"/>
          </p:cNvSpPr>
          <p:nvPr>
            <p:ph type="body" sz="quarter" idx="46"/>
          </p:nvPr>
        </p:nvSpPr>
        <p:spPr>
          <a:xfrm>
            <a:off x="8950325" y="1438275"/>
            <a:ext cx="2571750" cy="627063"/>
          </a:xfrm>
        </p:spPr>
        <p:txBody>
          <a:bodyPr/>
          <a:lstStyle/>
          <a:p>
            <a:r>
              <a:rPr lang="en-US" sz="800" noProof="0"/>
              <a:t>Copilot in Teams helps improve the quality of customer meetings by taking notes, suggesting talking points, and surface customer and product information during the call. Copilot for Sales includes sales keywords and KPIs in the meeting recap.</a:t>
            </a:r>
          </a:p>
        </p:txBody>
      </p:sp>
      <p:sp>
        <p:nvSpPr>
          <p:cNvPr id="134" name="Text Placeholder 133">
            <a:extLst>
              <a:ext uri="{FF2B5EF4-FFF2-40B4-BE49-F238E27FC236}">
                <a16:creationId xmlns:a16="http://schemas.microsoft.com/office/drawing/2014/main" id="{8C36EBA8-4A1D-5493-D06E-0BB1E3CB5581}"/>
              </a:ext>
            </a:extLst>
          </p:cNvPr>
          <p:cNvSpPr>
            <a:spLocks noGrp="1"/>
          </p:cNvSpPr>
          <p:nvPr>
            <p:ph type="body" sz="quarter" idx="70"/>
          </p:nvPr>
        </p:nvSpPr>
        <p:spPr>
          <a:xfrm>
            <a:off x="6066682" y="2725494"/>
            <a:ext cx="2572262" cy="712876"/>
          </a:xfrm>
        </p:spPr>
        <p:txBody>
          <a:bodyPr/>
          <a:lstStyle/>
          <a:p>
            <a:pPr lvl="0"/>
            <a:r>
              <a:rPr lang="en-US" noProof="0" dirty="0"/>
              <a:t>Benefit: </a:t>
            </a:r>
            <a:r>
              <a:rPr lang="en-US" noProof="0" dirty="0">
                <a:latin typeface="+mj-lt"/>
              </a:rPr>
              <a:t>Using higher quality presentations </a:t>
            </a:r>
            <a:r>
              <a:rPr lang="en-US" noProof="0" dirty="0"/>
              <a:t>makes it easier to convey a clear message and can reduce the time to close the deal.</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Create presentations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lvl="0"/>
            <a:endParaRPr lang="en-US" noProof="0" dirty="0"/>
          </a:p>
        </p:txBody>
      </p:sp>
      <p:sp>
        <p:nvSpPr>
          <p:cNvPr id="58" name="Text Placeholder 57">
            <a:extLst>
              <a:ext uri="{FF2B5EF4-FFF2-40B4-BE49-F238E27FC236}">
                <a16:creationId xmlns:a16="http://schemas.microsoft.com/office/drawing/2014/main" id="{45343704-2F53-B74D-7523-576644F8A68E}"/>
              </a:ext>
            </a:extLst>
          </p:cNvPr>
          <p:cNvSpPr>
            <a:spLocks noGrp="1"/>
          </p:cNvSpPr>
          <p:nvPr>
            <p:ph type="body" sz="quarter" idx="48"/>
          </p:nvPr>
        </p:nvSpPr>
        <p:spPr>
          <a:xfrm>
            <a:off x="3182890" y="5334522"/>
            <a:ext cx="2572262" cy="712876"/>
          </a:xfrm>
        </p:spPr>
        <p:txBody>
          <a:bodyPr/>
          <a:lstStyle/>
          <a:p>
            <a:r>
              <a:rPr lang="en-US" noProof="0"/>
              <a:t>Benefit: </a:t>
            </a:r>
            <a:r>
              <a:rPr lang="en-US" noProof="0">
                <a:latin typeface="+mj-lt"/>
              </a:rPr>
              <a:t>Document and socialize </a:t>
            </a:r>
            <a:r>
              <a:rPr lang="en-US" noProof="0"/>
              <a:t>the action items to keep the sales process moving forward towards a successful close.</a:t>
            </a:r>
          </a:p>
        </p:txBody>
      </p:sp>
      <p:sp>
        <p:nvSpPr>
          <p:cNvPr id="60" name="Text Placeholder 59">
            <a:extLst>
              <a:ext uri="{FF2B5EF4-FFF2-40B4-BE49-F238E27FC236}">
                <a16:creationId xmlns:a16="http://schemas.microsoft.com/office/drawing/2014/main" id="{2876DF47-9963-6C5B-AC39-463F841BCEB5}"/>
              </a:ext>
            </a:extLst>
          </p:cNvPr>
          <p:cNvSpPr>
            <a:spLocks noGrp="1"/>
          </p:cNvSpPr>
          <p:nvPr>
            <p:ph type="body" sz="quarter" idx="49"/>
          </p:nvPr>
        </p:nvSpPr>
        <p:spPr>
          <a:xfrm>
            <a:off x="3182890" y="3725103"/>
            <a:ext cx="2572262" cy="153888"/>
          </a:xfrm>
        </p:spPr>
        <p:txBody>
          <a:bodyPr/>
          <a:lstStyle/>
          <a:p>
            <a:r>
              <a:rPr lang="en-US" noProof="0"/>
              <a:t>Send a follow up email</a:t>
            </a:r>
          </a:p>
        </p:txBody>
      </p:sp>
      <p:sp>
        <p:nvSpPr>
          <p:cNvPr id="128" name="Text Placeholder 127">
            <a:extLst>
              <a:ext uri="{FF2B5EF4-FFF2-40B4-BE49-F238E27FC236}">
                <a16:creationId xmlns:a16="http://schemas.microsoft.com/office/drawing/2014/main" id="{054DED06-49F4-C5C4-6B8F-E7333E827B47}"/>
              </a:ext>
            </a:extLst>
          </p:cNvPr>
          <p:cNvSpPr>
            <a:spLocks noGrp="1"/>
          </p:cNvSpPr>
          <p:nvPr>
            <p:ph type="body" sz="quarter" idx="50"/>
          </p:nvPr>
        </p:nvSpPr>
        <p:spPr>
          <a:xfrm>
            <a:off x="3182938" y="4051300"/>
            <a:ext cx="2571750" cy="627063"/>
          </a:xfrm>
        </p:spPr>
        <p:txBody>
          <a:bodyPr/>
          <a:lstStyle/>
          <a:p>
            <a:r>
              <a:rPr lang="en-US" sz="800" noProof="0"/>
              <a:t>Have Copilot turn the meeting notes and action items into a follow up email. Copilot for Sales includes product and pricing details in the email from your CRM system.</a:t>
            </a:r>
          </a:p>
          <a:p>
            <a:endParaRPr lang="en-US" sz="800" noProof="0"/>
          </a:p>
        </p:txBody>
      </p:sp>
      <p:sp>
        <p:nvSpPr>
          <p:cNvPr id="129" name="Text Placeholder 128">
            <a:extLst>
              <a:ext uri="{FF2B5EF4-FFF2-40B4-BE49-F238E27FC236}">
                <a16:creationId xmlns:a16="http://schemas.microsoft.com/office/drawing/2014/main" id="{91154962-F883-CB01-3C67-94083640165A}"/>
              </a:ext>
            </a:extLst>
          </p:cNvPr>
          <p:cNvSpPr>
            <a:spLocks noGrp="1"/>
          </p:cNvSpPr>
          <p:nvPr>
            <p:ph type="body" sz="quarter" idx="51"/>
          </p:nvPr>
        </p:nvSpPr>
        <p:spPr>
          <a:xfrm>
            <a:off x="6066682" y="3725103"/>
            <a:ext cx="2572262" cy="153888"/>
          </a:xfrm>
        </p:spPr>
        <p:txBody>
          <a:bodyPr/>
          <a:lstStyle/>
          <a:p>
            <a:r>
              <a:rPr lang="en-US" noProof="0"/>
              <a:t>Summarize the meeting</a:t>
            </a:r>
          </a:p>
        </p:txBody>
      </p:sp>
      <p:sp>
        <p:nvSpPr>
          <p:cNvPr id="130" name="Text Placeholder 129">
            <a:extLst>
              <a:ext uri="{FF2B5EF4-FFF2-40B4-BE49-F238E27FC236}">
                <a16:creationId xmlns:a16="http://schemas.microsoft.com/office/drawing/2014/main" id="{3682CBCA-48B2-3CDD-8069-CE7B4F5EC9F1}"/>
              </a:ext>
            </a:extLst>
          </p:cNvPr>
          <p:cNvSpPr>
            <a:spLocks noGrp="1"/>
          </p:cNvSpPr>
          <p:nvPr>
            <p:ph type="body" sz="quarter" idx="52"/>
          </p:nvPr>
        </p:nvSpPr>
        <p:spPr>
          <a:xfrm>
            <a:off x="6067425" y="4051300"/>
            <a:ext cx="2571750" cy="627063"/>
          </a:xfrm>
        </p:spPr>
        <p:txBody>
          <a:bodyPr/>
          <a:lstStyle/>
          <a:p>
            <a:pPr lvl="0"/>
            <a:r>
              <a:rPr lang="en-US" sz="800" noProof="0"/>
              <a:t>Review the meeting recap from Copilot in Teams for key points and action items. Use Copilot for Sales to update the opportunity details in your CRM system.</a:t>
            </a:r>
          </a:p>
          <a:p>
            <a:endParaRPr lang="en-US" sz="800" noProof="0"/>
          </a:p>
        </p:txBody>
      </p:sp>
      <p:sp>
        <p:nvSpPr>
          <p:cNvPr id="51" name="Text Placeholder 50">
            <a:extLst>
              <a:ext uri="{FF2B5EF4-FFF2-40B4-BE49-F238E27FC236}">
                <a16:creationId xmlns:a16="http://schemas.microsoft.com/office/drawing/2014/main" id="{FBFF298E-A1FE-7320-8B10-582032A55D01}"/>
              </a:ext>
            </a:extLst>
          </p:cNvPr>
          <p:cNvSpPr>
            <a:spLocks noGrp="1"/>
          </p:cNvSpPr>
          <p:nvPr>
            <p:ph type="body" sz="quarter" idx="66"/>
          </p:nvPr>
        </p:nvSpPr>
        <p:spPr>
          <a:xfrm>
            <a:off x="8950475" y="5334522"/>
            <a:ext cx="2572262" cy="712876"/>
          </a:xfrm>
        </p:spPr>
        <p:txBody>
          <a:bodyPr/>
          <a:lstStyle/>
          <a:p>
            <a:r>
              <a:rPr lang="en-US" noProof="0" dirty="0"/>
              <a:t>Benefit: </a:t>
            </a:r>
            <a:r>
              <a:rPr lang="en-US" noProof="0" dirty="0">
                <a:latin typeface="+mj-lt"/>
              </a:rPr>
              <a:t>Keep the conversation flowing </a:t>
            </a:r>
            <a:r>
              <a:rPr lang="en-US" noProof="0" dirty="0"/>
              <a:t>onto </a:t>
            </a:r>
            <a:br>
              <a:rPr lang="en-US" noProof="0" dirty="0"/>
            </a:br>
            <a:r>
              <a:rPr lang="en-US" noProof="0" dirty="0"/>
              <a:t>meaningful topics can help to cover the agenda quicker and reduce meeting times.</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5"/>
              </a:rPr>
              <a:t>Try in Prompt Gallery: Keep meetings moving</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132" name="Text Placeholder 131">
            <a:extLst>
              <a:ext uri="{FF2B5EF4-FFF2-40B4-BE49-F238E27FC236}">
                <a16:creationId xmlns:a16="http://schemas.microsoft.com/office/drawing/2014/main" id="{D12F626B-93B1-B6BE-6C88-B4F0828BE5C4}"/>
              </a:ext>
            </a:extLst>
          </p:cNvPr>
          <p:cNvSpPr>
            <a:spLocks noGrp="1"/>
          </p:cNvSpPr>
          <p:nvPr>
            <p:ph type="body" sz="quarter" idx="54"/>
          </p:nvPr>
        </p:nvSpPr>
        <p:spPr>
          <a:xfrm>
            <a:off x="8950475" y="3725103"/>
            <a:ext cx="2572262" cy="153888"/>
          </a:xfrm>
        </p:spPr>
        <p:txBody>
          <a:bodyPr/>
          <a:lstStyle/>
          <a:p>
            <a:r>
              <a:rPr lang="en-US" noProof="0"/>
              <a:t>Get in-call sales insights</a:t>
            </a:r>
          </a:p>
        </p:txBody>
      </p:sp>
      <p:sp>
        <p:nvSpPr>
          <p:cNvPr id="133" name="Text Placeholder 132">
            <a:extLst>
              <a:ext uri="{FF2B5EF4-FFF2-40B4-BE49-F238E27FC236}">
                <a16:creationId xmlns:a16="http://schemas.microsoft.com/office/drawing/2014/main" id="{46C7667D-6732-14F6-7CD1-E014181E2435}"/>
              </a:ext>
            </a:extLst>
          </p:cNvPr>
          <p:cNvSpPr>
            <a:spLocks noGrp="1"/>
          </p:cNvSpPr>
          <p:nvPr>
            <p:ph type="body" sz="quarter" idx="55"/>
          </p:nvPr>
        </p:nvSpPr>
        <p:spPr>
          <a:xfrm>
            <a:off x="8950325" y="4051300"/>
            <a:ext cx="2571750" cy="627063"/>
          </a:xfrm>
        </p:spPr>
        <p:txBody>
          <a:bodyPr/>
          <a:lstStyle/>
          <a:p>
            <a:r>
              <a:rPr lang="en-US" sz="800" noProof="0"/>
              <a:t>During the meeting, Copilot suggests questions to ask the customer. Copilot for Sales provides sales insights like brand and competitor analysis.</a:t>
            </a:r>
          </a:p>
          <a:p>
            <a:endParaRPr lang="en-US" sz="800" noProof="0"/>
          </a:p>
        </p:txBody>
      </p:sp>
      <p:sp>
        <p:nvSpPr>
          <p:cNvPr id="54" name="Text Placeholder 53">
            <a:extLst>
              <a:ext uri="{FF2B5EF4-FFF2-40B4-BE49-F238E27FC236}">
                <a16:creationId xmlns:a16="http://schemas.microsoft.com/office/drawing/2014/main" id="{AF783B03-DBA5-DB97-A778-46D115683623}"/>
              </a:ext>
            </a:extLst>
          </p:cNvPr>
          <p:cNvSpPr>
            <a:spLocks noGrp="1"/>
          </p:cNvSpPr>
          <p:nvPr>
            <p:ph type="body" sz="quarter" idx="67"/>
          </p:nvPr>
        </p:nvSpPr>
        <p:spPr>
          <a:xfrm>
            <a:off x="6066682" y="5334522"/>
            <a:ext cx="2572262" cy="712876"/>
          </a:xfrm>
        </p:spPr>
        <p:txBody>
          <a:bodyPr/>
          <a:lstStyle/>
          <a:p>
            <a:r>
              <a:rPr lang="en-US" noProof="0" dirty="0"/>
              <a:t>Benefit: </a:t>
            </a:r>
            <a:r>
              <a:rPr lang="en-US" noProof="0" dirty="0">
                <a:latin typeface="+mj-lt"/>
              </a:rPr>
              <a:t>Avoid listening to meeting recordings </a:t>
            </a:r>
            <a:r>
              <a:rPr lang="en-US" noProof="0" dirty="0"/>
              <a:t>and spend that time improving the proposal.</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Summarize meetings and videos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35" name="Text Placeholder 134">
            <a:extLst>
              <a:ext uri="{FF2B5EF4-FFF2-40B4-BE49-F238E27FC236}">
                <a16:creationId xmlns:a16="http://schemas.microsoft.com/office/drawing/2014/main" id="{6C204118-5AAF-3434-72ED-3A6CB30E94B3}"/>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36" name="Text Placeholder 135">
            <a:extLst>
              <a:ext uri="{FF2B5EF4-FFF2-40B4-BE49-F238E27FC236}">
                <a16:creationId xmlns:a16="http://schemas.microsoft.com/office/drawing/2014/main" id="{2475776C-8642-5AC2-313A-DBCAE5E9C849}"/>
              </a:ext>
            </a:extLst>
          </p:cNvPr>
          <p:cNvSpPr>
            <a:spLocks noGrp="1"/>
          </p:cNvSpPr>
          <p:nvPr>
            <p:ph type="body" sz="quarter" idx="65"/>
          </p:nvPr>
        </p:nvSpPr>
        <p:spPr>
          <a:xfrm>
            <a:off x="320721" y="3467940"/>
            <a:ext cx="1131650" cy="219456"/>
          </a:xfrm>
        </p:spPr>
        <p:txBody>
          <a:bodyPr/>
          <a:lstStyle/>
          <a:p>
            <a:pPr lvl="0"/>
            <a:r>
              <a:rPr lang="en-US" noProof="0"/>
              <a:t>KPIs impacted</a:t>
            </a:r>
          </a:p>
        </p:txBody>
      </p:sp>
      <p:grpSp>
        <p:nvGrpSpPr>
          <p:cNvPr id="137" name="Group 136">
            <a:extLst>
              <a:ext uri="{FF2B5EF4-FFF2-40B4-BE49-F238E27FC236}">
                <a16:creationId xmlns:a16="http://schemas.microsoft.com/office/drawing/2014/main" id="{FF236DA3-469B-0D80-114D-6C101559FF7B}"/>
              </a:ext>
            </a:extLst>
          </p:cNvPr>
          <p:cNvGrpSpPr/>
          <p:nvPr/>
        </p:nvGrpSpPr>
        <p:grpSpPr>
          <a:xfrm>
            <a:off x="320719" y="5020658"/>
            <a:ext cx="1771605" cy="216000"/>
            <a:chOff x="320719" y="4224856"/>
            <a:chExt cx="1771605" cy="219456"/>
          </a:xfrm>
        </p:grpSpPr>
        <p:sp>
          <p:nvSpPr>
            <p:cNvPr id="138" name="Rectangle: Rounded Corners 6">
              <a:extLst>
                <a:ext uri="{FF2B5EF4-FFF2-40B4-BE49-F238E27FC236}">
                  <a16:creationId xmlns:a16="http://schemas.microsoft.com/office/drawing/2014/main" id="{08B62F61-C689-33EA-6AB4-0AEBEAA05C60}"/>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39" name="Graphic 138">
              <a:extLst>
                <a:ext uri="{FF2B5EF4-FFF2-40B4-BE49-F238E27FC236}">
                  <a16:creationId xmlns:a16="http://schemas.microsoft.com/office/drawing/2014/main" id="{70B15C6F-6983-19C6-EE74-7C615617154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40" name="Group 139">
            <a:extLst>
              <a:ext uri="{FF2B5EF4-FFF2-40B4-BE49-F238E27FC236}">
                <a16:creationId xmlns:a16="http://schemas.microsoft.com/office/drawing/2014/main" id="{BFC6C0D9-A001-C5FE-BE03-F56F2185EE44}"/>
              </a:ext>
            </a:extLst>
          </p:cNvPr>
          <p:cNvGrpSpPr/>
          <p:nvPr/>
        </p:nvGrpSpPr>
        <p:grpSpPr>
          <a:xfrm>
            <a:off x="320721" y="5309272"/>
            <a:ext cx="1771605" cy="216000"/>
            <a:chOff x="320721" y="4517211"/>
            <a:chExt cx="1771605" cy="216000"/>
          </a:xfrm>
        </p:grpSpPr>
        <p:sp>
          <p:nvSpPr>
            <p:cNvPr id="141" name="Rectangle: Rounded Corners 6">
              <a:extLst>
                <a:ext uri="{FF2B5EF4-FFF2-40B4-BE49-F238E27FC236}">
                  <a16:creationId xmlns:a16="http://schemas.microsoft.com/office/drawing/2014/main" id="{0D7C880C-9CC0-7C32-53C8-B0E70008FB87}"/>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42" name="Graphic 141">
              <a:extLst>
                <a:ext uri="{FF2B5EF4-FFF2-40B4-BE49-F238E27FC236}">
                  <a16:creationId xmlns:a16="http://schemas.microsoft.com/office/drawing/2014/main" id="{85ACCE0A-5EB7-358C-1807-2B04E5D677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143" name="Group 142">
            <a:extLst>
              <a:ext uri="{FF2B5EF4-FFF2-40B4-BE49-F238E27FC236}">
                <a16:creationId xmlns:a16="http://schemas.microsoft.com/office/drawing/2014/main" id="{3FD1C251-11E0-4B87-E0B6-9DF3D7BE335C}"/>
              </a:ext>
            </a:extLst>
          </p:cNvPr>
          <p:cNvGrpSpPr/>
          <p:nvPr/>
        </p:nvGrpSpPr>
        <p:grpSpPr>
          <a:xfrm>
            <a:off x="320719" y="3778836"/>
            <a:ext cx="1771605" cy="216000"/>
            <a:chOff x="320719" y="4224856"/>
            <a:chExt cx="1771605" cy="219456"/>
          </a:xfrm>
        </p:grpSpPr>
        <p:sp>
          <p:nvSpPr>
            <p:cNvPr id="144" name="Rectangle: Rounded Corners 6">
              <a:extLst>
                <a:ext uri="{FF2B5EF4-FFF2-40B4-BE49-F238E27FC236}">
                  <a16:creationId xmlns:a16="http://schemas.microsoft.com/office/drawing/2014/main" id="{9DC68AD0-C6D3-FD8C-CCB6-B018AA0C826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Customer retention</a:t>
              </a:r>
            </a:p>
          </p:txBody>
        </p:sp>
        <p:pic>
          <p:nvPicPr>
            <p:cNvPr id="145" name="Graphic 144">
              <a:extLst>
                <a:ext uri="{FF2B5EF4-FFF2-40B4-BE49-F238E27FC236}">
                  <a16:creationId xmlns:a16="http://schemas.microsoft.com/office/drawing/2014/main" id="{F72A2422-14A7-7AD6-00EB-6615F96A28F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6" y="4260849"/>
              <a:ext cx="144000" cy="144000"/>
            </a:xfrm>
            <a:prstGeom prst="rect">
              <a:avLst/>
            </a:prstGeom>
          </p:spPr>
        </p:pic>
      </p:grpSp>
      <p:grpSp>
        <p:nvGrpSpPr>
          <p:cNvPr id="146" name="Group 145">
            <a:extLst>
              <a:ext uri="{FF2B5EF4-FFF2-40B4-BE49-F238E27FC236}">
                <a16:creationId xmlns:a16="http://schemas.microsoft.com/office/drawing/2014/main" id="{BE131A8D-61B1-965C-17BA-3F82F482FA2A}"/>
              </a:ext>
            </a:extLst>
          </p:cNvPr>
          <p:cNvGrpSpPr/>
          <p:nvPr/>
        </p:nvGrpSpPr>
        <p:grpSpPr>
          <a:xfrm>
            <a:off x="320721" y="4067450"/>
            <a:ext cx="1771605" cy="216000"/>
            <a:chOff x="320721" y="4517211"/>
            <a:chExt cx="1771605" cy="216000"/>
          </a:xfrm>
        </p:grpSpPr>
        <p:sp>
          <p:nvSpPr>
            <p:cNvPr id="147" name="Rectangle: Rounded Corners 6">
              <a:extLst>
                <a:ext uri="{FF2B5EF4-FFF2-40B4-BE49-F238E27FC236}">
                  <a16:creationId xmlns:a16="http://schemas.microsoft.com/office/drawing/2014/main" id="{5E179618-5C08-85A5-04C7-89BE5D89FF7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Revenue per sale</a:t>
              </a:r>
            </a:p>
          </p:txBody>
        </p:sp>
        <p:pic>
          <p:nvPicPr>
            <p:cNvPr id="148" name="Graphic 147">
              <a:extLst>
                <a:ext uri="{FF2B5EF4-FFF2-40B4-BE49-F238E27FC236}">
                  <a16:creationId xmlns:a16="http://schemas.microsoft.com/office/drawing/2014/main" id="{EF311AAC-8997-B0A7-2676-293164F751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507" y="4552645"/>
              <a:ext cx="144000" cy="141732"/>
            </a:xfrm>
            <a:prstGeom prst="rect">
              <a:avLst/>
            </a:prstGeom>
          </p:spPr>
        </p:pic>
      </p:grpSp>
      <p:sp>
        <p:nvSpPr>
          <p:cNvPr id="175" name="Graphic 2">
            <a:hlinkClick r:id="rId11"/>
            <a:extLst>
              <a:ext uri="{FF2B5EF4-FFF2-40B4-BE49-F238E27FC236}">
                <a16:creationId xmlns:a16="http://schemas.microsoft.com/office/drawing/2014/main" id="{D34C12F5-D648-4FA4-A5F9-C4226A7ED20B}"/>
              </a:ext>
            </a:extLst>
          </p:cNvPr>
          <p:cNvSpPr>
            <a:spLocks/>
          </p:cNvSpPr>
          <p:nvPr/>
        </p:nvSpPr>
        <p:spPr>
          <a:xfrm>
            <a:off x="6304100" y="424490"/>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82" name="TextBox 181">
            <a:extLst>
              <a:ext uri="{FF2B5EF4-FFF2-40B4-BE49-F238E27FC236}">
                <a16:creationId xmlns:a16="http://schemas.microsoft.com/office/drawing/2014/main" id="{6D489BCA-6A08-9AFF-C6EE-714319F0C793}"/>
              </a:ext>
              <a:ext uri="{C183D7F6-B498-43B3-948B-1728B52AA6E4}">
                <adec:decorative xmlns:adec="http://schemas.microsoft.com/office/drawing/2017/decorative" val="0"/>
              </a:ext>
            </a:extLst>
          </p:cNvPr>
          <p:cNvSpPr txBox="1"/>
          <p:nvPr/>
        </p:nvSpPr>
        <p:spPr>
          <a:xfrm>
            <a:off x="3561491" y="2182032"/>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br>
              <a:rPr kumimoji="0" lang="en-US" sz="1000" b="0" i="0" u="none" strike="noStrike" kern="1200" cap="none" spc="0" normalizeH="0" baseline="30000" noProof="0">
                <a:ln>
                  <a:noFill/>
                </a:ln>
                <a:solidFill>
                  <a:srgbClr val="000000"/>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83" name="Picture 50">
            <a:hlinkClick r:id="rId12"/>
            <a:extLst>
              <a:ext uri="{FF2B5EF4-FFF2-40B4-BE49-F238E27FC236}">
                <a16:creationId xmlns:a16="http://schemas.microsoft.com/office/drawing/2014/main" id="{570623A9-E60C-C429-A3F8-3E0BC6B5FD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grpSp>
        <p:nvGrpSpPr>
          <p:cNvPr id="255" name="Group 254">
            <a:extLst>
              <a:ext uri="{FF2B5EF4-FFF2-40B4-BE49-F238E27FC236}">
                <a16:creationId xmlns:a16="http://schemas.microsoft.com/office/drawing/2014/main" id="{81FCB2D2-B065-C48B-BC5B-76C91E396FDC}"/>
              </a:ext>
            </a:extLst>
          </p:cNvPr>
          <p:cNvGrpSpPr/>
          <p:nvPr/>
        </p:nvGrpSpPr>
        <p:grpSpPr>
          <a:xfrm>
            <a:off x="320719" y="4356602"/>
            <a:ext cx="1771605" cy="216000"/>
            <a:chOff x="320719" y="4224856"/>
            <a:chExt cx="1771605" cy="219456"/>
          </a:xfrm>
        </p:grpSpPr>
        <p:sp>
          <p:nvSpPr>
            <p:cNvPr id="256" name="Rectangle: Rounded Corners 6">
              <a:extLst>
                <a:ext uri="{FF2B5EF4-FFF2-40B4-BE49-F238E27FC236}">
                  <a16:creationId xmlns:a16="http://schemas.microsoft.com/office/drawing/2014/main" id="{F655D870-2452-A1B6-D090-7C9DC973EA27}"/>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257" name="Graphic 256">
              <a:extLst>
                <a:ext uri="{FF2B5EF4-FFF2-40B4-BE49-F238E27FC236}">
                  <a16:creationId xmlns:a16="http://schemas.microsoft.com/office/drawing/2014/main" id="{4D29312C-E6E4-AF44-70FE-5C635E0DD95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6" y="4260849"/>
              <a:ext cx="144000" cy="144000"/>
            </a:xfrm>
            <a:prstGeom prst="rect">
              <a:avLst/>
            </a:prstGeom>
          </p:spPr>
        </p:pic>
      </p:grpSp>
      <p:sp>
        <p:nvSpPr>
          <p:cNvPr id="259" name="TextBox 258">
            <a:extLst>
              <a:ext uri="{FF2B5EF4-FFF2-40B4-BE49-F238E27FC236}">
                <a16:creationId xmlns:a16="http://schemas.microsoft.com/office/drawing/2014/main" id="{16436A37-D691-24E5-953A-C6788B7CAC42}"/>
              </a:ext>
              <a:ext uri="{C183D7F6-B498-43B3-948B-1728B52AA6E4}">
                <adec:decorative xmlns:adec="http://schemas.microsoft.com/office/drawing/2017/decorative" val="0"/>
              </a:ext>
            </a:extLst>
          </p:cNvPr>
          <p:cNvSpPr txBox="1"/>
          <p:nvPr/>
        </p:nvSpPr>
        <p:spPr>
          <a:xfrm>
            <a:off x="6445284" y="225128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pic>
        <p:nvPicPr>
          <p:cNvPr id="260" name="Graphic 259">
            <a:extLst>
              <a:ext uri="{FF2B5EF4-FFF2-40B4-BE49-F238E27FC236}">
                <a16:creationId xmlns:a16="http://schemas.microsoft.com/office/drawing/2014/main" id="{5915BAA7-137D-3318-D684-30EB854B2155}"/>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7386" b="-7386"/>
          <a:stretch/>
        </p:blipFill>
        <p:spPr>
          <a:xfrm>
            <a:off x="6067425" y="2199101"/>
            <a:ext cx="258250" cy="258250"/>
          </a:xfrm>
          <a:prstGeom prst="rect">
            <a:avLst/>
          </a:prstGeom>
        </p:spPr>
      </p:pic>
      <p:sp>
        <p:nvSpPr>
          <p:cNvPr id="262" name="TextBox 261">
            <a:extLst>
              <a:ext uri="{FF2B5EF4-FFF2-40B4-BE49-F238E27FC236}">
                <a16:creationId xmlns:a16="http://schemas.microsoft.com/office/drawing/2014/main" id="{F9F945F3-0B74-1E53-535D-86F47C6DACDA}"/>
              </a:ext>
              <a:ext uri="{C183D7F6-B498-43B3-948B-1728B52AA6E4}">
                <adec:decorative xmlns:adec="http://schemas.microsoft.com/office/drawing/2017/decorative" val="0"/>
              </a:ext>
            </a:extLst>
          </p:cNvPr>
          <p:cNvSpPr txBox="1"/>
          <p:nvPr/>
        </p:nvSpPr>
        <p:spPr>
          <a:xfrm>
            <a:off x="6445284" y="4815218"/>
            <a:ext cx="1490793"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263" name="Picture 6" descr="Microsoft Teams Logo, symbol, meaning, history, PNG, brand">
            <a:extLst>
              <a:ext uri="{FF2B5EF4-FFF2-40B4-BE49-F238E27FC236}">
                <a16:creationId xmlns:a16="http://schemas.microsoft.com/office/drawing/2014/main" id="{1F795946-8C0A-1067-27B2-3C52BC455F4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9049" r="19049"/>
          <a:stretch/>
        </p:blipFill>
        <p:spPr bwMode="auto">
          <a:xfrm>
            <a:off x="6067425"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265" name="TextBox 264">
            <a:extLst>
              <a:ext uri="{FF2B5EF4-FFF2-40B4-BE49-F238E27FC236}">
                <a16:creationId xmlns:a16="http://schemas.microsoft.com/office/drawing/2014/main" id="{D6A9632D-EB6B-68BF-8296-DD83BB0F6278}"/>
              </a:ext>
              <a:ext uri="{C183D7F6-B498-43B3-948B-1728B52AA6E4}">
                <adec:decorative xmlns:adec="http://schemas.microsoft.com/office/drawing/2017/decorative" val="0"/>
              </a:ext>
            </a:extLst>
          </p:cNvPr>
          <p:cNvSpPr txBox="1"/>
          <p:nvPr/>
        </p:nvSpPr>
        <p:spPr>
          <a:xfrm>
            <a:off x="3561491" y="4815218"/>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266" name="Picture 28" descr="Microsoft Outlook Logo PNG, Logo Outlook.com Transparent Images - Free ...">
            <a:extLst>
              <a:ext uri="{FF2B5EF4-FFF2-40B4-BE49-F238E27FC236}">
                <a16:creationId xmlns:a16="http://schemas.microsoft.com/office/drawing/2014/main" id="{7816EBCE-D1A9-0CEF-27B4-5707D40B0EBC}"/>
              </a:ext>
            </a:extLst>
          </p:cNvPr>
          <p:cNvPicPr>
            <a:picLocks noChangeArrowheads="1"/>
          </p:cNvPicPr>
          <p:nvPr/>
        </p:nvPicPr>
        <p:blipFill rotWithShape="1">
          <a:blip r:embed="rId17">
            <a:extLst>
              <a:ext uri="{28A0092B-C50C-407E-A947-70E740481C1C}">
                <a14:useLocalDpi xmlns:a14="http://schemas.microsoft.com/office/drawing/2010/main" val="0"/>
              </a:ext>
            </a:extLst>
          </a:blip>
          <a:srcRect t="-3781" b="-3781"/>
          <a:stretch/>
        </p:blipFill>
        <p:spPr bwMode="auto">
          <a:xfrm>
            <a:off x="3182938" y="4849838"/>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295" name="TextBox 294">
            <a:extLst>
              <a:ext uri="{FF2B5EF4-FFF2-40B4-BE49-F238E27FC236}">
                <a16:creationId xmlns:a16="http://schemas.microsoft.com/office/drawing/2014/main" id="{158AEE07-7184-35CF-A4CC-59CDFB23BEFF}"/>
              </a:ext>
              <a:ext uri="{C183D7F6-B498-43B3-948B-1728B52AA6E4}">
                <adec:decorative xmlns:adec="http://schemas.microsoft.com/office/drawing/2017/decorative" val="0"/>
              </a:ext>
            </a:extLst>
          </p:cNvPr>
          <p:cNvSpPr txBox="1"/>
          <p:nvPr/>
        </p:nvSpPr>
        <p:spPr>
          <a:xfrm>
            <a:off x="9329077" y="4815218"/>
            <a:ext cx="1490793"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296" name="Picture 6" descr="Microsoft Teams Logo, symbol, meaning, history, PNG, brand">
            <a:extLst>
              <a:ext uri="{FF2B5EF4-FFF2-40B4-BE49-F238E27FC236}">
                <a16:creationId xmlns:a16="http://schemas.microsoft.com/office/drawing/2014/main" id="{D4E1FEBC-D4A8-FEF4-A479-E60B1269849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9049" r="19049"/>
          <a:stretch/>
        </p:blipFill>
        <p:spPr bwMode="auto">
          <a:xfrm>
            <a:off x="8950325"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298" name="TextBox 297">
            <a:extLst>
              <a:ext uri="{FF2B5EF4-FFF2-40B4-BE49-F238E27FC236}">
                <a16:creationId xmlns:a16="http://schemas.microsoft.com/office/drawing/2014/main" id="{41F8CE74-173B-97CC-771F-62DB268A09F1}"/>
              </a:ext>
              <a:ext uri="{C183D7F6-B498-43B3-948B-1728B52AA6E4}">
                <adec:decorative xmlns:adec="http://schemas.microsoft.com/office/drawing/2017/decorative" val="0"/>
              </a:ext>
            </a:extLst>
          </p:cNvPr>
          <p:cNvSpPr txBox="1"/>
          <p:nvPr/>
        </p:nvSpPr>
        <p:spPr>
          <a:xfrm>
            <a:off x="9329077" y="2182033"/>
            <a:ext cx="1490793"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299" name="Picture 6" descr="Microsoft Teams Logo, symbol, meaning, history, PNG, brand">
            <a:extLst>
              <a:ext uri="{FF2B5EF4-FFF2-40B4-BE49-F238E27FC236}">
                <a16:creationId xmlns:a16="http://schemas.microsoft.com/office/drawing/2014/main" id="{2316B1F4-F84A-64F3-FB02-027113D96DB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9049" r="19049"/>
          <a:stretch/>
        </p:blipFill>
        <p:spPr bwMode="auto">
          <a:xfrm>
            <a:off x="8950325" y="2216565"/>
            <a:ext cx="245612" cy="22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079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F8C38D-C3D8-9004-3D5A-A0F9B4CD4103}"/>
              </a:ext>
            </a:extLst>
          </p:cNvPr>
          <p:cNvSpPr>
            <a:spLocks noGrp="1"/>
          </p:cNvSpPr>
          <p:nvPr>
            <p:ph type="body" sz="quarter" idx="32"/>
          </p:nvPr>
        </p:nvSpPr>
        <p:spPr>
          <a:xfrm>
            <a:off x="311388" y="1026303"/>
            <a:ext cx="2377440" cy="1131079"/>
          </a:xfrm>
        </p:spPr>
        <p:txBody>
          <a:bodyPr/>
          <a:lstStyle/>
          <a:p>
            <a:r>
              <a:rPr lang="en-US" dirty="0"/>
              <a:t>AI can assist salespeople with the research and data required to personalize communications and content to help improve the effectiveness of sales efforts.</a:t>
            </a:r>
          </a:p>
        </p:txBody>
      </p:sp>
      <p:sp>
        <p:nvSpPr>
          <p:cNvPr id="38" name="Text Placeholder 37">
            <a:extLst>
              <a:ext uri="{FF2B5EF4-FFF2-40B4-BE49-F238E27FC236}">
                <a16:creationId xmlns:a16="http://schemas.microsoft.com/office/drawing/2014/main" id="{4AEF52DC-A154-58CB-03EA-41CAE0DF965C}"/>
              </a:ext>
            </a:extLst>
          </p:cNvPr>
          <p:cNvSpPr>
            <a:spLocks noGrp="1"/>
          </p:cNvSpPr>
          <p:nvPr>
            <p:ph type="body" sz="quarter" idx="33"/>
          </p:nvPr>
        </p:nvSpPr>
        <p:spPr>
          <a:xfrm>
            <a:off x="304796" y="413987"/>
            <a:ext cx="2057403" cy="307777"/>
          </a:xfrm>
        </p:spPr>
        <p:txBody>
          <a:bodyPr/>
          <a:lstStyle/>
          <a:p>
            <a:r>
              <a:rPr lang="en-US"/>
              <a:t>Sales</a:t>
            </a:r>
          </a:p>
        </p:txBody>
      </p:sp>
      <p:sp>
        <p:nvSpPr>
          <p:cNvPr id="22" name="Text Placeholder 21">
            <a:extLst>
              <a:ext uri="{FF2B5EF4-FFF2-40B4-BE49-F238E27FC236}">
                <a16:creationId xmlns:a16="http://schemas.microsoft.com/office/drawing/2014/main" id="{1BCB1A90-DFBB-CF65-9972-ECEBC150C50F}"/>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20" name="Text Placeholder 19">
            <a:extLst>
              <a:ext uri="{FF2B5EF4-FFF2-40B4-BE49-F238E27FC236}">
                <a16:creationId xmlns:a16="http://schemas.microsoft.com/office/drawing/2014/main" id="{26035756-DEB9-DDE7-5D35-F012AA2FC551}"/>
              </a:ext>
            </a:extLst>
          </p:cNvPr>
          <p:cNvSpPr>
            <a:spLocks noGrp="1"/>
          </p:cNvSpPr>
          <p:nvPr>
            <p:ph type="body" sz="quarter" idx="17"/>
          </p:nvPr>
        </p:nvSpPr>
        <p:spPr>
          <a:xfrm>
            <a:off x="7149557" y="521100"/>
            <a:ext cx="2969488" cy="169277"/>
          </a:xfrm>
        </p:spPr>
        <p:txBody>
          <a:bodyPr/>
          <a:lstStyle/>
          <a:p>
            <a:r>
              <a:rPr lang="en-US" noProof="0"/>
              <a:t>Microsoft 365 Copilot for Sales</a:t>
            </a:r>
          </a:p>
        </p:txBody>
      </p:sp>
      <p:sp>
        <p:nvSpPr>
          <p:cNvPr id="18" name="Title 17">
            <a:extLst>
              <a:ext uri="{FF2B5EF4-FFF2-40B4-BE49-F238E27FC236}">
                <a16:creationId xmlns:a16="http://schemas.microsoft.com/office/drawing/2014/main" id="{B1127ACF-4908-FA91-CC45-29A022CFD8BC}"/>
              </a:ext>
            </a:extLst>
          </p:cNvPr>
          <p:cNvSpPr>
            <a:spLocks noGrp="1"/>
          </p:cNvSpPr>
          <p:nvPr>
            <p:ph type="title"/>
          </p:nvPr>
        </p:nvSpPr>
        <p:spPr>
          <a:xfrm>
            <a:off x="2492375" y="290532"/>
            <a:ext cx="3262313" cy="553998"/>
          </a:xfrm>
        </p:spPr>
        <p:txBody>
          <a:bodyPr/>
          <a:lstStyle/>
          <a:p>
            <a:r>
              <a:rPr lang="en-US" dirty="0"/>
              <a:t>Make a customized pitch (Copilot for Sales)</a:t>
            </a:r>
          </a:p>
        </p:txBody>
      </p:sp>
      <p:sp>
        <p:nvSpPr>
          <p:cNvPr id="133" name="Text Placeholder 132">
            <a:extLst>
              <a:ext uri="{FF2B5EF4-FFF2-40B4-BE49-F238E27FC236}">
                <a16:creationId xmlns:a16="http://schemas.microsoft.com/office/drawing/2014/main" id="{C589EFC9-4D38-562D-A87D-044D5F598875}"/>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Brainstorm as a team </a:t>
            </a:r>
            <a:r>
              <a:rPr lang="en-US" noProof="0" dirty="0"/>
              <a:t>using Copilot as a key contributor of creative ideas.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Brainstorm strategies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9" name="Text Placeholder 18">
            <a:extLst>
              <a:ext uri="{FF2B5EF4-FFF2-40B4-BE49-F238E27FC236}">
                <a16:creationId xmlns:a16="http://schemas.microsoft.com/office/drawing/2014/main" id="{791DAAF8-02A3-BE5B-08CF-C5A207015743}"/>
              </a:ext>
            </a:extLst>
          </p:cNvPr>
          <p:cNvSpPr>
            <a:spLocks noGrp="1"/>
          </p:cNvSpPr>
          <p:nvPr>
            <p:ph type="body" sz="quarter" idx="11"/>
          </p:nvPr>
        </p:nvSpPr>
        <p:spPr>
          <a:xfrm>
            <a:off x="3182890" y="1112478"/>
            <a:ext cx="2572262" cy="153888"/>
          </a:xfrm>
        </p:spPr>
        <p:txBody>
          <a:bodyPr/>
          <a:lstStyle/>
          <a:p>
            <a:r>
              <a:rPr lang="en-US" noProof="0"/>
              <a:t>Prepare for discovery session</a:t>
            </a:r>
          </a:p>
        </p:txBody>
      </p:sp>
      <p:sp>
        <p:nvSpPr>
          <p:cNvPr id="21" name="Text Placeholder 20">
            <a:extLst>
              <a:ext uri="{FF2B5EF4-FFF2-40B4-BE49-F238E27FC236}">
                <a16:creationId xmlns:a16="http://schemas.microsoft.com/office/drawing/2014/main" id="{630AD57E-75E9-E0A2-593C-891F5DAFB612}"/>
              </a:ext>
            </a:extLst>
          </p:cNvPr>
          <p:cNvSpPr>
            <a:spLocks noGrp="1"/>
          </p:cNvSpPr>
          <p:nvPr>
            <p:ph type="body" sz="quarter" idx="18"/>
          </p:nvPr>
        </p:nvSpPr>
        <p:spPr>
          <a:xfrm>
            <a:off x="3182938" y="1438275"/>
            <a:ext cx="2571750" cy="627063"/>
          </a:xfrm>
        </p:spPr>
        <p:txBody>
          <a:bodyPr/>
          <a:lstStyle/>
          <a:p>
            <a:r>
              <a:rPr lang="en-US" noProof="0"/>
              <a:t>Collaborate with your team to prepare for a customer discovery session by using Copilot in Loop to generate ideas and enhance collaboration.</a:t>
            </a:r>
          </a:p>
          <a:p>
            <a:endParaRPr lang="en-US" noProof="0"/>
          </a:p>
        </p:txBody>
      </p:sp>
      <p:sp>
        <p:nvSpPr>
          <p:cNvPr id="40" name="Text Placeholder 39">
            <a:extLst>
              <a:ext uri="{FF2B5EF4-FFF2-40B4-BE49-F238E27FC236}">
                <a16:creationId xmlns:a16="http://schemas.microsoft.com/office/drawing/2014/main" id="{643259F4-5E0D-17A8-8C7A-02A95BEA5FF5}"/>
              </a:ext>
            </a:extLst>
          </p:cNvPr>
          <p:cNvSpPr>
            <a:spLocks noGrp="1"/>
          </p:cNvSpPr>
          <p:nvPr>
            <p:ph type="body" sz="quarter" idx="42"/>
          </p:nvPr>
        </p:nvSpPr>
        <p:spPr>
          <a:xfrm>
            <a:off x="6066682" y="1112478"/>
            <a:ext cx="2572262" cy="153888"/>
          </a:xfrm>
        </p:spPr>
        <p:txBody>
          <a:bodyPr/>
          <a:lstStyle/>
          <a:p>
            <a:r>
              <a:rPr lang="en-US" noProof="0"/>
              <a:t>Research the company</a:t>
            </a:r>
          </a:p>
        </p:txBody>
      </p:sp>
      <p:sp>
        <p:nvSpPr>
          <p:cNvPr id="41" name="Text Placeholder 40">
            <a:extLst>
              <a:ext uri="{FF2B5EF4-FFF2-40B4-BE49-F238E27FC236}">
                <a16:creationId xmlns:a16="http://schemas.microsoft.com/office/drawing/2014/main" id="{D0F19E8A-A6D1-7A8E-74FC-BDAB56D192DB}"/>
              </a:ext>
            </a:extLst>
          </p:cNvPr>
          <p:cNvSpPr>
            <a:spLocks noGrp="1"/>
          </p:cNvSpPr>
          <p:nvPr>
            <p:ph type="body" sz="quarter" idx="43"/>
          </p:nvPr>
        </p:nvSpPr>
        <p:spPr>
          <a:xfrm>
            <a:off x="6067425" y="1438275"/>
            <a:ext cx="2571750" cy="627063"/>
          </a:xfrm>
        </p:spPr>
        <p:txBody>
          <a:bodyPr/>
          <a:lstStyle/>
          <a:p>
            <a:r>
              <a:rPr lang="en-US" noProof="0"/>
              <a:t>Validate your ideas and learn more about your customer by asking Copilot to summarize their online annual report. Prompt Copilot for Sales for a summary of the account, pulling in CRM insights.</a:t>
            </a:r>
          </a:p>
          <a:p>
            <a:endParaRPr lang="en-US" noProof="0"/>
          </a:p>
        </p:txBody>
      </p:sp>
      <p:sp>
        <p:nvSpPr>
          <p:cNvPr id="45" name="Text Placeholder 44">
            <a:extLst>
              <a:ext uri="{FF2B5EF4-FFF2-40B4-BE49-F238E27FC236}">
                <a16:creationId xmlns:a16="http://schemas.microsoft.com/office/drawing/2014/main" id="{849A2522-1938-5F69-D437-504990BFC5AD}"/>
              </a:ext>
            </a:extLst>
          </p:cNvPr>
          <p:cNvSpPr>
            <a:spLocks noGrp="1"/>
          </p:cNvSpPr>
          <p:nvPr>
            <p:ph type="body" sz="quarter" idx="68"/>
          </p:nvPr>
        </p:nvSpPr>
        <p:spPr>
          <a:xfrm>
            <a:off x="8950475" y="2725494"/>
            <a:ext cx="2572262" cy="712876"/>
          </a:xfrm>
        </p:spPr>
        <p:txBody>
          <a:bodyPr/>
          <a:lstStyle/>
          <a:p>
            <a:r>
              <a:rPr lang="en-US" noProof="0" dirty="0"/>
              <a:t>Benefit: </a:t>
            </a:r>
            <a:r>
              <a:rPr lang="en-US" noProof="0" dirty="0">
                <a:latin typeface="+mj-lt"/>
              </a:rPr>
              <a:t>Save time searching </a:t>
            </a:r>
            <a:r>
              <a:rPr lang="en-US" noProof="0" dirty="0"/>
              <a:t>for information in chats and emails and get a more complete picture than you may have if you quickly scanned the threads.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Prep for that meeting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43" name="Text Placeholder 42">
            <a:extLst>
              <a:ext uri="{FF2B5EF4-FFF2-40B4-BE49-F238E27FC236}">
                <a16:creationId xmlns:a16="http://schemas.microsoft.com/office/drawing/2014/main" id="{DFC8C8D6-7123-CD3D-0A1B-6E0170778235}"/>
              </a:ext>
            </a:extLst>
          </p:cNvPr>
          <p:cNvSpPr>
            <a:spLocks noGrp="1"/>
          </p:cNvSpPr>
          <p:nvPr>
            <p:ph type="body" sz="quarter" idx="45"/>
          </p:nvPr>
        </p:nvSpPr>
        <p:spPr>
          <a:xfrm>
            <a:off x="8950475" y="1112478"/>
            <a:ext cx="2572262" cy="153888"/>
          </a:xfrm>
        </p:spPr>
        <p:txBody>
          <a:bodyPr/>
          <a:lstStyle/>
          <a:p>
            <a:r>
              <a:rPr lang="en-US" noProof="0"/>
              <a:t>Review interactions</a:t>
            </a:r>
          </a:p>
        </p:txBody>
      </p:sp>
      <p:sp>
        <p:nvSpPr>
          <p:cNvPr id="44" name="Text Placeholder 43">
            <a:extLst>
              <a:ext uri="{FF2B5EF4-FFF2-40B4-BE49-F238E27FC236}">
                <a16:creationId xmlns:a16="http://schemas.microsoft.com/office/drawing/2014/main" id="{73E67633-278C-9FC9-CDA4-7F9FAF876937}"/>
              </a:ext>
            </a:extLst>
          </p:cNvPr>
          <p:cNvSpPr>
            <a:spLocks noGrp="1"/>
          </p:cNvSpPr>
          <p:nvPr>
            <p:ph type="body" sz="quarter" idx="46"/>
          </p:nvPr>
        </p:nvSpPr>
        <p:spPr>
          <a:xfrm>
            <a:off x="8950325" y="1438275"/>
            <a:ext cx="2571750" cy="627063"/>
          </a:xfrm>
        </p:spPr>
        <p:txBody>
          <a:bodyPr/>
          <a:lstStyle/>
          <a:p>
            <a:r>
              <a:rPr lang="en-US" noProof="0"/>
              <a:t>Prompt Copilot to create a bulleted list of notes prior to the meeting using recent customer email threads to understand the customer asks. Have Copilot prepare a script for the call.</a:t>
            </a:r>
          </a:p>
          <a:p>
            <a:endParaRPr lang="en-US" noProof="0"/>
          </a:p>
        </p:txBody>
      </p:sp>
      <p:sp>
        <p:nvSpPr>
          <p:cNvPr id="136" name="Text Placeholder 135">
            <a:extLst>
              <a:ext uri="{FF2B5EF4-FFF2-40B4-BE49-F238E27FC236}">
                <a16:creationId xmlns:a16="http://schemas.microsoft.com/office/drawing/2014/main" id="{53BEE176-1A8F-5153-C49C-D657E71864B0}"/>
              </a:ext>
            </a:extLst>
          </p:cNvPr>
          <p:cNvSpPr>
            <a:spLocks noGrp="1"/>
          </p:cNvSpPr>
          <p:nvPr>
            <p:ph type="body" sz="quarter" idx="70"/>
          </p:nvPr>
        </p:nvSpPr>
        <p:spPr>
          <a:xfrm>
            <a:off x="6066682" y="2725494"/>
            <a:ext cx="2572262" cy="712876"/>
          </a:xfrm>
        </p:spPr>
        <p:txBody>
          <a:bodyPr/>
          <a:lstStyle/>
          <a:p>
            <a:r>
              <a:rPr lang="en-US" noProof="0" dirty="0"/>
              <a:t>Benefit: </a:t>
            </a:r>
            <a:r>
              <a:rPr lang="en-US" noProof="0" dirty="0">
                <a:latin typeface="+mj-lt"/>
              </a:rPr>
              <a:t>Rapidly pulling information </a:t>
            </a:r>
            <a:r>
              <a:rPr lang="en-US" noProof="0" dirty="0"/>
              <a:t>such as IT spending changes and new product releases from lengthy documents can save time and deepen knowledge.</a:t>
            </a:r>
          </a:p>
        </p:txBody>
      </p:sp>
      <p:sp>
        <p:nvSpPr>
          <p:cNvPr id="128" name="Text Placeholder 127">
            <a:extLst>
              <a:ext uri="{FF2B5EF4-FFF2-40B4-BE49-F238E27FC236}">
                <a16:creationId xmlns:a16="http://schemas.microsoft.com/office/drawing/2014/main" id="{A7FB4167-1111-6490-0CD1-20FCE82906BD}"/>
              </a:ext>
            </a:extLst>
          </p:cNvPr>
          <p:cNvSpPr>
            <a:spLocks noGrp="1"/>
          </p:cNvSpPr>
          <p:nvPr>
            <p:ph type="body" sz="quarter" idx="48"/>
          </p:nvPr>
        </p:nvSpPr>
        <p:spPr>
          <a:xfrm>
            <a:off x="3182890" y="5334522"/>
            <a:ext cx="2572262" cy="712876"/>
          </a:xfrm>
        </p:spPr>
        <p:txBody>
          <a:bodyPr/>
          <a:lstStyle/>
          <a:p>
            <a:r>
              <a:rPr lang="en-US" noProof="0" dirty="0"/>
              <a:t>Benefit: </a:t>
            </a:r>
            <a:r>
              <a:rPr lang="en-US" noProof="0" dirty="0">
                <a:latin typeface="+mj-lt"/>
              </a:rPr>
              <a:t>Improve the quality of the proposal</a:t>
            </a:r>
            <a:r>
              <a:rPr lang="en-US" noProof="0" dirty="0"/>
              <a:t> by asking Copilot to make improvements and focus on specific topics.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Improve this document</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29" name="Text Placeholder 128">
            <a:extLst>
              <a:ext uri="{FF2B5EF4-FFF2-40B4-BE49-F238E27FC236}">
                <a16:creationId xmlns:a16="http://schemas.microsoft.com/office/drawing/2014/main" id="{2AC28D9C-D7F4-A155-B2B1-4C3841BF8697}"/>
              </a:ext>
            </a:extLst>
          </p:cNvPr>
          <p:cNvSpPr>
            <a:spLocks noGrp="1"/>
          </p:cNvSpPr>
          <p:nvPr>
            <p:ph type="body" sz="quarter" idx="49"/>
          </p:nvPr>
        </p:nvSpPr>
        <p:spPr>
          <a:xfrm>
            <a:off x="3182890" y="3725103"/>
            <a:ext cx="2572262" cy="153888"/>
          </a:xfrm>
        </p:spPr>
        <p:txBody>
          <a:bodyPr/>
          <a:lstStyle/>
          <a:p>
            <a:r>
              <a:rPr lang="en-US" noProof="0"/>
              <a:t>Create the proposal</a:t>
            </a:r>
          </a:p>
        </p:txBody>
      </p:sp>
      <p:sp>
        <p:nvSpPr>
          <p:cNvPr id="130" name="Text Placeholder 129">
            <a:extLst>
              <a:ext uri="{FF2B5EF4-FFF2-40B4-BE49-F238E27FC236}">
                <a16:creationId xmlns:a16="http://schemas.microsoft.com/office/drawing/2014/main" id="{A325E63E-5BB9-AACD-06D9-7B0043AAC7B6}"/>
              </a:ext>
            </a:extLst>
          </p:cNvPr>
          <p:cNvSpPr>
            <a:spLocks noGrp="1"/>
          </p:cNvSpPr>
          <p:nvPr>
            <p:ph type="body" sz="quarter" idx="50"/>
          </p:nvPr>
        </p:nvSpPr>
        <p:spPr>
          <a:xfrm>
            <a:off x="3182890" y="4050957"/>
            <a:ext cx="2572262" cy="626701"/>
          </a:xfrm>
        </p:spPr>
        <p:txBody>
          <a:bodyPr/>
          <a:lstStyle/>
          <a:p>
            <a:r>
              <a:rPr lang="en-US" noProof="0"/>
              <a:t>Create the final proposal by prompting Copilot in Word to generate a draft, adding information from the customer meeting to the prompt to enhance the draft.</a:t>
            </a:r>
          </a:p>
          <a:p>
            <a:endParaRPr lang="en-US" noProof="0"/>
          </a:p>
        </p:txBody>
      </p:sp>
      <p:sp>
        <p:nvSpPr>
          <p:cNvPr id="131" name="Text Placeholder 130">
            <a:extLst>
              <a:ext uri="{FF2B5EF4-FFF2-40B4-BE49-F238E27FC236}">
                <a16:creationId xmlns:a16="http://schemas.microsoft.com/office/drawing/2014/main" id="{90B92E54-B870-7B08-FD1B-4C6EC6D79999}"/>
              </a:ext>
            </a:extLst>
          </p:cNvPr>
          <p:cNvSpPr>
            <a:spLocks noGrp="1"/>
          </p:cNvSpPr>
          <p:nvPr>
            <p:ph type="body" sz="quarter" idx="51"/>
          </p:nvPr>
        </p:nvSpPr>
        <p:spPr>
          <a:xfrm>
            <a:off x="6066682" y="3725103"/>
            <a:ext cx="2572262" cy="153888"/>
          </a:xfrm>
        </p:spPr>
        <p:txBody>
          <a:bodyPr/>
          <a:lstStyle/>
          <a:p>
            <a:r>
              <a:rPr lang="en-US" noProof="0"/>
              <a:t>Summarize the meeting</a:t>
            </a:r>
          </a:p>
        </p:txBody>
      </p:sp>
      <p:sp>
        <p:nvSpPr>
          <p:cNvPr id="132" name="Text Placeholder 131">
            <a:extLst>
              <a:ext uri="{FF2B5EF4-FFF2-40B4-BE49-F238E27FC236}">
                <a16:creationId xmlns:a16="http://schemas.microsoft.com/office/drawing/2014/main" id="{5B8C91AE-455A-A000-40C5-715CE003C1C4}"/>
              </a:ext>
            </a:extLst>
          </p:cNvPr>
          <p:cNvSpPr>
            <a:spLocks noGrp="1"/>
          </p:cNvSpPr>
          <p:nvPr>
            <p:ph type="body" sz="quarter" idx="52"/>
          </p:nvPr>
        </p:nvSpPr>
        <p:spPr>
          <a:xfrm>
            <a:off x="6066682" y="4050957"/>
            <a:ext cx="2572262" cy="626701"/>
          </a:xfrm>
        </p:spPr>
        <p:txBody>
          <a:bodyPr/>
          <a:lstStyle/>
          <a:p>
            <a:r>
              <a:rPr lang="en-US" noProof="0"/>
              <a:t>After the meeting is over, review the meeting recap from Copilot in Teams for key points and action items. Use Teams Rooms for the meeting to enable a transcript with proper attributions from a conference room.</a:t>
            </a:r>
          </a:p>
          <a:p>
            <a:endParaRPr lang="en-US" noProof="0"/>
          </a:p>
        </p:txBody>
      </p:sp>
      <p:sp>
        <p:nvSpPr>
          <p:cNvPr id="39" name="Text Placeholder 38">
            <a:extLst>
              <a:ext uri="{FF2B5EF4-FFF2-40B4-BE49-F238E27FC236}">
                <a16:creationId xmlns:a16="http://schemas.microsoft.com/office/drawing/2014/main" id="{13005136-DAD5-9BBF-55EB-E67FA0F355E8}"/>
              </a:ext>
            </a:extLst>
          </p:cNvPr>
          <p:cNvSpPr>
            <a:spLocks noGrp="1"/>
          </p:cNvSpPr>
          <p:nvPr>
            <p:ph type="body" sz="quarter" idx="66"/>
          </p:nvPr>
        </p:nvSpPr>
        <p:spPr>
          <a:xfrm>
            <a:off x="8950475" y="5334522"/>
            <a:ext cx="2572262" cy="712876"/>
          </a:xfrm>
        </p:spPr>
        <p:txBody>
          <a:bodyPr/>
          <a:lstStyle/>
          <a:p>
            <a:r>
              <a:rPr lang="en-US" noProof="0" dirty="0"/>
              <a:t>Benefit: </a:t>
            </a:r>
            <a:r>
              <a:rPr lang="en-US" noProof="0" dirty="0">
                <a:latin typeface="+mj-lt"/>
              </a:rPr>
              <a:t>Quickly personalize pitch presentations </a:t>
            </a:r>
            <a:r>
              <a:rPr lang="en-US" noProof="0" dirty="0"/>
              <a:t>with talking points and data specific to your customer.</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5"/>
              </a:rPr>
              <a:t>Try in Prompt Gallery: Add a slide</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134" name="Text Placeholder 133">
            <a:extLst>
              <a:ext uri="{FF2B5EF4-FFF2-40B4-BE49-F238E27FC236}">
                <a16:creationId xmlns:a16="http://schemas.microsoft.com/office/drawing/2014/main" id="{4C442526-0A6B-1754-E85B-6F4563F740C8}"/>
              </a:ext>
            </a:extLst>
          </p:cNvPr>
          <p:cNvSpPr>
            <a:spLocks noGrp="1"/>
          </p:cNvSpPr>
          <p:nvPr>
            <p:ph type="body" sz="quarter" idx="54"/>
          </p:nvPr>
        </p:nvSpPr>
        <p:spPr>
          <a:xfrm>
            <a:off x="8950475" y="3725103"/>
            <a:ext cx="2572262" cy="153888"/>
          </a:xfrm>
        </p:spPr>
        <p:txBody>
          <a:bodyPr/>
          <a:lstStyle/>
          <a:p>
            <a:r>
              <a:rPr lang="en-US" noProof="0"/>
              <a:t>Update the sales presentation</a:t>
            </a:r>
          </a:p>
        </p:txBody>
      </p:sp>
      <p:sp>
        <p:nvSpPr>
          <p:cNvPr id="135" name="Text Placeholder 134">
            <a:extLst>
              <a:ext uri="{FF2B5EF4-FFF2-40B4-BE49-F238E27FC236}">
                <a16:creationId xmlns:a16="http://schemas.microsoft.com/office/drawing/2014/main" id="{91774D7E-396C-72E6-F1CB-84BB2E6386F9}"/>
              </a:ext>
            </a:extLst>
          </p:cNvPr>
          <p:cNvSpPr>
            <a:spLocks noGrp="1"/>
          </p:cNvSpPr>
          <p:nvPr>
            <p:ph type="body" sz="quarter" idx="55"/>
          </p:nvPr>
        </p:nvSpPr>
        <p:spPr>
          <a:xfrm>
            <a:off x="8950475" y="4050957"/>
            <a:ext cx="2572262" cy="626701"/>
          </a:xfrm>
        </p:spPr>
        <p:txBody>
          <a:bodyPr/>
          <a:lstStyle/>
          <a:p>
            <a:r>
              <a:rPr lang="en-US" noProof="0"/>
              <a:t>Use Copilot in PowerPoint to add a new slide to the presentation deck tailored to the specific interests and needs of the customer using details copied from the email summary and visuals relevant to their industry.</a:t>
            </a:r>
          </a:p>
          <a:p>
            <a:endParaRPr lang="en-US" noProof="0"/>
          </a:p>
        </p:txBody>
      </p:sp>
      <p:sp>
        <p:nvSpPr>
          <p:cNvPr id="42" name="Text Placeholder 41">
            <a:extLst>
              <a:ext uri="{FF2B5EF4-FFF2-40B4-BE49-F238E27FC236}">
                <a16:creationId xmlns:a16="http://schemas.microsoft.com/office/drawing/2014/main" id="{B3884280-B744-8A43-7A41-8735445C5C76}"/>
              </a:ext>
            </a:extLst>
          </p:cNvPr>
          <p:cNvSpPr>
            <a:spLocks noGrp="1"/>
          </p:cNvSpPr>
          <p:nvPr>
            <p:ph type="body" sz="quarter" idx="67"/>
          </p:nvPr>
        </p:nvSpPr>
        <p:spPr>
          <a:xfrm>
            <a:off x="6066682" y="5334522"/>
            <a:ext cx="2572262" cy="712876"/>
          </a:xfrm>
        </p:spPr>
        <p:txBody>
          <a:bodyPr/>
          <a:lstStyle/>
          <a:p>
            <a:r>
              <a:rPr lang="en-US" noProof="0" dirty="0"/>
              <a:t>Benefit: </a:t>
            </a:r>
            <a:r>
              <a:rPr lang="en-US" noProof="0" dirty="0">
                <a:latin typeface="+mj-lt"/>
              </a:rPr>
              <a:t>Avoid listening to meeting recordings </a:t>
            </a:r>
            <a:r>
              <a:rPr lang="en-US" noProof="0" dirty="0"/>
              <a:t>and spend that time improving the proposal.</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Summarize meetings and videos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37" name="Text Placeholder 136">
            <a:extLst>
              <a:ext uri="{FF2B5EF4-FFF2-40B4-BE49-F238E27FC236}">
                <a16:creationId xmlns:a16="http://schemas.microsoft.com/office/drawing/2014/main" id="{6FE96C3B-01C4-FCFC-60D2-B074ABC27F1A}"/>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38" name="Text Placeholder 137">
            <a:extLst>
              <a:ext uri="{FF2B5EF4-FFF2-40B4-BE49-F238E27FC236}">
                <a16:creationId xmlns:a16="http://schemas.microsoft.com/office/drawing/2014/main" id="{3918A363-4BEF-F277-3723-776BB1B5DD89}"/>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66" name="TextBox 165">
            <a:extLst>
              <a:ext uri="{FF2B5EF4-FFF2-40B4-BE49-F238E27FC236}">
                <a16:creationId xmlns:a16="http://schemas.microsoft.com/office/drawing/2014/main" id="{E2E159AC-62E7-5451-434A-1EC70548ACBC}"/>
              </a:ext>
              <a:ext uri="{C183D7F6-B498-43B3-948B-1728B52AA6E4}">
                <adec:decorative xmlns:adec="http://schemas.microsoft.com/office/drawing/2017/decorative" val="0"/>
              </a:ext>
            </a:extLst>
          </p:cNvPr>
          <p:cNvSpPr txBox="1"/>
          <p:nvPr/>
        </p:nvSpPr>
        <p:spPr>
          <a:xfrm>
            <a:off x="6445284" y="2182032"/>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br>
              <a:rPr kumimoji="0" lang="en-US" sz="1000" b="0" i="0" u="none" strike="noStrike" kern="1200" cap="none" spc="0" normalizeH="0" baseline="30000" noProof="0">
                <a:ln>
                  <a:noFill/>
                </a:ln>
                <a:solidFill>
                  <a:srgbClr val="000000"/>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67" name="Picture 50">
            <a:hlinkClick r:id="rId7"/>
            <a:extLst>
              <a:ext uri="{FF2B5EF4-FFF2-40B4-BE49-F238E27FC236}">
                <a16:creationId xmlns:a16="http://schemas.microsoft.com/office/drawing/2014/main" id="{FB842D1B-200B-9616-0E24-78585A8088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a:extLst>
              <a:ext uri="{FF2B5EF4-FFF2-40B4-BE49-F238E27FC236}">
                <a16:creationId xmlns:a16="http://schemas.microsoft.com/office/drawing/2014/main" id="{30F88370-A55B-DD2F-18B8-A09EA82BF91D}"/>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pic>
        <p:nvPicPr>
          <p:cNvPr id="170" name="Graphic 169">
            <a:extLst>
              <a:ext uri="{FF2B5EF4-FFF2-40B4-BE49-F238E27FC236}">
                <a16:creationId xmlns:a16="http://schemas.microsoft.com/office/drawing/2014/main" id="{A73A081E-2ADF-453E-A4E4-5122E57E1562}"/>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7386" b="-7386"/>
          <a:stretch/>
        </p:blipFill>
        <p:spPr>
          <a:xfrm>
            <a:off x="8950325" y="4832288"/>
            <a:ext cx="258250" cy="258250"/>
          </a:xfrm>
          <a:prstGeom prst="rect">
            <a:avLst/>
          </a:prstGeom>
        </p:spPr>
      </p:pic>
      <p:sp>
        <p:nvSpPr>
          <p:cNvPr id="172" name="TextBox 171">
            <a:extLst>
              <a:ext uri="{FF2B5EF4-FFF2-40B4-BE49-F238E27FC236}">
                <a16:creationId xmlns:a16="http://schemas.microsoft.com/office/drawing/2014/main" id="{5CBE20DC-22D2-A5BD-BA65-C821AFA6E06C}"/>
              </a:ext>
              <a:ext uri="{C183D7F6-B498-43B3-948B-1728B52AA6E4}">
                <adec:decorative xmlns:adec="http://schemas.microsoft.com/office/drawing/2017/decorative" val="0"/>
              </a:ext>
            </a:extLst>
          </p:cNvPr>
          <p:cNvSpPr txBox="1"/>
          <p:nvPr/>
        </p:nvSpPr>
        <p:spPr>
          <a:xfrm>
            <a:off x="6445284" y="4815218"/>
            <a:ext cx="1490793"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73" name="Picture 6" descr="Microsoft Teams Logo, symbol, meaning, history, PNG, brand">
            <a:extLst>
              <a:ext uri="{FF2B5EF4-FFF2-40B4-BE49-F238E27FC236}">
                <a16:creationId xmlns:a16="http://schemas.microsoft.com/office/drawing/2014/main" id="{C616C657-63C2-B36A-6365-39E039F93B4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049" r="19049"/>
          <a:stretch/>
        </p:blipFill>
        <p:spPr bwMode="auto">
          <a:xfrm>
            <a:off x="6067425"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a:extLst>
              <a:ext uri="{FF2B5EF4-FFF2-40B4-BE49-F238E27FC236}">
                <a16:creationId xmlns:a16="http://schemas.microsoft.com/office/drawing/2014/main" id="{A77C8158-F176-3CA1-70AD-E5F3DD3D0355}"/>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79" name="Picture 50">
            <a:hlinkClick r:id="rId7"/>
            <a:extLst>
              <a:ext uri="{FF2B5EF4-FFF2-40B4-BE49-F238E27FC236}">
                <a16:creationId xmlns:a16="http://schemas.microsoft.com/office/drawing/2014/main" id="{65469522-521E-99EF-A830-449888274A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a:extLst>
              <a:ext uri="{FF2B5EF4-FFF2-40B4-BE49-F238E27FC236}">
                <a16:creationId xmlns:a16="http://schemas.microsoft.com/office/drawing/2014/main" id="{51579071-92B0-5FAD-E665-C8B65C689202}"/>
              </a:ext>
              <a:ext uri="{C183D7F6-B498-43B3-948B-1728B52AA6E4}">
                <adec:decorative xmlns:adec="http://schemas.microsoft.com/office/drawing/2017/decorative" val="0"/>
              </a:ext>
            </a:extLst>
          </p:cNvPr>
          <p:cNvSpPr txBox="1"/>
          <p:nvPr/>
        </p:nvSpPr>
        <p:spPr>
          <a:xfrm>
            <a:off x="356149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82" name="Graphic 181">
            <a:extLst>
              <a:ext uri="{FF2B5EF4-FFF2-40B4-BE49-F238E27FC236}">
                <a16:creationId xmlns:a16="http://schemas.microsoft.com/office/drawing/2014/main" id="{5E5995E1-6CD7-BBAB-3717-8493CA4CDE8C}"/>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6818" b="-6818"/>
          <a:stretch/>
        </p:blipFill>
        <p:spPr>
          <a:xfrm>
            <a:off x="3182938" y="4842608"/>
            <a:ext cx="237610" cy="237610"/>
          </a:xfrm>
          <a:prstGeom prst="rect">
            <a:avLst/>
          </a:prstGeom>
        </p:spPr>
      </p:pic>
      <p:sp>
        <p:nvSpPr>
          <p:cNvPr id="184" name="TextBox 183">
            <a:extLst>
              <a:ext uri="{FF2B5EF4-FFF2-40B4-BE49-F238E27FC236}">
                <a16:creationId xmlns:a16="http://schemas.microsoft.com/office/drawing/2014/main" id="{FEC39077-8E7F-4E77-347F-CAF2723A2A5D}"/>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Loop</a:t>
            </a:r>
          </a:p>
        </p:txBody>
      </p:sp>
      <p:pic>
        <p:nvPicPr>
          <p:cNvPr id="185" name="Picture 72">
            <a:extLst>
              <a:ext uri="{FF2B5EF4-FFF2-40B4-BE49-F238E27FC236}">
                <a16:creationId xmlns:a16="http://schemas.microsoft.com/office/drawing/2014/main" id="{CE2477AE-2633-FEC8-D864-36018D4F89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2938" y="2198906"/>
            <a:ext cx="258642" cy="258642"/>
          </a:xfrm>
          <a:prstGeom prst="rect">
            <a:avLst/>
          </a:prstGeom>
          <a:noFill/>
          <a:extLst>
            <a:ext uri="{909E8E84-426E-40DD-AFC4-6F175D3DCCD1}">
              <a14:hiddenFill xmlns:a14="http://schemas.microsoft.com/office/drawing/2010/main">
                <a:solidFill>
                  <a:srgbClr val="FFFFFF"/>
                </a:solidFill>
              </a14:hiddenFill>
            </a:ext>
          </a:extLst>
        </p:spPr>
      </p:pic>
      <p:grpSp>
        <p:nvGrpSpPr>
          <p:cNvPr id="187" name="Group 186">
            <a:extLst>
              <a:ext uri="{FF2B5EF4-FFF2-40B4-BE49-F238E27FC236}">
                <a16:creationId xmlns:a16="http://schemas.microsoft.com/office/drawing/2014/main" id="{4A4160A7-4AE2-D79D-722E-0FEC08ACE317}"/>
              </a:ext>
            </a:extLst>
          </p:cNvPr>
          <p:cNvGrpSpPr/>
          <p:nvPr/>
        </p:nvGrpSpPr>
        <p:grpSpPr>
          <a:xfrm>
            <a:off x="320719" y="5020658"/>
            <a:ext cx="1771605" cy="216000"/>
            <a:chOff x="320719" y="4224856"/>
            <a:chExt cx="1771605" cy="219456"/>
          </a:xfrm>
        </p:grpSpPr>
        <p:sp>
          <p:nvSpPr>
            <p:cNvPr id="188" name="Rectangle: Rounded Corners 6">
              <a:extLst>
                <a:ext uri="{FF2B5EF4-FFF2-40B4-BE49-F238E27FC236}">
                  <a16:creationId xmlns:a16="http://schemas.microsoft.com/office/drawing/2014/main" id="{23B0AB5D-DEC8-F013-176F-9D3924399F3B}"/>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89" name="Graphic 188">
              <a:extLst>
                <a:ext uri="{FF2B5EF4-FFF2-40B4-BE49-F238E27FC236}">
                  <a16:creationId xmlns:a16="http://schemas.microsoft.com/office/drawing/2014/main" id="{E4823B1B-D37C-5C47-3025-9F4F354DE2AB}"/>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67506" y="4260849"/>
              <a:ext cx="144000" cy="144000"/>
            </a:xfrm>
            <a:prstGeom prst="rect">
              <a:avLst/>
            </a:prstGeom>
          </p:spPr>
        </p:pic>
      </p:grpSp>
      <p:grpSp>
        <p:nvGrpSpPr>
          <p:cNvPr id="190" name="Group 189">
            <a:extLst>
              <a:ext uri="{FF2B5EF4-FFF2-40B4-BE49-F238E27FC236}">
                <a16:creationId xmlns:a16="http://schemas.microsoft.com/office/drawing/2014/main" id="{F176C413-FDDA-AA9C-7D0A-81D5FB4E3DC3}"/>
              </a:ext>
            </a:extLst>
          </p:cNvPr>
          <p:cNvGrpSpPr/>
          <p:nvPr/>
        </p:nvGrpSpPr>
        <p:grpSpPr>
          <a:xfrm>
            <a:off x="320721" y="5309272"/>
            <a:ext cx="1771605" cy="216000"/>
            <a:chOff x="320721" y="4517211"/>
            <a:chExt cx="1771605" cy="216000"/>
          </a:xfrm>
        </p:grpSpPr>
        <p:sp>
          <p:nvSpPr>
            <p:cNvPr id="191" name="Rectangle: Rounded Corners 6">
              <a:extLst>
                <a:ext uri="{FF2B5EF4-FFF2-40B4-BE49-F238E27FC236}">
                  <a16:creationId xmlns:a16="http://schemas.microsoft.com/office/drawing/2014/main" id="{1DD63A06-01AE-560C-5D85-D0F79CB92EE3}"/>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92" name="Graphic 191">
              <a:extLst>
                <a:ext uri="{FF2B5EF4-FFF2-40B4-BE49-F238E27FC236}">
                  <a16:creationId xmlns:a16="http://schemas.microsoft.com/office/drawing/2014/main" id="{88DEA833-0E9F-E5B2-E5FB-B6670C3152E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67507" y="4552645"/>
              <a:ext cx="144000" cy="141732"/>
            </a:xfrm>
            <a:prstGeom prst="rect">
              <a:avLst/>
            </a:prstGeom>
          </p:spPr>
        </p:pic>
      </p:grpSp>
      <p:grpSp>
        <p:nvGrpSpPr>
          <p:cNvPr id="193" name="Group 192">
            <a:extLst>
              <a:ext uri="{FF2B5EF4-FFF2-40B4-BE49-F238E27FC236}">
                <a16:creationId xmlns:a16="http://schemas.microsoft.com/office/drawing/2014/main" id="{6E7FEECB-E21F-165B-57E6-ED16109CBC6A}"/>
              </a:ext>
            </a:extLst>
          </p:cNvPr>
          <p:cNvGrpSpPr/>
          <p:nvPr/>
        </p:nvGrpSpPr>
        <p:grpSpPr>
          <a:xfrm>
            <a:off x="320719" y="3778836"/>
            <a:ext cx="1771605" cy="216000"/>
            <a:chOff x="320719" y="4224856"/>
            <a:chExt cx="1771605" cy="219456"/>
          </a:xfrm>
        </p:grpSpPr>
        <p:sp>
          <p:nvSpPr>
            <p:cNvPr id="194" name="Rectangle: Rounded Corners 6">
              <a:extLst>
                <a:ext uri="{FF2B5EF4-FFF2-40B4-BE49-F238E27FC236}">
                  <a16:creationId xmlns:a16="http://schemas.microsoft.com/office/drawing/2014/main" id="{C9FC93DF-5B49-62CC-3116-91A9BD47EEEE}"/>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195" name="Graphic 194">
              <a:extLst>
                <a:ext uri="{FF2B5EF4-FFF2-40B4-BE49-F238E27FC236}">
                  <a16:creationId xmlns:a16="http://schemas.microsoft.com/office/drawing/2014/main" id="{1D81E57B-B102-17B5-EE2B-ADC671AF3718}"/>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67506" y="4260849"/>
              <a:ext cx="144000" cy="144000"/>
            </a:xfrm>
            <a:prstGeom prst="rect">
              <a:avLst/>
            </a:prstGeom>
          </p:spPr>
        </p:pic>
      </p:grpSp>
      <p:grpSp>
        <p:nvGrpSpPr>
          <p:cNvPr id="196" name="Group 195">
            <a:extLst>
              <a:ext uri="{FF2B5EF4-FFF2-40B4-BE49-F238E27FC236}">
                <a16:creationId xmlns:a16="http://schemas.microsoft.com/office/drawing/2014/main" id="{88DC78E1-73E9-9662-0199-05B9B4162103}"/>
              </a:ext>
            </a:extLst>
          </p:cNvPr>
          <p:cNvGrpSpPr/>
          <p:nvPr/>
        </p:nvGrpSpPr>
        <p:grpSpPr>
          <a:xfrm>
            <a:off x="320721" y="4067450"/>
            <a:ext cx="1771605" cy="216000"/>
            <a:chOff x="320721" y="4517211"/>
            <a:chExt cx="1771605" cy="216000"/>
          </a:xfrm>
        </p:grpSpPr>
        <p:sp>
          <p:nvSpPr>
            <p:cNvPr id="197" name="Rectangle: Rounded Corners 6">
              <a:extLst>
                <a:ext uri="{FF2B5EF4-FFF2-40B4-BE49-F238E27FC236}">
                  <a16:creationId xmlns:a16="http://schemas.microsoft.com/office/drawing/2014/main" id="{DB09EF98-8179-D2CF-48A0-E1F79BEEFEA6}"/>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Revenue per sale</a:t>
              </a:r>
            </a:p>
          </p:txBody>
        </p:sp>
        <p:pic>
          <p:nvPicPr>
            <p:cNvPr id="198" name="Graphic 197">
              <a:extLst>
                <a:ext uri="{FF2B5EF4-FFF2-40B4-BE49-F238E27FC236}">
                  <a16:creationId xmlns:a16="http://schemas.microsoft.com/office/drawing/2014/main" id="{7C789043-B4A2-F741-BCA6-031E77F9BD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67507" y="4552645"/>
              <a:ext cx="144000" cy="141732"/>
            </a:xfrm>
            <a:prstGeom prst="rect">
              <a:avLst/>
            </a:prstGeom>
          </p:spPr>
        </p:pic>
      </p:grpSp>
      <p:grpSp>
        <p:nvGrpSpPr>
          <p:cNvPr id="200" name="Group 199">
            <a:extLst>
              <a:ext uri="{FF2B5EF4-FFF2-40B4-BE49-F238E27FC236}">
                <a16:creationId xmlns:a16="http://schemas.microsoft.com/office/drawing/2014/main" id="{2C90E2B7-CD09-C2D8-98FD-C87A992E7115}"/>
              </a:ext>
            </a:extLst>
          </p:cNvPr>
          <p:cNvGrpSpPr/>
          <p:nvPr/>
        </p:nvGrpSpPr>
        <p:grpSpPr>
          <a:xfrm>
            <a:off x="320719" y="4356602"/>
            <a:ext cx="1771605" cy="216000"/>
            <a:chOff x="320719" y="4224856"/>
            <a:chExt cx="1771605" cy="219456"/>
          </a:xfrm>
        </p:grpSpPr>
        <p:sp>
          <p:nvSpPr>
            <p:cNvPr id="201" name="Rectangle: Rounded Corners 6">
              <a:extLst>
                <a:ext uri="{FF2B5EF4-FFF2-40B4-BE49-F238E27FC236}">
                  <a16:creationId xmlns:a16="http://schemas.microsoft.com/office/drawing/2014/main" id="{913F612B-FF3A-EE16-6D8D-7CD68E9BF5F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Opportunities pursued</a:t>
              </a:r>
            </a:p>
          </p:txBody>
        </p:sp>
        <p:pic>
          <p:nvPicPr>
            <p:cNvPr id="202" name="Graphic 201">
              <a:extLst>
                <a:ext uri="{FF2B5EF4-FFF2-40B4-BE49-F238E27FC236}">
                  <a16:creationId xmlns:a16="http://schemas.microsoft.com/office/drawing/2014/main" id="{01EBBED1-1026-00C7-7220-DD22E9AC7381}"/>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67506" y="4260849"/>
              <a:ext cx="144000" cy="144000"/>
            </a:xfrm>
            <a:prstGeom prst="rect">
              <a:avLst/>
            </a:prstGeom>
          </p:spPr>
        </p:pic>
      </p:grpSp>
      <p:sp>
        <p:nvSpPr>
          <p:cNvPr id="2" name="Graphic 2">
            <a:hlinkClick r:id="rId19"/>
            <a:extLst>
              <a:ext uri="{FF2B5EF4-FFF2-40B4-BE49-F238E27FC236}">
                <a16:creationId xmlns:a16="http://schemas.microsoft.com/office/drawing/2014/main" id="{0B265A54-3546-665B-91A3-84C97E021E5A}"/>
              </a:ext>
            </a:extLst>
          </p:cNvPr>
          <p:cNvSpPr>
            <a:spLocks/>
          </p:cNvSpPr>
          <p:nvPr/>
        </p:nvSpPr>
        <p:spPr>
          <a:xfrm>
            <a:off x="6304100" y="424490"/>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7830570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 Placeholder 162">
            <a:extLst>
              <a:ext uri="{FF2B5EF4-FFF2-40B4-BE49-F238E27FC236}">
                <a16:creationId xmlns:a16="http://schemas.microsoft.com/office/drawing/2014/main" id="{E2D54700-D8AD-F543-481B-BBCF394DCC1F}"/>
              </a:ext>
            </a:extLst>
          </p:cNvPr>
          <p:cNvSpPr>
            <a:spLocks noGrp="1"/>
          </p:cNvSpPr>
          <p:nvPr>
            <p:ph type="body" sz="quarter" idx="32"/>
          </p:nvPr>
        </p:nvSpPr>
        <p:spPr>
          <a:xfrm>
            <a:off x="311388" y="1026303"/>
            <a:ext cx="2377440" cy="1131079"/>
          </a:xfrm>
        </p:spPr>
        <p:txBody>
          <a:bodyPr/>
          <a:lstStyle/>
          <a:p>
            <a:r>
              <a:rPr lang="en-US"/>
              <a:t>AI can assist salespeople with the research and data required to personalize communications and content to help improve the effectiveness of sales efforts.</a:t>
            </a:r>
          </a:p>
        </p:txBody>
      </p:sp>
      <p:sp>
        <p:nvSpPr>
          <p:cNvPr id="38" name="Text Placeholder 37">
            <a:extLst>
              <a:ext uri="{FF2B5EF4-FFF2-40B4-BE49-F238E27FC236}">
                <a16:creationId xmlns:a16="http://schemas.microsoft.com/office/drawing/2014/main" id="{404B0FE9-B8F8-EAF6-E221-3B43BB473848}"/>
              </a:ext>
            </a:extLst>
          </p:cNvPr>
          <p:cNvSpPr>
            <a:spLocks noGrp="1"/>
          </p:cNvSpPr>
          <p:nvPr>
            <p:ph type="body" sz="quarter" idx="33"/>
          </p:nvPr>
        </p:nvSpPr>
        <p:spPr>
          <a:xfrm>
            <a:off x="304796" y="413987"/>
            <a:ext cx="2057403" cy="307777"/>
          </a:xfrm>
        </p:spPr>
        <p:txBody>
          <a:bodyPr/>
          <a:lstStyle/>
          <a:p>
            <a:r>
              <a:rPr lang="en-US"/>
              <a:t>Sales</a:t>
            </a:r>
          </a:p>
        </p:txBody>
      </p:sp>
      <p:sp>
        <p:nvSpPr>
          <p:cNvPr id="162" name="Text Placeholder 161">
            <a:extLst>
              <a:ext uri="{FF2B5EF4-FFF2-40B4-BE49-F238E27FC236}">
                <a16:creationId xmlns:a16="http://schemas.microsoft.com/office/drawing/2014/main" id="{FF421968-CC0B-994A-CB64-E6E4DCE3E048}"/>
              </a:ext>
            </a:extLst>
          </p:cNvPr>
          <p:cNvSpPr>
            <a:spLocks noGrp="1"/>
          </p:cNvSpPr>
          <p:nvPr>
            <p:ph type="body" sz="quarter" idx="30"/>
          </p:nvPr>
        </p:nvSpPr>
        <p:spPr>
          <a:xfrm>
            <a:off x="10430351" y="521099"/>
            <a:ext cx="1456966" cy="175614"/>
          </a:xfrm>
        </p:spPr>
        <p:txBody>
          <a:bodyPr/>
          <a:lstStyle/>
          <a:p>
            <a:r>
              <a:rPr lang="en-US" noProof="0"/>
              <a:t>Buy</a:t>
            </a:r>
          </a:p>
        </p:txBody>
      </p:sp>
      <p:sp>
        <p:nvSpPr>
          <p:cNvPr id="161" name="Text Placeholder 160">
            <a:extLst>
              <a:ext uri="{FF2B5EF4-FFF2-40B4-BE49-F238E27FC236}">
                <a16:creationId xmlns:a16="http://schemas.microsoft.com/office/drawing/2014/main" id="{567B5527-E26E-CA7F-E607-56D456E0F070}"/>
              </a:ext>
            </a:extLst>
          </p:cNvPr>
          <p:cNvSpPr>
            <a:spLocks noGrp="1"/>
          </p:cNvSpPr>
          <p:nvPr>
            <p:ph type="body" sz="quarter" idx="17"/>
          </p:nvPr>
        </p:nvSpPr>
        <p:spPr>
          <a:xfrm>
            <a:off x="7149557" y="521100"/>
            <a:ext cx="2969488" cy="169277"/>
          </a:xfrm>
        </p:spPr>
        <p:txBody>
          <a:bodyPr/>
          <a:lstStyle/>
          <a:p>
            <a:r>
              <a:rPr lang="en-US"/>
              <a:t>Microsoft 365 Copilot</a:t>
            </a:r>
          </a:p>
        </p:txBody>
      </p:sp>
      <p:sp>
        <p:nvSpPr>
          <p:cNvPr id="13" name="Title 12">
            <a:extLst>
              <a:ext uri="{FF2B5EF4-FFF2-40B4-BE49-F238E27FC236}">
                <a16:creationId xmlns:a16="http://schemas.microsoft.com/office/drawing/2014/main" id="{8445B7AC-8E36-0118-2266-9BDDB2409358}"/>
              </a:ext>
            </a:extLst>
          </p:cNvPr>
          <p:cNvSpPr>
            <a:spLocks noGrp="1"/>
          </p:cNvSpPr>
          <p:nvPr>
            <p:ph type="title"/>
          </p:nvPr>
        </p:nvSpPr>
        <p:spPr>
          <a:xfrm>
            <a:off x="2492375" y="290532"/>
            <a:ext cx="3127375" cy="553998"/>
          </a:xfrm>
        </p:spPr>
        <p:txBody>
          <a:bodyPr/>
          <a:lstStyle/>
          <a:p>
            <a:r>
              <a:rPr lang="en-US" dirty="0"/>
              <a:t>Make a customized pitch (Microsoft 365 Copilot)</a:t>
            </a:r>
          </a:p>
        </p:txBody>
      </p:sp>
      <p:sp>
        <p:nvSpPr>
          <p:cNvPr id="133" name="Text Placeholder 132">
            <a:extLst>
              <a:ext uri="{FF2B5EF4-FFF2-40B4-BE49-F238E27FC236}">
                <a16:creationId xmlns:a16="http://schemas.microsoft.com/office/drawing/2014/main" id="{196EB07C-FE52-C3CF-BAA8-9208C25D0DFC}"/>
              </a:ext>
            </a:extLst>
          </p:cNvPr>
          <p:cNvSpPr>
            <a:spLocks noGrp="1"/>
          </p:cNvSpPr>
          <p:nvPr>
            <p:ph type="body" sz="quarter" idx="69"/>
          </p:nvPr>
        </p:nvSpPr>
        <p:spPr>
          <a:xfrm>
            <a:off x="3182890" y="2725494"/>
            <a:ext cx="2572262" cy="712876"/>
          </a:xfrm>
        </p:spPr>
        <p:txBody>
          <a:bodyPr/>
          <a:lstStyle/>
          <a:p>
            <a:r>
              <a:rPr lang="en-US" sz="900" noProof="0" dirty="0"/>
              <a:t>Benefit: </a:t>
            </a:r>
            <a:r>
              <a:rPr lang="en-US" sz="900" noProof="0" dirty="0">
                <a:latin typeface="+mj-lt"/>
              </a:rPr>
              <a:t>Brainstorm as a team </a:t>
            </a:r>
            <a:r>
              <a:rPr lang="en-US" sz="900" noProof="0" dirty="0"/>
              <a:t>using Copilot as a key contributor of creative ideas.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Brainstorm strategies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sz="900" noProof="0" dirty="0"/>
          </a:p>
        </p:txBody>
      </p:sp>
      <p:sp>
        <p:nvSpPr>
          <p:cNvPr id="19" name="Text Placeholder 18">
            <a:extLst>
              <a:ext uri="{FF2B5EF4-FFF2-40B4-BE49-F238E27FC236}">
                <a16:creationId xmlns:a16="http://schemas.microsoft.com/office/drawing/2014/main" id="{5A247503-FA92-7B02-4CEC-CDD7F82444A0}"/>
              </a:ext>
            </a:extLst>
          </p:cNvPr>
          <p:cNvSpPr>
            <a:spLocks noGrp="1"/>
          </p:cNvSpPr>
          <p:nvPr>
            <p:ph type="body" sz="quarter" idx="11"/>
          </p:nvPr>
        </p:nvSpPr>
        <p:spPr>
          <a:xfrm>
            <a:off x="3182890" y="1112478"/>
            <a:ext cx="2572262" cy="153888"/>
          </a:xfrm>
        </p:spPr>
        <p:txBody>
          <a:bodyPr/>
          <a:lstStyle/>
          <a:p>
            <a:r>
              <a:rPr lang="en-US" noProof="0"/>
              <a:t>Prepare for discovery session</a:t>
            </a:r>
          </a:p>
        </p:txBody>
      </p:sp>
      <p:sp>
        <p:nvSpPr>
          <p:cNvPr id="21" name="Text Placeholder 20">
            <a:extLst>
              <a:ext uri="{FF2B5EF4-FFF2-40B4-BE49-F238E27FC236}">
                <a16:creationId xmlns:a16="http://schemas.microsoft.com/office/drawing/2014/main" id="{746E0EB7-7DD1-41A4-A028-69236C254280}"/>
              </a:ext>
            </a:extLst>
          </p:cNvPr>
          <p:cNvSpPr>
            <a:spLocks noGrp="1"/>
          </p:cNvSpPr>
          <p:nvPr>
            <p:ph type="body" sz="quarter" idx="18"/>
          </p:nvPr>
        </p:nvSpPr>
        <p:spPr>
          <a:xfrm>
            <a:off x="3182938" y="1438275"/>
            <a:ext cx="2571750" cy="627063"/>
          </a:xfrm>
        </p:spPr>
        <p:txBody>
          <a:bodyPr/>
          <a:lstStyle/>
          <a:p>
            <a:r>
              <a:rPr lang="en-US" noProof="0"/>
              <a:t>Collaborate with your team to prepare for a customer discovery session by using Copilot in Loop to generate ideas and enhance collaboration.</a:t>
            </a:r>
          </a:p>
          <a:p>
            <a:endParaRPr lang="en-US" noProof="0"/>
          </a:p>
        </p:txBody>
      </p:sp>
      <p:sp>
        <p:nvSpPr>
          <p:cNvPr id="40" name="Text Placeholder 39">
            <a:extLst>
              <a:ext uri="{FF2B5EF4-FFF2-40B4-BE49-F238E27FC236}">
                <a16:creationId xmlns:a16="http://schemas.microsoft.com/office/drawing/2014/main" id="{4129AC1A-0A49-7174-0807-6C679949C482}"/>
              </a:ext>
            </a:extLst>
          </p:cNvPr>
          <p:cNvSpPr>
            <a:spLocks noGrp="1"/>
          </p:cNvSpPr>
          <p:nvPr>
            <p:ph type="body" sz="quarter" idx="42"/>
          </p:nvPr>
        </p:nvSpPr>
        <p:spPr>
          <a:xfrm>
            <a:off x="6066682" y="1112478"/>
            <a:ext cx="2572262" cy="153888"/>
          </a:xfrm>
        </p:spPr>
        <p:txBody>
          <a:bodyPr/>
          <a:lstStyle/>
          <a:p>
            <a:r>
              <a:rPr lang="en-US" noProof="0"/>
              <a:t>Research the company</a:t>
            </a:r>
          </a:p>
        </p:txBody>
      </p:sp>
      <p:sp>
        <p:nvSpPr>
          <p:cNvPr id="41" name="Text Placeholder 40">
            <a:extLst>
              <a:ext uri="{FF2B5EF4-FFF2-40B4-BE49-F238E27FC236}">
                <a16:creationId xmlns:a16="http://schemas.microsoft.com/office/drawing/2014/main" id="{9AE50C7B-8963-7F17-EAC9-0BEF37401E22}"/>
              </a:ext>
            </a:extLst>
          </p:cNvPr>
          <p:cNvSpPr>
            <a:spLocks noGrp="1"/>
          </p:cNvSpPr>
          <p:nvPr>
            <p:ph type="body" sz="quarter" idx="43"/>
          </p:nvPr>
        </p:nvSpPr>
        <p:spPr>
          <a:xfrm>
            <a:off x="6067425" y="1438275"/>
            <a:ext cx="2571750" cy="627063"/>
          </a:xfrm>
        </p:spPr>
        <p:txBody>
          <a:bodyPr/>
          <a:lstStyle/>
          <a:p>
            <a:r>
              <a:rPr lang="en-US" noProof="0"/>
              <a:t>Validate your ideas and learn more about your </a:t>
            </a:r>
            <a:br>
              <a:rPr lang="en-US" noProof="0"/>
            </a:br>
            <a:r>
              <a:rPr lang="en-US" noProof="0"/>
              <a:t>customer by asking Copilot to summarize their online annual report. </a:t>
            </a:r>
          </a:p>
          <a:p>
            <a:endParaRPr lang="en-US" noProof="0"/>
          </a:p>
        </p:txBody>
      </p:sp>
      <p:sp>
        <p:nvSpPr>
          <p:cNvPr id="45" name="Text Placeholder 44">
            <a:extLst>
              <a:ext uri="{FF2B5EF4-FFF2-40B4-BE49-F238E27FC236}">
                <a16:creationId xmlns:a16="http://schemas.microsoft.com/office/drawing/2014/main" id="{D059D415-57F3-5735-6F69-C2E1BF0DC4B2}"/>
              </a:ext>
            </a:extLst>
          </p:cNvPr>
          <p:cNvSpPr>
            <a:spLocks noGrp="1"/>
          </p:cNvSpPr>
          <p:nvPr>
            <p:ph type="body" sz="quarter" idx="68"/>
          </p:nvPr>
        </p:nvSpPr>
        <p:spPr>
          <a:xfrm>
            <a:off x="8950475" y="2725494"/>
            <a:ext cx="2572262" cy="712876"/>
          </a:xfrm>
        </p:spPr>
        <p:txBody>
          <a:bodyPr/>
          <a:lstStyle/>
          <a:p>
            <a:r>
              <a:rPr lang="en-US" sz="900" noProof="0" dirty="0"/>
              <a:t>Benefit: </a:t>
            </a:r>
            <a:r>
              <a:rPr lang="en-US" sz="900" noProof="0" dirty="0">
                <a:latin typeface="+mj-lt"/>
              </a:rPr>
              <a:t>Save time searching </a:t>
            </a:r>
            <a:r>
              <a:rPr lang="en-US" sz="900" noProof="0" dirty="0"/>
              <a:t>for information in chats and emails and get a more complete picture than you may have if you quickly scanned the threads.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Prep for that meeting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sz="900" noProof="0" dirty="0"/>
          </a:p>
        </p:txBody>
      </p:sp>
      <p:sp>
        <p:nvSpPr>
          <p:cNvPr id="43" name="Text Placeholder 42">
            <a:extLst>
              <a:ext uri="{FF2B5EF4-FFF2-40B4-BE49-F238E27FC236}">
                <a16:creationId xmlns:a16="http://schemas.microsoft.com/office/drawing/2014/main" id="{FCEBC9C1-865D-66C1-E5B4-0A2C1C7EDDCA}"/>
              </a:ext>
            </a:extLst>
          </p:cNvPr>
          <p:cNvSpPr>
            <a:spLocks noGrp="1"/>
          </p:cNvSpPr>
          <p:nvPr>
            <p:ph type="body" sz="quarter" idx="45"/>
          </p:nvPr>
        </p:nvSpPr>
        <p:spPr>
          <a:xfrm>
            <a:off x="8950475" y="1112478"/>
            <a:ext cx="2572262" cy="153888"/>
          </a:xfrm>
        </p:spPr>
        <p:txBody>
          <a:bodyPr/>
          <a:lstStyle/>
          <a:p>
            <a:r>
              <a:rPr lang="en-US" noProof="0"/>
              <a:t>Review interactions</a:t>
            </a:r>
          </a:p>
        </p:txBody>
      </p:sp>
      <p:sp>
        <p:nvSpPr>
          <p:cNvPr id="44" name="Text Placeholder 43">
            <a:extLst>
              <a:ext uri="{FF2B5EF4-FFF2-40B4-BE49-F238E27FC236}">
                <a16:creationId xmlns:a16="http://schemas.microsoft.com/office/drawing/2014/main" id="{39FAEA41-E30D-24A2-872B-F9FA2FB364ED}"/>
              </a:ext>
            </a:extLst>
          </p:cNvPr>
          <p:cNvSpPr>
            <a:spLocks noGrp="1"/>
          </p:cNvSpPr>
          <p:nvPr>
            <p:ph type="body" sz="quarter" idx="46"/>
          </p:nvPr>
        </p:nvSpPr>
        <p:spPr>
          <a:xfrm>
            <a:off x="8950325" y="1438275"/>
            <a:ext cx="2571750" cy="627063"/>
          </a:xfrm>
        </p:spPr>
        <p:txBody>
          <a:bodyPr/>
          <a:lstStyle/>
          <a:p>
            <a:r>
              <a:rPr lang="en-US" noProof="0"/>
              <a:t>Prompt Copilot to create a bulleted list of notes prior to the meeting using recent customer email threads to understand the customer asks. Have Copilot prepare a script for the call.</a:t>
            </a:r>
          </a:p>
          <a:p>
            <a:endParaRPr lang="en-US" noProof="0"/>
          </a:p>
        </p:txBody>
      </p:sp>
      <p:sp>
        <p:nvSpPr>
          <p:cNvPr id="136" name="Text Placeholder 135">
            <a:extLst>
              <a:ext uri="{FF2B5EF4-FFF2-40B4-BE49-F238E27FC236}">
                <a16:creationId xmlns:a16="http://schemas.microsoft.com/office/drawing/2014/main" id="{9F4DDE53-799F-2A89-97C3-BFA95EF9F5BF}"/>
              </a:ext>
            </a:extLst>
          </p:cNvPr>
          <p:cNvSpPr>
            <a:spLocks noGrp="1"/>
          </p:cNvSpPr>
          <p:nvPr>
            <p:ph type="body" sz="quarter" idx="70"/>
          </p:nvPr>
        </p:nvSpPr>
        <p:spPr>
          <a:xfrm>
            <a:off x="6066682" y="2725494"/>
            <a:ext cx="2572262" cy="712876"/>
          </a:xfrm>
        </p:spPr>
        <p:txBody>
          <a:bodyPr/>
          <a:lstStyle/>
          <a:p>
            <a:r>
              <a:rPr lang="en-US" sz="900" noProof="0"/>
              <a:t>Benefit: </a:t>
            </a:r>
            <a:r>
              <a:rPr lang="en-US" sz="900" noProof="0">
                <a:latin typeface="+mj-lt"/>
              </a:rPr>
              <a:t>Rapidly pulling information </a:t>
            </a:r>
            <a:r>
              <a:rPr lang="en-US" sz="900" noProof="0"/>
              <a:t>such as IT spending changes and new product releases from lengthy documents can save time and deepen knowledge.</a:t>
            </a:r>
          </a:p>
        </p:txBody>
      </p:sp>
      <p:sp>
        <p:nvSpPr>
          <p:cNvPr id="128" name="Text Placeholder 127">
            <a:extLst>
              <a:ext uri="{FF2B5EF4-FFF2-40B4-BE49-F238E27FC236}">
                <a16:creationId xmlns:a16="http://schemas.microsoft.com/office/drawing/2014/main" id="{8A10D112-E801-FDD0-C2BD-7579D432B723}"/>
              </a:ext>
            </a:extLst>
          </p:cNvPr>
          <p:cNvSpPr>
            <a:spLocks noGrp="1"/>
          </p:cNvSpPr>
          <p:nvPr>
            <p:ph type="body" sz="quarter" idx="48"/>
          </p:nvPr>
        </p:nvSpPr>
        <p:spPr>
          <a:xfrm>
            <a:off x="3182890" y="5334522"/>
            <a:ext cx="2572262" cy="712876"/>
          </a:xfrm>
        </p:spPr>
        <p:txBody>
          <a:bodyPr/>
          <a:lstStyle/>
          <a:p>
            <a:r>
              <a:rPr lang="en-US" sz="900" noProof="0" dirty="0"/>
              <a:t>Benefit: </a:t>
            </a:r>
            <a:r>
              <a:rPr lang="en-US" sz="900" noProof="0" dirty="0">
                <a:latin typeface="+mj-lt"/>
              </a:rPr>
              <a:t>Improve the quality of the proposal </a:t>
            </a:r>
            <a:r>
              <a:rPr lang="en-US" sz="900" noProof="0" dirty="0"/>
              <a:t>by asking Copilot to make improvements and focus on specific topics.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Improve this document</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sz="900" noProof="0" dirty="0"/>
          </a:p>
        </p:txBody>
      </p:sp>
      <p:sp>
        <p:nvSpPr>
          <p:cNvPr id="129" name="Text Placeholder 128">
            <a:extLst>
              <a:ext uri="{FF2B5EF4-FFF2-40B4-BE49-F238E27FC236}">
                <a16:creationId xmlns:a16="http://schemas.microsoft.com/office/drawing/2014/main" id="{7D377957-5D9C-F076-F6CF-260E7F8D9A3D}"/>
              </a:ext>
            </a:extLst>
          </p:cNvPr>
          <p:cNvSpPr>
            <a:spLocks noGrp="1"/>
          </p:cNvSpPr>
          <p:nvPr>
            <p:ph type="body" sz="quarter" idx="49"/>
          </p:nvPr>
        </p:nvSpPr>
        <p:spPr>
          <a:xfrm>
            <a:off x="3182890" y="3725103"/>
            <a:ext cx="2572262" cy="153888"/>
          </a:xfrm>
        </p:spPr>
        <p:txBody>
          <a:bodyPr/>
          <a:lstStyle/>
          <a:p>
            <a:r>
              <a:rPr lang="en-US" noProof="0"/>
              <a:t>Create the proposal</a:t>
            </a:r>
          </a:p>
        </p:txBody>
      </p:sp>
      <p:sp>
        <p:nvSpPr>
          <p:cNvPr id="130" name="Text Placeholder 129">
            <a:extLst>
              <a:ext uri="{FF2B5EF4-FFF2-40B4-BE49-F238E27FC236}">
                <a16:creationId xmlns:a16="http://schemas.microsoft.com/office/drawing/2014/main" id="{C0FF66AA-AA75-99DA-89B9-5249EE01ADD8}"/>
              </a:ext>
            </a:extLst>
          </p:cNvPr>
          <p:cNvSpPr>
            <a:spLocks noGrp="1"/>
          </p:cNvSpPr>
          <p:nvPr>
            <p:ph type="body" sz="quarter" idx="50"/>
          </p:nvPr>
        </p:nvSpPr>
        <p:spPr>
          <a:xfrm>
            <a:off x="3182890" y="4050957"/>
            <a:ext cx="2572262" cy="626701"/>
          </a:xfrm>
        </p:spPr>
        <p:txBody>
          <a:bodyPr/>
          <a:lstStyle/>
          <a:p>
            <a:r>
              <a:rPr lang="en-US" noProof="0"/>
              <a:t>Create the final proposal by prompting Copilot in Word to generate a draft, adding information from the customer meeting to the prompt to enhance the draft.</a:t>
            </a:r>
          </a:p>
          <a:p>
            <a:endParaRPr lang="en-US" noProof="0"/>
          </a:p>
        </p:txBody>
      </p:sp>
      <p:sp>
        <p:nvSpPr>
          <p:cNvPr id="131" name="Text Placeholder 130">
            <a:extLst>
              <a:ext uri="{FF2B5EF4-FFF2-40B4-BE49-F238E27FC236}">
                <a16:creationId xmlns:a16="http://schemas.microsoft.com/office/drawing/2014/main" id="{3BA53403-AB4A-456F-3C7E-F5396E1D02FF}"/>
              </a:ext>
            </a:extLst>
          </p:cNvPr>
          <p:cNvSpPr>
            <a:spLocks noGrp="1"/>
          </p:cNvSpPr>
          <p:nvPr>
            <p:ph type="body" sz="quarter" idx="51"/>
          </p:nvPr>
        </p:nvSpPr>
        <p:spPr>
          <a:xfrm>
            <a:off x="6066682" y="3725103"/>
            <a:ext cx="2572262" cy="153888"/>
          </a:xfrm>
        </p:spPr>
        <p:txBody>
          <a:bodyPr/>
          <a:lstStyle/>
          <a:p>
            <a:r>
              <a:rPr lang="en-US" noProof="0"/>
              <a:t>Summarize the meeting</a:t>
            </a:r>
          </a:p>
        </p:txBody>
      </p:sp>
      <p:sp>
        <p:nvSpPr>
          <p:cNvPr id="132" name="Text Placeholder 131">
            <a:extLst>
              <a:ext uri="{FF2B5EF4-FFF2-40B4-BE49-F238E27FC236}">
                <a16:creationId xmlns:a16="http://schemas.microsoft.com/office/drawing/2014/main" id="{1B31C035-503C-5866-8F7F-7B9874057980}"/>
              </a:ext>
            </a:extLst>
          </p:cNvPr>
          <p:cNvSpPr>
            <a:spLocks noGrp="1"/>
          </p:cNvSpPr>
          <p:nvPr>
            <p:ph type="body" sz="quarter" idx="52"/>
          </p:nvPr>
        </p:nvSpPr>
        <p:spPr>
          <a:xfrm>
            <a:off x="6066682" y="4050957"/>
            <a:ext cx="2572262" cy="626701"/>
          </a:xfrm>
        </p:spPr>
        <p:txBody>
          <a:bodyPr/>
          <a:lstStyle/>
          <a:p>
            <a:r>
              <a:rPr lang="en-US" noProof="0"/>
              <a:t>After the meeting is over, review the meeting recap from Copilot in Teams for key points and action items. Use Teams Rooms for the meeting to enable a transcript with proper attributions from a conference room.</a:t>
            </a:r>
          </a:p>
          <a:p>
            <a:endParaRPr lang="en-US" noProof="0"/>
          </a:p>
        </p:txBody>
      </p:sp>
      <p:sp>
        <p:nvSpPr>
          <p:cNvPr id="39" name="Text Placeholder 38">
            <a:extLst>
              <a:ext uri="{FF2B5EF4-FFF2-40B4-BE49-F238E27FC236}">
                <a16:creationId xmlns:a16="http://schemas.microsoft.com/office/drawing/2014/main" id="{37487664-39CF-BC70-D574-21F2B0A1620E}"/>
              </a:ext>
            </a:extLst>
          </p:cNvPr>
          <p:cNvSpPr>
            <a:spLocks noGrp="1"/>
          </p:cNvSpPr>
          <p:nvPr>
            <p:ph type="body" sz="quarter" idx="66"/>
          </p:nvPr>
        </p:nvSpPr>
        <p:spPr>
          <a:xfrm>
            <a:off x="8950475" y="5334522"/>
            <a:ext cx="2572262" cy="712876"/>
          </a:xfrm>
        </p:spPr>
        <p:txBody>
          <a:bodyPr/>
          <a:lstStyle/>
          <a:p>
            <a:r>
              <a:rPr lang="en-US" sz="900" noProof="0" dirty="0"/>
              <a:t>Benefit: </a:t>
            </a:r>
            <a:r>
              <a:rPr lang="en-US" sz="900" noProof="0" dirty="0">
                <a:latin typeface="+mj-lt"/>
              </a:rPr>
              <a:t>Quickly personalize pitch presentations </a:t>
            </a:r>
            <a:r>
              <a:rPr lang="en-US" sz="900" noProof="0" dirty="0"/>
              <a:t>with talking points and data specific to your customer.</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5"/>
              </a:rPr>
              <a:t>Try in Prompt Gallery: Add a slide</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sz="900" noProof="0" dirty="0"/>
          </a:p>
        </p:txBody>
      </p:sp>
      <p:sp>
        <p:nvSpPr>
          <p:cNvPr id="134" name="Text Placeholder 133">
            <a:extLst>
              <a:ext uri="{FF2B5EF4-FFF2-40B4-BE49-F238E27FC236}">
                <a16:creationId xmlns:a16="http://schemas.microsoft.com/office/drawing/2014/main" id="{ECEC0550-06A7-8D94-BFA0-0E6E5AB891FF}"/>
              </a:ext>
            </a:extLst>
          </p:cNvPr>
          <p:cNvSpPr>
            <a:spLocks noGrp="1"/>
          </p:cNvSpPr>
          <p:nvPr>
            <p:ph type="body" sz="quarter" idx="54"/>
          </p:nvPr>
        </p:nvSpPr>
        <p:spPr>
          <a:xfrm>
            <a:off x="8950475" y="3725103"/>
            <a:ext cx="2572262" cy="153888"/>
          </a:xfrm>
        </p:spPr>
        <p:txBody>
          <a:bodyPr/>
          <a:lstStyle/>
          <a:p>
            <a:r>
              <a:rPr lang="en-US" noProof="0"/>
              <a:t>Update the sales presentation</a:t>
            </a:r>
          </a:p>
        </p:txBody>
      </p:sp>
      <p:sp>
        <p:nvSpPr>
          <p:cNvPr id="135" name="Text Placeholder 134">
            <a:extLst>
              <a:ext uri="{FF2B5EF4-FFF2-40B4-BE49-F238E27FC236}">
                <a16:creationId xmlns:a16="http://schemas.microsoft.com/office/drawing/2014/main" id="{94357958-042E-AF56-5574-160CBD096A0C}"/>
              </a:ext>
            </a:extLst>
          </p:cNvPr>
          <p:cNvSpPr>
            <a:spLocks noGrp="1"/>
          </p:cNvSpPr>
          <p:nvPr>
            <p:ph type="body" sz="quarter" idx="55"/>
          </p:nvPr>
        </p:nvSpPr>
        <p:spPr>
          <a:xfrm>
            <a:off x="8950475" y="4050957"/>
            <a:ext cx="2572262" cy="626701"/>
          </a:xfrm>
        </p:spPr>
        <p:txBody>
          <a:bodyPr/>
          <a:lstStyle/>
          <a:p>
            <a:r>
              <a:rPr lang="en-US" noProof="0"/>
              <a:t>Use Copilot in PowerPoint to add a new slide to the presentation deck tailored to the specific interests and needs of the customer using details copied from the email summary and visuals relevant to their industry.</a:t>
            </a:r>
          </a:p>
          <a:p>
            <a:endParaRPr lang="en-US" noProof="0"/>
          </a:p>
        </p:txBody>
      </p:sp>
      <p:sp>
        <p:nvSpPr>
          <p:cNvPr id="42" name="Text Placeholder 41">
            <a:extLst>
              <a:ext uri="{FF2B5EF4-FFF2-40B4-BE49-F238E27FC236}">
                <a16:creationId xmlns:a16="http://schemas.microsoft.com/office/drawing/2014/main" id="{E74EFC0B-F4C2-01CE-A926-8D92F999314D}"/>
              </a:ext>
            </a:extLst>
          </p:cNvPr>
          <p:cNvSpPr>
            <a:spLocks noGrp="1"/>
          </p:cNvSpPr>
          <p:nvPr>
            <p:ph type="body" sz="quarter" idx="67"/>
          </p:nvPr>
        </p:nvSpPr>
        <p:spPr>
          <a:xfrm>
            <a:off x="6066682" y="5334522"/>
            <a:ext cx="2572262" cy="712876"/>
          </a:xfrm>
        </p:spPr>
        <p:txBody>
          <a:bodyPr/>
          <a:lstStyle/>
          <a:p>
            <a:r>
              <a:rPr lang="en-US" sz="900" noProof="0" dirty="0"/>
              <a:t>Benefit: </a:t>
            </a:r>
            <a:r>
              <a:rPr lang="en-US" sz="900" noProof="0" dirty="0">
                <a:latin typeface="+mj-lt"/>
              </a:rPr>
              <a:t>Avoid listening to meeting recordings</a:t>
            </a:r>
            <a:r>
              <a:rPr lang="en-US" sz="900" noProof="0" dirty="0"/>
              <a:t> and spend that time improving the proposal.</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6"/>
              </a:rPr>
              <a:t>Try in Prompt Gallery: Summarize meetings and videos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sz="900" noProof="0" dirty="0"/>
          </a:p>
        </p:txBody>
      </p:sp>
      <p:sp>
        <p:nvSpPr>
          <p:cNvPr id="137" name="Text Placeholder 136">
            <a:extLst>
              <a:ext uri="{FF2B5EF4-FFF2-40B4-BE49-F238E27FC236}">
                <a16:creationId xmlns:a16="http://schemas.microsoft.com/office/drawing/2014/main" id="{2021B0FF-6C09-3402-3972-7A755F23881F}"/>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38" name="Text Placeholder 137">
            <a:extLst>
              <a:ext uri="{FF2B5EF4-FFF2-40B4-BE49-F238E27FC236}">
                <a16:creationId xmlns:a16="http://schemas.microsoft.com/office/drawing/2014/main" id="{AAEE76AF-36F8-05EC-AFCC-C1709D02D0D9}"/>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165" name="TextBox 164">
            <a:extLst>
              <a:ext uri="{FF2B5EF4-FFF2-40B4-BE49-F238E27FC236}">
                <a16:creationId xmlns:a16="http://schemas.microsoft.com/office/drawing/2014/main" id="{72807696-CC36-8770-0774-F5187E640853}"/>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66" name="Picture 50">
            <a:hlinkClick r:id="rId7"/>
            <a:extLst>
              <a:ext uri="{FF2B5EF4-FFF2-40B4-BE49-F238E27FC236}">
                <a16:creationId xmlns:a16="http://schemas.microsoft.com/office/drawing/2014/main" id="{7235F9A3-FDB3-73EF-BF9A-7584D9B2FB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a:extLst>
              <a:ext uri="{FF2B5EF4-FFF2-40B4-BE49-F238E27FC236}">
                <a16:creationId xmlns:a16="http://schemas.microsoft.com/office/drawing/2014/main" id="{3F169499-868C-9330-2628-431EF82DA973}"/>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69" name="Picture 50">
            <a:hlinkClick r:id="rId7"/>
            <a:extLst>
              <a:ext uri="{FF2B5EF4-FFF2-40B4-BE49-F238E27FC236}">
                <a16:creationId xmlns:a16="http://schemas.microsoft.com/office/drawing/2014/main" id="{D26212D5-072E-6264-8707-E3D982A0BC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a:extLst>
              <a:ext uri="{FF2B5EF4-FFF2-40B4-BE49-F238E27FC236}">
                <a16:creationId xmlns:a16="http://schemas.microsoft.com/office/drawing/2014/main" id="{FF6B4EA6-AAB8-D201-BFFE-3FC7AEAD4A7E}"/>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Loop</a:t>
            </a:r>
          </a:p>
        </p:txBody>
      </p:sp>
      <p:pic>
        <p:nvPicPr>
          <p:cNvPr id="172" name="Picture 72">
            <a:extLst>
              <a:ext uri="{FF2B5EF4-FFF2-40B4-BE49-F238E27FC236}">
                <a16:creationId xmlns:a16="http://schemas.microsoft.com/office/drawing/2014/main" id="{5A306BC7-320A-C044-D767-7C23450AD1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938" y="2198906"/>
            <a:ext cx="258642" cy="258642"/>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a:extLst>
              <a:ext uri="{FF2B5EF4-FFF2-40B4-BE49-F238E27FC236}">
                <a16:creationId xmlns:a16="http://schemas.microsoft.com/office/drawing/2014/main" id="{9AB59262-976C-10F5-0339-340504A19A1F}"/>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pic>
        <p:nvPicPr>
          <p:cNvPr id="175" name="Graphic 174">
            <a:extLst>
              <a:ext uri="{FF2B5EF4-FFF2-40B4-BE49-F238E27FC236}">
                <a16:creationId xmlns:a16="http://schemas.microsoft.com/office/drawing/2014/main" id="{9B910AA0-432F-19D4-A499-EFF0D69004EC}"/>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7386" b="-7386"/>
          <a:stretch/>
        </p:blipFill>
        <p:spPr>
          <a:xfrm>
            <a:off x="8950325" y="4832288"/>
            <a:ext cx="258250" cy="258250"/>
          </a:xfrm>
          <a:prstGeom prst="rect">
            <a:avLst/>
          </a:prstGeom>
        </p:spPr>
      </p:pic>
      <p:sp>
        <p:nvSpPr>
          <p:cNvPr id="177" name="TextBox 176">
            <a:extLst>
              <a:ext uri="{FF2B5EF4-FFF2-40B4-BE49-F238E27FC236}">
                <a16:creationId xmlns:a16="http://schemas.microsoft.com/office/drawing/2014/main" id="{4B6F8034-715B-D45D-BBD3-AD8C166E01E2}"/>
              </a:ext>
              <a:ext uri="{C183D7F6-B498-43B3-948B-1728B52AA6E4}">
                <adec:decorative xmlns:adec="http://schemas.microsoft.com/office/drawing/2017/decorative" val="0"/>
              </a:ext>
            </a:extLst>
          </p:cNvPr>
          <p:cNvSpPr txBox="1"/>
          <p:nvPr/>
        </p:nvSpPr>
        <p:spPr>
          <a:xfrm>
            <a:off x="6445284" y="4884469"/>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78" name="Picture 6" descr="Microsoft Teams Logo, symbol, meaning, history, PNG, brand">
            <a:extLst>
              <a:ext uri="{FF2B5EF4-FFF2-40B4-BE49-F238E27FC236}">
                <a16:creationId xmlns:a16="http://schemas.microsoft.com/office/drawing/2014/main" id="{E811F5CF-63E7-DAB8-04F8-48BBEC9F003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9049" r="19049"/>
          <a:stretch/>
        </p:blipFill>
        <p:spPr bwMode="auto">
          <a:xfrm>
            <a:off x="6067425"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179">
            <a:extLst>
              <a:ext uri="{FF2B5EF4-FFF2-40B4-BE49-F238E27FC236}">
                <a16:creationId xmlns:a16="http://schemas.microsoft.com/office/drawing/2014/main" id="{A6204DB9-93EF-91F3-19B0-684EAFE6726D}"/>
              </a:ext>
              <a:ext uri="{C183D7F6-B498-43B3-948B-1728B52AA6E4}">
                <adec:decorative xmlns:adec="http://schemas.microsoft.com/office/drawing/2017/decorative" val="0"/>
              </a:ext>
            </a:extLst>
          </p:cNvPr>
          <p:cNvSpPr txBox="1"/>
          <p:nvPr/>
        </p:nvSpPr>
        <p:spPr>
          <a:xfrm>
            <a:off x="356149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81" name="Graphic 180">
            <a:extLst>
              <a:ext uri="{FF2B5EF4-FFF2-40B4-BE49-F238E27FC236}">
                <a16:creationId xmlns:a16="http://schemas.microsoft.com/office/drawing/2014/main" id="{003CF3FC-836A-7F91-D887-35156516C82D}"/>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6818" b="-6818"/>
          <a:stretch/>
        </p:blipFill>
        <p:spPr>
          <a:xfrm>
            <a:off x="3182938" y="4842608"/>
            <a:ext cx="237610" cy="237610"/>
          </a:xfrm>
          <a:prstGeom prst="rect">
            <a:avLst/>
          </a:prstGeom>
        </p:spPr>
      </p:pic>
      <p:sp>
        <p:nvSpPr>
          <p:cNvPr id="182" name="Graphic 2">
            <a:hlinkClick r:id="rId15"/>
            <a:extLst>
              <a:ext uri="{FF2B5EF4-FFF2-40B4-BE49-F238E27FC236}">
                <a16:creationId xmlns:a16="http://schemas.microsoft.com/office/drawing/2014/main" id="{88CB74C3-835D-FA45-7596-715E69F5D802}"/>
              </a:ext>
            </a:extLst>
          </p:cNvPr>
          <p:cNvSpPr>
            <a:spLocks/>
          </p:cNvSpPr>
          <p:nvPr/>
        </p:nvSpPr>
        <p:spPr>
          <a:xfrm>
            <a:off x="6304100" y="424490"/>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9" name="Group 188">
            <a:extLst>
              <a:ext uri="{FF2B5EF4-FFF2-40B4-BE49-F238E27FC236}">
                <a16:creationId xmlns:a16="http://schemas.microsoft.com/office/drawing/2014/main" id="{D8501B68-D3F8-8C54-8A8E-CB98B459474F}"/>
              </a:ext>
            </a:extLst>
          </p:cNvPr>
          <p:cNvGrpSpPr/>
          <p:nvPr/>
        </p:nvGrpSpPr>
        <p:grpSpPr>
          <a:xfrm>
            <a:off x="320719" y="5020658"/>
            <a:ext cx="1771605" cy="216000"/>
            <a:chOff x="320719" y="4224856"/>
            <a:chExt cx="1771605" cy="219456"/>
          </a:xfrm>
        </p:grpSpPr>
        <p:sp>
          <p:nvSpPr>
            <p:cNvPr id="190" name="Rectangle: Rounded Corners 6">
              <a:extLst>
                <a:ext uri="{FF2B5EF4-FFF2-40B4-BE49-F238E27FC236}">
                  <a16:creationId xmlns:a16="http://schemas.microsoft.com/office/drawing/2014/main" id="{09391175-F3A4-7F02-1F2E-0E332531CEC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91" name="Graphic 190">
              <a:extLst>
                <a:ext uri="{FF2B5EF4-FFF2-40B4-BE49-F238E27FC236}">
                  <a16:creationId xmlns:a16="http://schemas.microsoft.com/office/drawing/2014/main" id="{B48A846C-8A9A-7288-7933-77A692484C04}"/>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67506" y="4260849"/>
              <a:ext cx="144000" cy="144000"/>
            </a:xfrm>
            <a:prstGeom prst="rect">
              <a:avLst/>
            </a:prstGeom>
          </p:spPr>
        </p:pic>
      </p:grpSp>
      <p:grpSp>
        <p:nvGrpSpPr>
          <p:cNvPr id="192" name="Group 191">
            <a:extLst>
              <a:ext uri="{FF2B5EF4-FFF2-40B4-BE49-F238E27FC236}">
                <a16:creationId xmlns:a16="http://schemas.microsoft.com/office/drawing/2014/main" id="{29769EAC-EFBF-61F8-6C5C-CCDD3286D56B}"/>
              </a:ext>
            </a:extLst>
          </p:cNvPr>
          <p:cNvGrpSpPr/>
          <p:nvPr/>
        </p:nvGrpSpPr>
        <p:grpSpPr>
          <a:xfrm>
            <a:off x="320721" y="5309272"/>
            <a:ext cx="1771605" cy="216000"/>
            <a:chOff x="320721" y="4517211"/>
            <a:chExt cx="1771605" cy="216000"/>
          </a:xfrm>
        </p:grpSpPr>
        <p:sp>
          <p:nvSpPr>
            <p:cNvPr id="193" name="Rectangle: Rounded Corners 6">
              <a:extLst>
                <a:ext uri="{FF2B5EF4-FFF2-40B4-BE49-F238E27FC236}">
                  <a16:creationId xmlns:a16="http://schemas.microsoft.com/office/drawing/2014/main" id="{72079DD5-8A95-A809-D97B-378D8DFF91F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94" name="Graphic 193">
              <a:extLst>
                <a:ext uri="{FF2B5EF4-FFF2-40B4-BE49-F238E27FC236}">
                  <a16:creationId xmlns:a16="http://schemas.microsoft.com/office/drawing/2014/main" id="{B2B4BBCF-8A2D-F5F8-A602-BC6AADEB3FB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7507" y="4552645"/>
              <a:ext cx="144000" cy="141732"/>
            </a:xfrm>
            <a:prstGeom prst="rect">
              <a:avLst/>
            </a:prstGeom>
          </p:spPr>
        </p:pic>
      </p:grpSp>
      <p:grpSp>
        <p:nvGrpSpPr>
          <p:cNvPr id="195" name="Group 194">
            <a:extLst>
              <a:ext uri="{FF2B5EF4-FFF2-40B4-BE49-F238E27FC236}">
                <a16:creationId xmlns:a16="http://schemas.microsoft.com/office/drawing/2014/main" id="{9030239F-8FBC-B54D-4D2C-25E018B2DE79}"/>
              </a:ext>
            </a:extLst>
          </p:cNvPr>
          <p:cNvGrpSpPr/>
          <p:nvPr/>
        </p:nvGrpSpPr>
        <p:grpSpPr>
          <a:xfrm>
            <a:off x="320719" y="3778836"/>
            <a:ext cx="1771605" cy="216000"/>
            <a:chOff x="320719" y="4224856"/>
            <a:chExt cx="1771605" cy="219456"/>
          </a:xfrm>
        </p:grpSpPr>
        <p:sp>
          <p:nvSpPr>
            <p:cNvPr id="196" name="Rectangle: Rounded Corners 6">
              <a:extLst>
                <a:ext uri="{FF2B5EF4-FFF2-40B4-BE49-F238E27FC236}">
                  <a16:creationId xmlns:a16="http://schemas.microsoft.com/office/drawing/2014/main" id="{224C3ED1-C2AE-24E7-55DE-5ED89423BF0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197" name="Graphic 196">
              <a:extLst>
                <a:ext uri="{FF2B5EF4-FFF2-40B4-BE49-F238E27FC236}">
                  <a16:creationId xmlns:a16="http://schemas.microsoft.com/office/drawing/2014/main" id="{DD11AB79-1F7C-FB59-BB59-3E92D63D0148}"/>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67506" y="4260849"/>
              <a:ext cx="144000" cy="144000"/>
            </a:xfrm>
            <a:prstGeom prst="rect">
              <a:avLst/>
            </a:prstGeom>
          </p:spPr>
        </p:pic>
      </p:grpSp>
      <p:grpSp>
        <p:nvGrpSpPr>
          <p:cNvPr id="198" name="Group 197">
            <a:extLst>
              <a:ext uri="{FF2B5EF4-FFF2-40B4-BE49-F238E27FC236}">
                <a16:creationId xmlns:a16="http://schemas.microsoft.com/office/drawing/2014/main" id="{1DC6F647-E12F-2D59-9A3E-D3DD493DD0BD}"/>
              </a:ext>
            </a:extLst>
          </p:cNvPr>
          <p:cNvGrpSpPr/>
          <p:nvPr/>
        </p:nvGrpSpPr>
        <p:grpSpPr>
          <a:xfrm>
            <a:off x="320721" y="4067450"/>
            <a:ext cx="1771605" cy="216000"/>
            <a:chOff x="320721" y="4517211"/>
            <a:chExt cx="1771605" cy="216000"/>
          </a:xfrm>
        </p:grpSpPr>
        <p:sp>
          <p:nvSpPr>
            <p:cNvPr id="200" name="Rectangle: Rounded Corners 6">
              <a:extLst>
                <a:ext uri="{FF2B5EF4-FFF2-40B4-BE49-F238E27FC236}">
                  <a16:creationId xmlns:a16="http://schemas.microsoft.com/office/drawing/2014/main" id="{99D19F13-BD41-354D-4150-47D27F751168}"/>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Revenue per sale</a:t>
              </a:r>
            </a:p>
          </p:txBody>
        </p:sp>
        <p:pic>
          <p:nvPicPr>
            <p:cNvPr id="201" name="Graphic 200">
              <a:extLst>
                <a:ext uri="{FF2B5EF4-FFF2-40B4-BE49-F238E27FC236}">
                  <a16:creationId xmlns:a16="http://schemas.microsoft.com/office/drawing/2014/main" id="{D78A674A-78B7-C636-4325-F9746AE4942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67507" y="4552645"/>
              <a:ext cx="144000" cy="141732"/>
            </a:xfrm>
            <a:prstGeom prst="rect">
              <a:avLst/>
            </a:prstGeom>
          </p:spPr>
        </p:pic>
      </p:grpSp>
      <p:grpSp>
        <p:nvGrpSpPr>
          <p:cNvPr id="202" name="Group 201">
            <a:extLst>
              <a:ext uri="{FF2B5EF4-FFF2-40B4-BE49-F238E27FC236}">
                <a16:creationId xmlns:a16="http://schemas.microsoft.com/office/drawing/2014/main" id="{B16BDFAD-709C-82DC-7ED1-29642099B608}"/>
              </a:ext>
            </a:extLst>
          </p:cNvPr>
          <p:cNvGrpSpPr/>
          <p:nvPr/>
        </p:nvGrpSpPr>
        <p:grpSpPr>
          <a:xfrm>
            <a:off x="320719" y="4356602"/>
            <a:ext cx="1771605" cy="216000"/>
            <a:chOff x="320719" y="4224856"/>
            <a:chExt cx="1771605" cy="219456"/>
          </a:xfrm>
        </p:grpSpPr>
        <p:sp>
          <p:nvSpPr>
            <p:cNvPr id="203" name="Rectangle: Rounded Corners 6">
              <a:extLst>
                <a:ext uri="{FF2B5EF4-FFF2-40B4-BE49-F238E27FC236}">
                  <a16:creationId xmlns:a16="http://schemas.microsoft.com/office/drawing/2014/main" id="{ACE7DEBD-BA38-687C-9240-32547928CA3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Opportunities pursued</a:t>
              </a:r>
            </a:p>
          </p:txBody>
        </p:sp>
        <p:pic>
          <p:nvPicPr>
            <p:cNvPr id="204" name="Graphic 203">
              <a:extLst>
                <a:ext uri="{FF2B5EF4-FFF2-40B4-BE49-F238E27FC236}">
                  <a16:creationId xmlns:a16="http://schemas.microsoft.com/office/drawing/2014/main" id="{AF9C7A99-167C-9EC4-E6EA-1E9F2B990D9E}"/>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67506" y="4260849"/>
              <a:ext cx="144000" cy="144000"/>
            </a:xfrm>
            <a:prstGeom prst="rect">
              <a:avLst/>
            </a:prstGeom>
          </p:spPr>
        </p:pic>
      </p:grpSp>
    </p:spTree>
    <p:extLst>
      <p:ext uri="{BB962C8B-B14F-4D97-AF65-F5344CB8AC3E}">
        <p14:creationId xmlns:p14="http://schemas.microsoft.com/office/powerpoint/2010/main" val="36283117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 Placeholder 163">
            <a:extLst>
              <a:ext uri="{FF2B5EF4-FFF2-40B4-BE49-F238E27FC236}">
                <a16:creationId xmlns:a16="http://schemas.microsoft.com/office/drawing/2014/main" id="{D2200917-06BD-85BF-F79F-606DE409EC0F}"/>
              </a:ext>
            </a:extLst>
          </p:cNvPr>
          <p:cNvSpPr>
            <a:spLocks noGrp="1"/>
          </p:cNvSpPr>
          <p:nvPr>
            <p:ph type="body" sz="quarter" idx="32"/>
          </p:nvPr>
        </p:nvSpPr>
        <p:spPr>
          <a:xfrm>
            <a:off x="311388" y="1026303"/>
            <a:ext cx="2431246" cy="1131079"/>
          </a:xfrm>
        </p:spPr>
        <p:txBody>
          <a:bodyPr/>
          <a:lstStyle/>
          <a:p>
            <a:r>
              <a:rPr lang="en-US" noProof="0" dirty="0"/>
              <a:t>Use AI to rapidly respond to customer concerns to help improve retention and be able to spend more time on creating additional revenue.</a:t>
            </a:r>
          </a:p>
        </p:txBody>
      </p:sp>
      <p:sp>
        <p:nvSpPr>
          <p:cNvPr id="37" name="Text Placeholder 36">
            <a:extLst>
              <a:ext uri="{FF2B5EF4-FFF2-40B4-BE49-F238E27FC236}">
                <a16:creationId xmlns:a16="http://schemas.microsoft.com/office/drawing/2014/main" id="{FA423AF8-2C3E-A023-C55A-5C2A92453BD9}"/>
              </a:ext>
            </a:extLst>
          </p:cNvPr>
          <p:cNvSpPr>
            <a:spLocks noGrp="1"/>
          </p:cNvSpPr>
          <p:nvPr>
            <p:ph type="body" sz="quarter" idx="33"/>
          </p:nvPr>
        </p:nvSpPr>
        <p:spPr>
          <a:xfrm>
            <a:off x="304796" y="413987"/>
            <a:ext cx="2057403" cy="307777"/>
          </a:xfrm>
        </p:spPr>
        <p:txBody>
          <a:bodyPr/>
          <a:lstStyle/>
          <a:p>
            <a:r>
              <a:rPr lang="en-US"/>
              <a:t>Sales</a:t>
            </a:r>
          </a:p>
        </p:txBody>
      </p:sp>
      <p:sp>
        <p:nvSpPr>
          <p:cNvPr id="31" name="Text Placeholder 30">
            <a:extLst>
              <a:ext uri="{FF2B5EF4-FFF2-40B4-BE49-F238E27FC236}">
                <a16:creationId xmlns:a16="http://schemas.microsoft.com/office/drawing/2014/main" id="{19D8B646-E99A-9BFE-52DE-ECBFB2A7ECA6}"/>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27" name="Text Placeholder 26">
            <a:extLst>
              <a:ext uri="{FF2B5EF4-FFF2-40B4-BE49-F238E27FC236}">
                <a16:creationId xmlns:a16="http://schemas.microsoft.com/office/drawing/2014/main" id="{32155BB5-8321-98F4-D85D-D69A83ECD262}"/>
              </a:ext>
            </a:extLst>
          </p:cNvPr>
          <p:cNvSpPr>
            <a:spLocks noGrp="1"/>
          </p:cNvSpPr>
          <p:nvPr>
            <p:ph type="body" sz="quarter" idx="17"/>
          </p:nvPr>
        </p:nvSpPr>
        <p:spPr>
          <a:xfrm>
            <a:off x="7149557" y="521100"/>
            <a:ext cx="2969488" cy="169277"/>
          </a:xfrm>
        </p:spPr>
        <p:txBody>
          <a:bodyPr/>
          <a:lstStyle/>
          <a:p>
            <a:r>
              <a:rPr lang="en-US" noProof="0"/>
              <a:t>Microsoft 365 Copilot Chat and Copilot Studio</a:t>
            </a:r>
          </a:p>
        </p:txBody>
      </p:sp>
      <p:sp>
        <p:nvSpPr>
          <p:cNvPr id="19" name="Title 18">
            <a:extLst>
              <a:ext uri="{FF2B5EF4-FFF2-40B4-BE49-F238E27FC236}">
                <a16:creationId xmlns:a16="http://schemas.microsoft.com/office/drawing/2014/main" id="{15E4379B-8AF4-BCF7-AD67-A1016CE3A533}"/>
              </a:ext>
            </a:extLst>
          </p:cNvPr>
          <p:cNvSpPr>
            <a:spLocks noGrp="1"/>
          </p:cNvSpPr>
          <p:nvPr>
            <p:ph type="title"/>
          </p:nvPr>
        </p:nvSpPr>
        <p:spPr>
          <a:xfrm>
            <a:off x="2492375" y="290533"/>
            <a:ext cx="4144963" cy="553998"/>
          </a:xfrm>
        </p:spPr>
        <p:txBody>
          <a:bodyPr/>
          <a:lstStyle/>
          <a:p>
            <a:r>
              <a:rPr lang="en-US" dirty="0"/>
              <a:t>Quicker customer response and CRM Updates</a:t>
            </a:r>
          </a:p>
        </p:txBody>
      </p:sp>
      <p:sp>
        <p:nvSpPr>
          <p:cNvPr id="128" name="Text Placeholder 127">
            <a:extLst>
              <a:ext uri="{FF2B5EF4-FFF2-40B4-BE49-F238E27FC236}">
                <a16:creationId xmlns:a16="http://schemas.microsoft.com/office/drawing/2014/main" id="{26D92701-0FF1-59DD-C8E8-B2D1D41816D9}"/>
              </a:ext>
            </a:extLst>
          </p:cNvPr>
          <p:cNvSpPr>
            <a:spLocks noGrp="1"/>
          </p:cNvSpPr>
          <p:nvPr>
            <p:ph type="body" sz="quarter" idx="69"/>
          </p:nvPr>
        </p:nvSpPr>
        <p:spPr>
          <a:xfrm>
            <a:off x="3182890" y="2725494"/>
            <a:ext cx="2572262" cy="712876"/>
          </a:xfrm>
        </p:spPr>
        <p:txBody>
          <a:bodyPr/>
          <a:lstStyle/>
          <a:p>
            <a:r>
              <a:rPr lang="en-US" noProof="0"/>
              <a:t>Benefit: </a:t>
            </a:r>
            <a:r>
              <a:rPr lang="en-US" noProof="0">
                <a:latin typeface="+mj-lt"/>
              </a:rPr>
              <a:t>Rapidly get up to speed </a:t>
            </a:r>
            <a:r>
              <a:rPr lang="en-US" noProof="0"/>
              <a:t>to on the concerns raised across all the communications you have received. </a:t>
            </a:r>
          </a:p>
        </p:txBody>
      </p:sp>
      <p:sp>
        <p:nvSpPr>
          <p:cNvPr id="20" name="Text Placeholder 19">
            <a:extLst>
              <a:ext uri="{FF2B5EF4-FFF2-40B4-BE49-F238E27FC236}">
                <a16:creationId xmlns:a16="http://schemas.microsoft.com/office/drawing/2014/main" id="{BF9F0EE1-D955-9081-A3C7-37E089B1E9DC}"/>
              </a:ext>
            </a:extLst>
          </p:cNvPr>
          <p:cNvSpPr>
            <a:spLocks noGrp="1"/>
          </p:cNvSpPr>
          <p:nvPr>
            <p:ph type="body" sz="quarter" idx="11"/>
          </p:nvPr>
        </p:nvSpPr>
        <p:spPr>
          <a:xfrm>
            <a:off x="3182890" y="1112478"/>
            <a:ext cx="2572262" cy="153888"/>
          </a:xfrm>
        </p:spPr>
        <p:txBody>
          <a:bodyPr/>
          <a:lstStyle/>
          <a:p>
            <a:r>
              <a:rPr lang="en-US" noProof="0"/>
              <a:t>Review customer history</a:t>
            </a:r>
          </a:p>
        </p:txBody>
      </p:sp>
      <p:sp>
        <p:nvSpPr>
          <p:cNvPr id="29" name="Text Placeholder 28">
            <a:extLst>
              <a:ext uri="{FF2B5EF4-FFF2-40B4-BE49-F238E27FC236}">
                <a16:creationId xmlns:a16="http://schemas.microsoft.com/office/drawing/2014/main" id="{405B431E-66E2-4A04-E725-6FE437250DA7}"/>
              </a:ext>
            </a:extLst>
          </p:cNvPr>
          <p:cNvSpPr>
            <a:spLocks noGrp="1"/>
          </p:cNvSpPr>
          <p:nvPr>
            <p:ph type="body" sz="quarter" idx="18"/>
          </p:nvPr>
        </p:nvSpPr>
        <p:spPr>
          <a:xfrm>
            <a:off x="3182938" y="1438275"/>
            <a:ext cx="2571750" cy="627063"/>
          </a:xfrm>
        </p:spPr>
        <p:txBody>
          <a:bodyPr/>
          <a:lstStyle/>
          <a:p>
            <a:r>
              <a:rPr lang="en-US" noProof="0"/>
              <a:t>Prompt Copilot to summarize email threads and meetings with the customer. With Copilot for Sales, view a summary of the opportunity.</a:t>
            </a:r>
          </a:p>
          <a:p>
            <a:endParaRPr lang="en-US" noProof="0"/>
          </a:p>
        </p:txBody>
      </p:sp>
      <p:sp>
        <p:nvSpPr>
          <p:cNvPr id="53" name="Text Placeholder 52">
            <a:extLst>
              <a:ext uri="{FF2B5EF4-FFF2-40B4-BE49-F238E27FC236}">
                <a16:creationId xmlns:a16="http://schemas.microsoft.com/office/drawing/2014/main" id="{5164C962-7978-6D0E-0694-9FD511112825}"/>
              </a:ext>
            </a:extLst>
          </p:cNvPr>
          <p:cNvSpPr>
            <a:spLocks noGrp="1"/>
          </p:cNvSpPr>
          <p:nvPr>
            <p:ph type="body" sz="quarter" idx="42"/>
          </p:nvPr>
        </p:nvSpPr>
        <p:spPr>
          <a:xfrm>
            <a:off x="6066682" y="1112478"/>
            <a:ext cx="2572262" cy="153888"/>
          </a:xfrm>
        </p:spPr>
        <p:txBody>
          <a:bodyPr/>
          <a:lstStyle/>
          <a:p>
            <a:r>
              <a:rPr lang="en-US" noProof="0"/>
              <a:t>Research product info</a:t>
            </a:r>
          </a:p>
        </p:txBody>
      </p:sp>
      <p:sp>
        <p:nvSpPr>
          <p:cNvPr id="54" name="Text Placeholder 53">
            <a:extLst>
              <a:ext uri="{FF2B5EF4-FFF2-40B4-BE49-F238E27FC236}">
                <a16:creationId xmlns:a16="http://schemas.microsoft.com/office/drawing/2014/main" id="{01AC00A3-6B5F-F765-0696-256A367A9257}"/>
              </a:ext>
            </a:extLst>
          </p:cNvPr>
          <p:cNvSpPr>
            <a:spLocks noGrp="1"/>
          </p:cNvSpPr>
          <p:nvPr>
            <p:ph type="body" sz="quarter" idx="43"/>
          </p:nvPr>
        </p:nvSpPr>
        <p:spPr>
          <a:xfrm>
            <a:off x="6067425" y="1438275"/>
            <a:ext cx="2571750" cy="627063"/>
          </a:xfrm>
        </p:spPr>
        <p:txBody>
          <a:bodyPr/>
          <a:lstStyle/>
          <a:p>
            <a:r>
              <a:rPr lang="en-US" noProof="0"/>
              <a:t>Ask Copilot to gather product information from the Web and create a summary of the issues and suggested next steps. </a:t>
            </a:r>
          </a:p>
          <a:p>
            <a:endParaRPr lang="en-US" noProof="0"/>
          </a:p>
        </p:txBody>
      </p:sp>
      <p:sp>
        <p:nvSpPr>
          <p:cNvPr id="58" name="Text Placeholder 57">
            <a:extLst>
              <a:ext uri="{FF2B5EF4-FFF2-40B4-BE49-F238E27FC236}">
                <a16:creationId xmlns:a16="http://schemas.microsoft.com/office/drawing/2014/main" id="{42852831-5D6D-2EA5-6CA3-5E52823D6719}"/>
              </a:ext>
            </a:extLst>
          </p:cNvPr>
          <p:cNvSpPr>
            <a:spLocks noGrp="1"/>
          </p:cNvSpPr>
          <p:nvPr>
            <p:ph type="body" sz="quarter" idx="68"/>
          </p:nvPr>
        </p:nvSpPr>
        <p:spPr>
          <a:xfrm>
            <a:off x="8950475" y="2725494"/>
            <a:ext cx="2572262" cy="712876"/>
          </a:xfrm>
        </p:spPr>
        <p:txBody>
          <a:bodyPr/>
          <a:lstStyle/>
          <a:p>
            <a:r>
              <a:rPr lang="en-US" noProof="0"/>
              <a:t>Benefit: </a:t>
            </a:r>
            <a:r>
              <a:rPr lang="en-US" noProof="0">
                <a:latin typeface="+mj-lt"/>
              </a:rPr>
              <a:t>Copilot can help boost creativity </a:t>
            </a:r>
            <a:br>
              <a:rPr lang="en-US" noProof="0"/>
            </a:br>
            <a:r>
              <a:rPr lang="en-US" noProof="0"/>
              <a:t>by suggesting questions from its vast knowledge base.</a:t>
            </a:r>
          </a:p>
        </p:txBody>
      </p:sp>
      <p:sp>
        <p:nvSpPr>
          <p:cNvPr id="56" name="Text Placeholder 55">
            <a:extLst>
              <a:ext uri="{FF2B5EF4-FFF2-40B4-BE49-F238E27FC236}">
                <a16:creationId xmlns:a16="http://schemas.microsoft.com/office/drawing/2014/main" id="{D9DFBFA5-00C9-12C3-89E1-A5B675888BD8}"/>
              </a:ext>
            </a:extLst>
          </p:cNvPr>
          <p:cNvSpPr>
            <a:spLocks noGrp="1"/>
          </p:cNvSpPr>
          <p:nvPr>
            <p:ph type="body" sz="quarter" idx="45"/>
          </p:nvPr>
        </p:nvSpPr>
        <p:spPr>
          <a:xfrm>
            <a:off x="8950475" y="1112478"/>
            <a:ext cx="2572262" cy="153888"/>
          </a:xfrm>
        </p:spPr>
        <p:txBody>
          <a:bodyPr/>
          <a:lstStyle/>
          <a:p>
            <a:r>
              <a:rPr lang="en-US" noProof="0"/>
              <a:t>Brainstorm questions</a:t>
            </a:r>
          </a:p>
        </p:txBody>
      </p:sp>
      <p:sp>
        <p:nvSpPr>
          <p:cNvPr id="57" name="Text Placeholder 56">
            <a:extLst>
              <a:ext uri="{FF2B5EF4-FFF2-40B4-BE49-F238E27FC236}">
                <a16:creationId xmlns:a16="http://schemas.microsoft.com/office/drawing/2014/main" id="{3E4F1945-B625-A634-5BDB-9B0E2C1FFB79}"/>
              </a:ext>
            </a:extLst>
          </p:cNvPr>
          <p:cNvSpPr>
            <a:spLocks noGrp="1"/>
          </p:cNvSpPr>
          <p:nvPr>
            <p:ph type="body" sz="quarter" idx="46"/>
          </p:nvPr>
        </p:nvSpPr>
        <p:spPr>
          <a:xfrm>
            <a:off x="8950325" y="1438275"/>
            <a:ext cx="2571750" cy="627063"/>
          </a:xfrm>
        </p:spPr>
        <p:txBody>
          <a:bodyPr/>
          <a:lstStyle/>
          <a:p>
            <a:r>
              <a:rPr lang="en-US" noProof="0"/>
              <a:t>Use Copilot to suggest questions to ask the product team based on the customer request and potential solutions.</a:t>
            </a:r>
          </a:p>
          <a:p>
            <a:endParaRPr lang="en-US" noProof="0"/>
          </a:p>
        </p:txBody>
      </p:sp>
      <p:sp>
        <p:nvSpPr>
          <p:cNvPr id="131" name="Text Placeholder 130">
            <a:extLst>
              <a:ext uri="{FF2B5EF4-FFF2-40B4-BE49-F238E27FC236}">
                <a16:creationId xmlns:a16="http://schemas.microsoft.com/office/drawing/2014/main" id="{F9F87209-59A3-ED7C-1725-5A546F52D70A}"/>
              </a:ext>
            </a:extLst>
          </p:cNvPr>
          <p:cNvSpPr>
            <a:spLocks noGrp="1"/>
          </p:cNvSpPr>
          <p:nvPr>
            <p:ph type="body" sz="quarter" idx="70"/>
          </p:nvPr>
        </p:nvSpPr>
        <p:spPr>
          <a:xfrm>
            <a:off x="6066682" y="2725494"/>
            <a:ext cx="2572262" cy="712876"/>
          </a:xfrm>
        </p:spPr>
        <p:txBody>
          <a:bodyPr/>
          <a:lstStyle/>
          <a:p>
            <a:r>
              <a:rPr lang="en-US" noProof="0"/>
              <a:t>Benefit: </a:t>
            </a:r>
            <a:r>
              <a:rPr lang="en-US" noProof="0">
                <a:latin typeface="+mj-lt"/>
              </a:rPr>
              <a:t>Gathering product information </a:t>
            </a:r>
            <a:r>
              <a:rPr lang="en-US" noProof="0"/>
              <a:t>from multiple sources and asking Copilot to prepare a summary can save time and increase accuracy.</a:t>
            </a:r>
          </a:p>
        </p:txBody>
      </p:sp>
      <p:sp>
        <p:nvSpPr>
          <p:cNvPr id="59" name="Text Placeholder 58">
            <a:extLst>
              <a:ext uri="{FF2B5EF4-FFF2-40B4-BE49-F238E27FC236}">
                <a16:creationId xmlns:a16="http://schemas.microsoft.com/office/drawing/2014/main" id="{87A06207-834C-63DD-CCF9-60E2058ED948}"/>
              </a:ext>
            </a:extLst>
          </p:cNvPr>
          <p:cNvSpPr>
            <a:spLocks noGrp="1"/>
          </p:cNvSpPr>
          <p:nvPr>
            <p:ph type="body" sz="quarter" idx="48"/>
          </p:nvPr>
        </p:nvSpPr>
        <p:spPr>
          <a:xfrm>
            <a:off x="3182890" y="5334522"/>
            <a:ext cx="2572262" cy="712876"/>
          </a:xfrm>
        </p:spPr>
        <p:txBody>
          <a:bodyPr/>
          <a:lstStyle/>
          <a:p>
            <a:r>
              <a:rPr lang="en-US" noProof="0" dirty="0"/>
              <a:t>Benefit: </a:t>
            </a:r>
            <a:r>
              <a:rPr lang="en-US" noProof="0" dirty="0">
                <a:latin typeface="+mj-lt"/>
              </a:rPr>
              <a:t>Keep documentation accurate</a:t>
            </a:r>
            <a:r>
              <a:rPr lang="en-US" noProof="0" dirty="0"/>
              <a:t> in the CRM system.</a:t>
            </a:r>
          </a:p>
        </p:txBody>
      </p:sp>
      <p:sp>
        <p:nvSpPr>
          <p:cNvPr id="60" name="Text Placeholder 59">
            <a:extLst>
              <a:ext uri="{FF2B5EF4-FFF2-40B4-BE49-F238E27FC236}">
                <a16:creationId xmlns:a16="http://schemas.microsoft.com/office/drawing/2014/main" id="{E1BC5EA1-9B59-108C-F032-001DA045B4AC}"/>
              </a:ext>
            </a:extLst>
          </p:cNvPr>
          <p:cNvSpPr>
            <a:spLocks noGrp="1"/>
          </p:cNvSpPr>
          <p:nvPr>
            <p:ph type="body" sz="quarter" idx="49"/>
          </p:nvPr>
        </p:nvSpPr>
        <p:spPr>
          <a:xfrm>
            <a:off x="3182890" y="3725103"/>
            <a:ext cx="2572262" cy="153888"/>
          </a:xfrm>
        </p:spPr>
        <p:txBody>
          <a:bodyPr/>
          <a:lstStyle/>
          <a:p>
            <a:r>
              <a:rPr lang="en-US" noProof="0"/>
              <a:t>Update CRM</a:t>
            </a:r>
          </a:p>
        </p:txBody>
      </p:sp>
      <p:sp>
        <p:nvSpPr>
          <p:cNvPr id="61" name="Text Placeholder 60">
            <a:extLst>
              <a:ext uri="{FF2B5EF4-FFF2-40B4-BE49-F238E27FC236}">
                <a16:creationId xmlns:a16="http://schemas.microsoft.com/office/drawing/2014/main" id="{35053818-3E51-3592-CDAA-F5B41745828F}"/>
              </a:ext>
            </a:extLst>
          </p:cNvPr>
          <p:cNvSpPr>
            <a:spLocks noGrp="1"/>
          </p:cNvSpPr>
          <p:nvPr>
            <p:ph type="body" sz="quarter" idx="50"/>
          </p:nvPr>
        </p:nvSpPr>
        <p:spPr>
          <a:xfrm>
            <a:off x="3182890" y="4050957"/>
            <a:ext cx="2572262" cy="626701"/>
          </a:xfrm>
        </p:spPr>
        <p:txBody>
          <a:bodyPr/>
          <a:lstStyle/>
          <a:p>
            <a:r>
              <a:rPr lang="en-US" noProof="0"/>
              <a:t>Have Copilot update the CRM record with the solution and record of the email sent.</a:t>
            </a:r>
          </a:p>
          <a:p>
            <a:endParaRPr lang="en-US" noProof="0"/>
          </a:p>
        </p:txBody>
      </p:sp>
      <p:sp>
        <p:nvSpPr>
          <p:cNvPr id="62" name="Text Placeholder 61">
            <a:extLst>
              <a:ext uri="{FF2B5EF4-FFF2-40B4-BE49-F238E27FC236}">
                <a16:creationId xmlns:a16="http://schemas.microsoft.com/office/drawing/2014/main" id="{3AEC6920-645F-4538-48C1-F9F55FC02B1D}"/>
              </a:ext>
            </a:extLst>
          </p:cNvPr>
          <p:cNvSpPr>
            <a:spLocks noGrp="1"/>
          </p:cNvSpPr>
          <p:nvPr>
            <p:ph type="body" sz="quarter" idx="51"/>
          </p:nvPr>
        </p:nvSpPr>
        <p:spPr>
          <a:xfrm>
            <a:off x="6066682" y="3725103"/>
            <a:ext cx="2572262" cy="153888"/>
          </a:xfrm>
        </p:spPr>
        <p:txBody>
          <a:bodyPr/>
          <a:lstStyle/>
          <a:p>
            <a:r>
              <a:rPr lang="en-US" noProof="0"/>
              <a:t>Share response</a:t>
            </a:r>
          </a:p>
        </p:txBody>
      </p:sp>
      <p:sp>
        <p:nvSpPr>
          <p:cNvPr id="63" name="Text Placeholder 62">
            <a:extLst>
              <a:ext uri="{FF2B5EF4-FFF2-40B4-BE49-F238E27FC236}">
                <a16:creationId xmlns:a16="http://schemas.microsoft.com/office/drawing/2014/main" id="{CE2FCACD-0B00-5410-0476-93D750FD54FC}"/>
              </a:ext>
            </a:extLst>
          </p:cNvPr>
          <p:cNvSpPr>
            <a:spLocks noGrp="1"/>
          </p:cNvSpPr>
          <p:nvPr>
            <p:ph type="body" sz="quarter" idx="52"/>
          </p:nvPr>
        </p:nvSpPr>
        <p:spPr>
          <a:xfrm>
            <a:off x="6066682" y="4050957"/>
            <a:ext cx="2572262" cy="626701"/>
          </a:xfrm>
        </p:spPr>
        <p:txBody>
          <a:bodyPr/>
          <a:lstStyle/>
          <a:p>
            <a:r>
              <a:rPr lang="en-US" noProof="0"/>
              <a:t>Have Copilot draft an email summarizing the solution and highlighting how the issues will be resolved. </a:t>
            </a:r>
          </a:p>
          <a:p>
            <a:endParaRPr lang="en-US" noProof="0"/>
          </a:p>
        </p:txBody>
      </p:sp>
      <p:sp>
        <p:nvSpPr>
          <p:cNvPr id="52" name="Text Placeholder 51">
            <a:extLst>
              <a:ext uri="{FF2B5EF4-FFF2-40B4-BE49-F238E27FC236}">
                <a16:creationId xmlns:a16="http://schemas.microsoft.com/office/drawing/2014/main" id="{4285A1A3-6E6F-B9C1-9CD6-01ABBF37238C}"/>
              </a:ext>
            </a:extLst>
          </p:cNvPr>
          <p:cNvSpPr>
            <a:spLocks noGrp="1"/>
          </p:cNvSpPr>
          <p:nvPr>
            <p:ph type="body" sz="quarter" idx="66"/>
          </p:nvPr>
        </p:nvSpPr>
        <p:spPr>
          <a:xfrm>
            <a:off x="8950475" y="5334522"/>
            <a:ext cx="2572262" cy="712876"/>
          </a:xfrm>
        </p:spPr>
        <p:txBody>
          <a:bodyPr/>
          <a:lstStyle/>
          <a:p>
            <a:r>
              <a:rPr lang="en-US" noProof="0"/>
              <a:t>Benefit: Use the information from the chat to quickly summarize the proposed solution.</a:t>
            </a:r>
          </a:p>
        </p:txBody>
      </p:sp>
      <p:sp>
        <p:nvSpPr>
          <p:cNvPr id="129" name="Text Placeholder 128">
            <a:extLst>
              <a:ext uri="{FF2B5EF4-FFF2-40B4-BE49-F238E27FC236}">
                <a16:creationId xmlns:a16="http://schemas.microsoft.com/office/drawing/2014/main" id="{21215C22-0B05-3494-4156-539773B013E4}"/>
              </a:ext>
            </a:extLst>
          </p:cNvPr>
          <p:cNvSpPr>
            <a:spLocks noGrp="1"/>
          </p:cNvSpPr>
          <p:nvPr>
            <p:ph type="body" sz="quarter" idx="54"/>
          </p:nvPr>
        </p:nvSpPr>
        <p:spPr>
          <a:xfrm>
            <a:off x="8950475" y="3725103"/>
            <a:ext cx="2572262" cy="153888"/>
          </a:xfrm>
        </p:spPr>
        <p:txBody>
          <a:bodyPr/>
          <a:lstStyle/>
          <a:p>
            <a:r>
              <a:rPr lang="en-US" noProof="0"/>
              <a:t>Draft proposed response</a:t>
            </a:r>
          </a:p>
        </p:txBody>
      </p:sp>
      <p:sp>
        <p:nvSpPr>
          <p:cNvPr id="130" name="Text Placeholder 129">
            <a:extLst>
              <a:ext uri="{FF2B5EF4-FFF2-40B4-BE49-F238E27FC236}">
                <a16:creationId xmlns:a16="http://schemas.microsoft.com/office/drawing/2014/main" id="{3BBFCE46-1193-B4A6-C0E0-180C6F4EC0D3}"/>
              </a:ext>
            </a:extLst>
          </p:cNvPr>
          <p:cNvSpPr>
            <a:spLocks noGrp="1"/>
          </p:cNvSpPr>
          <p:nvPr>
            <p:ph type="body" sz="quarter" idx="55"/>
          </p:nvPr>
        </p:nvSpPr>
        <p:spPr>
          <a:xfrm>
            <a:off x="8950475" y="4050957"/>
            <a:ext cx="2572262" cy="626701"/>
          </a:xfrm>
        </p:spPr>
        <p:txBody>
          <a:bodyPr/>
          <a:lstStyle/>
          <a:p>
            <a:r>
              <a:rPr lang="en-US" noProof="0"/>
              <a:t>Use Copilot to turn the information you have collected into draft proposal for a solution.</a:t>
            </a:r>
          </a:p>
          <a:p>
            <a:endParaRPr lang="en-US" noProof="0"/>
          </a:p>
        </p:txBody>
      </p:sp>
      <p:sp>
        <p:nvSpPr>
          <p:cNvPr id="55" name="Text Placeholder 54">
            <a:extLst>
              <a:ext uri="{FF2B5EF4-FFF2-40B4-BE49-F238E27FC236}">
                <a16:creationId xmlns:a16="http://schemas.microsoft.com/office/drawing/2014/main" id="{807F4F83-8BAB-D880-8169-1208A57C3D1A}"/>
              </a:ext>
            </a:extLst>
          </p:cNvPr>
          <p:cNvSpPr>
            <a:spLocks noGrp="1"/>
          </p:cNvSpPr>
          <p:nvPr>
            <p:ph type="body" sz="quarter" idx="67"/>
          </p:nvPr>
        </p:nvSpPr>
        <p:spPr>
          <a:xfrm>
            <a:off x="6066682" y="5334522"/>
            <a:ext cx="2572262" cy="712876"/>
          </a:xfrm>
        </p:spPr>
        <p:txBody>
          <a:bodyPr/>
          <a:lstStyle/>
          <a:p>
            <a:r>
              <a:rPr lang="en-US" noProof="0"/>
              <a:t>Benefit: </a:t>
            </a:r>
            <a:r>
              <a:rPr lang="en-US" noProof="0">
                <a:latin typeface="+mj-lt"/>
              </a:rPr>
              <a:t>Quickly draft emails</a:t>
            </a:r>
            <a:r>
              <a:rPr lang="en-US" noProof="0"/>
              <a:t> for the customer.</a:t>
            </a:r>
          </a:p>
        </p:txBody>
      </p:sp>
      <p:sp>
        <p:nvSpPr>
          <p:cNvPr id="132" name="Text Placeholder 131">
            <a:extLst>
              <a:ext uri="{FF2B5EF4-FFF2-40B4-BE49-F238E27FC236}">
                <a16:creationId xmlns:a16="http://schemas.microsoft.com/office/drawing/2014/main" id="{FCCAA2A0-70CB-9755-AEFD-9CEFD6925D52}"/>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33" name="Text Placeholder 132">
            <a:extLst>
              <a:ext uri="{FF2B5EF4-FFF2-40B4-BE49-F238E27FC236}">
                <a16:creationId xmlns:a16="http://schemas.microsoft.com/office/drawing/2014/main" id="{41857423-4356-7F89-3A17-CDC65057B7F5}"/>
              </a:ext>
            </a:extLst>
          </p:cNvPr>
          <p:cNvSpPr>
            <a:spLocks noGrp="1"/>
          </p:cNvSpPr>
          <p:nvPr>
            <p:ph type="body" sz="quarter" idx="65"/>
          </p:nvPr>
        </p:nvSpPr>
        <p:spPr>
          <a:xfrm>
            <a:off x="320721" y="3467940"/>
            <a:ext cx="1131650" cy="219456"/>
          </a:xfrm>
        </p:spPr>
        <p:txBody>
          <a:bodyPr/>
          <a:lstStyle/>
          <a:p>
            <a:pPr lvl="0"/>
            <a:r>
              <a:rPr lang="en-US" noProof="0"/>
              <a:t>KPIs impacted</a:t>
            </a:r>
          </a:p>
        </p:txBody>
      </p:sp>
      <p:grpSp>
        <p:nvGrpSpPr>
          <p:cNvPr id="165" name="Group 164">
            <a:extLst>
              <a:ext uri="{FF2B5EF4-FFF2-40B4-BE49-F238E27FC236}">
                <a16:creationId xmlns:a16="http://schemas.microsoft.com/office/drawing/2014/main" id="{43FE8482-8C3E-8BE4-C130-1EB260BCCF57}"/>
              </a:ext>
            </a:extLst>
          </p:cNvPr>
          <p:cNvGrpSpPr/>
          <p:nvPr/>
        </p:nvGrpSpPr>
        <p:grpSpPr>
          <a:xfrm>
            <a:off x="320719" y="5020658"/>
            <a:ext cx="1771605" cy="216000"/>
            <a:chOff x="320719" y="4224856"/>
            <a:chExt cx="1771605" cy="219456"/>
          </a:xfrm>
        </p:grpSpPr>
        <p:sp>
          <p:nvSpPr>
            <p:cNvPr id="166" name="Rectangle: Rounded Corners 6">
              <a:extLst>
                <a:ext uri="{FF2B5EF4-FFF2-40B4-BE49-F238E27FC236}">
                  <a16:creationId xmlns:a16="http://schemas.microsoft.com/office/drawing/2014/main" id="{F8352DB5-9B20-3629-CE31-D7331C85D76D}"/>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67" name="Graphic 166">
              <a:extLst>
                <a:ext uri="{FF2B5EF4-FFF2-40B4-BE49-F238E27FC236}">
                  <a16:creationId xmlns:a16="http://schemas.microsoft.com/office/drawing/2014/main" id="{0E7164CD-BA4F-6883-56AA-68F9E78FA56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68" name="Group 167">
            <a:extLst>
              <a:ext uri="{FF2B5EF4-FFF2-40B4-BE49-F238E27FC236}">
                <a16:creationId xmlns:a16="http://schemas.microsoft.com/office/drawing/2014/main" id="{B4E8ADA1-543C-5499-90B4-D71A9A2F1C48}"/>
              </a:ext>
            </a:extLst>
          </p:cNvPr>
          <p:cNvGrpSpPr/>
          <p:nvPr/>
        </p:nvGrpSpPr>
        <p:grpSpPr>
          <a:xfrm>
            <a:off x="320721" y="5309272"/>
            <a:ext cx="1771605" cy="216000"/>
            <a:chOff x="320721" y="4517211"/>
            <a:chExt cx="1771605" cy="216000"/>
          </a:xfrm>
        </p:grpSpPr>
        <p:sp>
          <p:nvSpPr>
            <p:cNvPr id="169" name="Rectangle: Rounded Corners 6">
              <a:extLst>
                <a:ext uri="{FF2B5EF4-FFF2-40B4-BE49-F238E27FC236}">
                  <a16:creationId xmlns:a16="http://schemas.microsoft.com/office/drawing/2014/main" id="{7341B99D-5F2E-4CBC-D1A1-720018F9E4A5}"/>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70" name="Graphic 169">
              <a:extLst>
                <a:ext uri="{FF2B5EF4-FFF2-40B4-BE49-F238E27FC236}">
                  <a16:creationId xmlns:a16="http://schemas.microsoft.com/office/drawing/2014/main" id="{F6FE6F49-B894-64DD-5659-5A8ECBCE8C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nvGrpSpPr>
          <p:cNvPr id="171" name="Group 170">
            <a:extLst>
              <a:ext uri="{FF2B5EF4-FFF2-40B4-BE49-F238E27FC236}">
                <a16:creationId xmlns:a16="http://schemas.microsoft.com/office/drawing/2014/main" id="{2F3B353B-D73B-73B9-4AE4-4EBB9DD693CA}"/>
              </a:ext>
            </a:extLst>
          </p:cNvPr>
          <p:cNvGrpSpPr/>
          <p:nvPr/>
        </p:nvGrpSpPr>
        <p:grpSpPr>
          <a:xfrm>
            <a:off x="320719" y="3778836"/>
            <a:ext cx="1771605" cy="216000"/>
            <a:chOff x="320719" y="4224856"/>
            <a:chExt cx="1771605" cy="219456"/>
          </a:xfrm>
        </p:grpSpPr>
        <p:sp>
          <p:nvSpPr>
            <p:cNvPr id="172" name="Rectangle: Rounded Corners 6">
              <a:extLst>
                <a:ext uri="{FF2B5EF4-FFF2-40B4-BE49-F238E27FC236}">
                  <a16:creationId xmlns:a16="http://schemas.microsoft.com/office/drawing/2014/main" id="{25DBE215-A3B4-5C44-5510-8DEADCC62C32}"/>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Customer retention</a:t>
              </a:r>
            </a:p>
          </p:txBody>
        </p:sp>
        <p:pic>
          <p:nvPicPr>
            <p:cNvPr id="173" name="Graphic 172">
              <a:extLst>
                <a:ext uri="{FF2B5EF4-FFF2-40B4-BE49-F238E27FC236}">
                  <a16:creationId xmlns:a16="http://schemas.microsoft.com/office/drawing/2014/main" id="{1A890171-54BB-ADAF-B29E-F51D69213E6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174" name="Group 173">
            <a:extLst>
              <a:ext uri="{FF2B5EF4-FFF2-40B4-BE49-F238E27FC236}">
                <a16:creationId xmlns:a16="http://schemas.microsoft.com/office/drawing/2014/main" id="{D4D76C54-AD55-3964-F60B-F285321CC650}"/>
              </a:ext>
            </a:extLst>
          </p:cNvPr>
          <p:cNvGrpSpPr/>
          <p:nvPr/>
        </p:nvGrpSpPr>
        <p:grpSpPr>
          <a:xfrm>
            <a:off x="6067425" y="2207040"/>
            <a:ext cx="2209126" cy="242374"/>
            <a:chOff x="6430049" y="2210018"/>
            <a:chExt cx="2209126" cy="242374"/>
          </a:xfrm>
        </p:grpSpPr>
        <p:sp>
          <p:nvSpPr>
            <p:cNvPr id="175" name="TextBox 174">
              <a:extLst>
                <a:ext uri="{FF2B5EF4-FFF2-40B4-BE49-F238E27FC236}">
                  <a16:creationId xmlns:a16="http://schemas.microsoft.com/office/drawing/2014/main" id="{77768FC6-48B0-6410-0F76-412B7EEF4D21}"/>
                </a:ext>
                <a:ext uri="{C183D7F6-B498-43B3-948B-1728B52AA6E4}">
                  <adec:decorative xmlns:adec="http://schemas.microsoft.com/office/drawing/2017/decorative" val="0"/>
                </a:ext>
              </a:extLst>
            </p:cNvPr>
            <p:cNvSpPr txBox="1"/>
            <p:nvPr/>
          </p:nvSpPr>
          <p:spPr>
            <a:xfrm>
              <a:off x="6808651" y="22542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6" name="Picture 50">
              <a:hlinkClick r:id="rId6"/>
              <a:extLst>
                <a:ext uri="{FF2B5EF4-FFF2-40B4-BE49-F238E27FC236}">
                  <a16:creationId xmlns:a16="http://schemas.microsoft.com/office/drawing/2014/main" id="{FDC45923-8EC2-E413-03F2-FDCA74E5F5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049" y="2210018"/>
              <a:ext cx="242374" cy="242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7" name="Group 176">
            <a:extLst>
              <a:ext uri="{FF2B5EF4-FFF2-40B4-BE49-F238E27FC236}">
                <a16:creationId xmlns:a16="http://schemas.microsoft.com/office/drawing/2014/main" id="{B07E1C93-ABA8-E72C-EC5B-2F90347E203F}"/>
              </a:ext>
            </a:extLst>
          </p:cNvPr>
          <p:cNvGrpSpPr/>
          <p:nvPr/>
        </p:nvGrpSpPr>
        <p:grpSpPr>
          <a:xfrm>
            <a:off x="8950325" y="2207040"/>
            <a:ext cx="2209126" cy="242374"/>
            <a:chOff x="6430049" y="2210018"/>
            <a:chExt cx="2209126" cy="242374"/>
          </a:xfrm>
        </p:grpSpPr>
        <p:sp>
          <p:nvSpPr>
            <p:cNvPr id="178" name="TextBox 177">
              <a:extLst>
                <a:ext uri="{FF2B5EF4-FFF2-40B4-BE49-F238E27FC236}">
                  <a16:creationId xmlns:a16="http://schemas.microsoft.com/office/drawing/2014/main" id="{E7CBD9B1-2EE1-4C1B-F3EE-C4F18091DEAD}"/>
                </a:ext>
                <a:ext uri="{C183D7F6-B498-43B3-948B-1728B52AA6E4}">
                  <adec:decorative xmlns:adec="http://schemas.microsoft.com/office/drawing/2017/decorative" val="0"/>
                </a:ext>
              </a:extLst>
            </p:cNvPr>
            <p:cNvSpPr txBox="1"/>
            <p:nvPr/>
          </p:nvSpPr>
          <p:spPr>
            <a:xfrm>
              <a:off x="6808651" y="22542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9" name="Picture 50">
              <a:hlinkClick r:id="rId6"/>
              <a:extLst>
                <a:ext uri="{FF2B5EF4-FFF2-40B4-BE49-F238E27FC236}">
                  <a16:creationId xmlns:a16="http://schemas.microsoft.com/office/drawing/2014/main" id="{0C5BDCA4-3F32-21AD-D732-5B40DFCFD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049" y="2210018"/>
              <a:ext cx="242374" cy="242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0" name="Group 179">
            <a:extLst>
              <a:ext uri="{FF2B5EF4-FFF2-40B4-BE49-F238E27FC236}">
                <a16:creationId xmlns:a16="http://schemas.microsoft.com/office/drawing/2014/main" id="{8B9454F1-CF75-AF04-DF49-6E65692FE7B8}"/>
              </a:ext>
            </a:extLst>
          </p:cNvPr>
          <p:cNvGrpSpPr/>
          <p:nvPr/>
        </p:nvGrpSpPr>
        <p:grpSpPr>
          <a:xfrm>
            <a:off x="6067425" y="4840225"/>
            <a:ext cx="2209126" cy="242374"/>
            <a:chOff x="6430049" y="2210018"/>
            <a:chExt cx="2209126" cy="242374"/>
          </a:xfrm>
        </p:grpSpPr>
        <p:sp>
          <p:nvSpPr>
            <p:cNvPr id="181" name="TextBox 180">
              <a:extLst>
                <a:ext uri="{FF2B5EF4-FFF2-40B4-BE49-F238E27FC236}">
                  <a16:creationId xmlns:a16="http://schemas.microsoft.com/office/drawing/2014/main" id="{1688B590-7D60-7D5D-6B21-A7EA396D93CD}"/>
                </a:ext>
                <a:ext uri="{C183D7F6-B498-43B3-948B-1728B52AA6E4}">
                  <adec:decorative xmlns:adec="http://schemas.microsoft.com/office/drawing/2017/decorative" val="0"/>
                </a:ext>
              </a:extLst>
            </p:cNvPr>
            <p:cNvSpPr txBox="1"/>
            <p:nvPr/>
          </p:nvSpPr>
          <p:spPr>
            <a:xfrm>
              <a:off x="6808651" y="22542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2" name="Picture 50">
              <a:hlinkClick r:id="rId6"/>
              <a:extLst>
                <a:ext uri="{FF2B5EF4-FFF2-40B4-BE49-F238E27FC236}">
                  <a16:creationId xmlns:a16="http://schemas.microsoft.com/office/drawing/2014/main" id="{026F9498-96C8-4E7A-5283-8E472D392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049" y="2210018"/>
              <a:ext cx="242374" cy="242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a:extLst>
              <a:ext uri="{FF2B5EF4-FFF2-40B4-BE49-F238E27FC236}">
                <a16:creationId xmlns:a16="http://schemas.microsoft.com/office/drawing/2014/main" id="{2A22E3E4-F780-C864-0977-1DCC313A7903}"/>
              </a:ext>
            </a:extLst>
          </p:cNvPr>
          <p:cNvGrpSpPr/>
          <p:nvPr/>
        </p:nvGrpSpPr>
        <p:grpSpPr>
          <a:xfrm>
            <a:off x="8950325" y="4840225"/>
            <a:ext cx="2209126" cy="242374"/>
            <a:chOff x="6430049" y="2210018"/>
            <a:chExt cx="2209126" cy="242374"/>
          </a:xfrm>
        </p:grpSpPr>
        <p:sp>
          <p:nvSpPr>
            <p:cNvPr id="184" name="TextBox 183">
              <a:extLst>
                <a:ext uri="{FF2B5EF4-FFF2-40B4-BE49-F238E27FC236}">
                  <a16:creationId xmlns:a16="http://schemas.microsoft.com/office/drawing/2014/main" id="{9F4099D4-1035-D4E4-C18C-442632476B26}"/>
                </a:ext>
                <a:ext uri="{C183D7F6-B498-43B3-948B-1728B52AA6E4}">
                  <adec:decorative xmlns:adec="http://schemas.microsoft.com/office/drawing/2017/decorative" val="0"/>
                </a:ext>
              </a:extLst>
            </p:cNvPr>
            <p:cNvSpPr txBox="1"/>
            <p:nvPr/>
          </p:nvSpPr>
          <p:spPr>
            <a:xfrm>
              <a:off x="6808651" y="225426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5" name="Picture 50">
              <a:hlinkClick r:id="rId6"/>
              <a:extLst>
                <a:ext uri="{FF2B5EF4-FFF2-40B4-BE49-F238E27FC236}">
                  <a16:creationId xmlns:a16="http://schemas.microsoft.com/office/drawing/2014/main" id="{9BBFCFD6-3F09-6E44-433A-ED8320565E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0049" y="2210018"/>
              <a:ext cx="242374" cy="242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7" name="Group 186">
            <a:extLst>
              <a:ext uri="{FF2B5EF4-FFF2-40B4-BE49-F238E27FC236}">
                <a16:creationId xmlns:a16="http://schemas.microsoft.com/office/drawing/2014/main" id="{E49E5E52-96C4-8C41-C5BD-AA607AFD2D4D}"/>
              </a:ext>
            </a:extLst>
          </p:cNvPr>
          <p:cNvGrpSpPr/>
          <p:nvPr/>
        </p:nvGrpSpPr>
        <p:grpSpPr>
          <a:xfrm>
            <a:off x="3182938" y="4815219"/>
            <a:ext cx="2016045" cy="292388"/>
            <a:chOff x="8931568" y="2182034"/>
            <a:chExt cx="2016045" cy="292388"/>
          </a:xfrm>
        </p:grpSpPr>
        <p:sp>
          <p:nvSpPr>
            <p:cNvPr id="188" name="TextBox 187">
              <a:extLst>
                <a:ext uri="{FF2B5EF4-FFF2-40B4-BE49-F238E27FC236}">
                  <a16:creationId xmlns:a16="http://schemas.microsoft.com/office/drawing/2014/main" id="{BE4FEE7A-DF62-D600-4FFB-923E66DA132C}"/>
                </a:ext>
                <a:ext uri="{C183D7F6-B498-43B3-948B-1728B52AA6E4}">
                  <adec:decorative xmlns:adec="http://schemas.microsoft.com/office/drawing/2017/decorative" val="0"/>
                </a:ext>
              </a:extLst>
            </p:cNvPr>
            <p:cNvSpPr txBox="1"/>
            <p:nvPr/>
          </p:nvSpPr>
          <p:spPr>
            <a:xfrm>
              <a:off x="9290514" y="2182034"/>
              <a:ext cx="1657099"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a:t>
              </a:r>
            </a:p>
          </p:txBody>
        </p:sp>
        <p:pic>
          <p:nvPicPr>
            <p:cNvPr id="189" name="Picture 188">
              <a:extLst>
                <a:ext uri="{FF2B5EF4-FFF2-40B4-BE49-F238E27FC236}">
                  <a16:creationId xmlns:a16="http://schemas.microsoft.com/office/drawing/2014/main" id="{401D2330-B47B-B286-8E2E-8B57AA4662A2}"/>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31568" y="2189728"/>
              <a:ext cx="224338" cy="215956"/>
            </a:xfrm>
            <a:prstGeom prst="rect">
              <a:avLst/>
            </a:prstGeom>
            <a:ln w="6657" cap="flat">
              <a:noFill/>
              <a:prstDash val="solid"/>
              <a:miter/>
            </a:ln>
            <a:effectLst/>
          </p:spPr>
        </p:pic>
      </p:grpSp>
      <p:grpSp>
        <p:nvGrpSpPr>
          <p:cNvPr id="190" name="Group 189">
            <a:extLst>
              <a:ext uri="{FF2B5EF4-FFF2-40B4-BE49-F238E27FC236}">
                <a16:creationId xmlns:a16="http://schemas.microsoft.com/office/drawing/2014/main" id="{F7C11520-2B90-6695-77FC-F03C51506382}"/>
              </a:ext>
            </a:extLst>
          </p:cNvPr>
          <p:cNvGrpSpPr/>
          <p:nvPr/>
        </p:nvGrpSpPr>
        <p:grpSpPr>
          <a:xfrm>
            <a:off x="3182938" y="2182033"/>
            <a:ext cx="2016045" cy="292388"/>
            <a:chOff x="8931568" y="2182034"/>
            <a:chExt cx="2016045" cy="292388"/>
          </a:xfrm>
        </p:grpSpPr>
        <p:sp>
          <p:nvSpPr>
            <p:cNvPr id="191" name="TextBox 190">
              <a:extLst>
                <a:ext uri="{FF2B5EF4-FFF2-40B4-BE49-F238E27FC236}">
                  <a16:creationId xmlns:a16="http://schemas.microsoft.com/office/drawing/2014/main" id="{F5F2775A-A9B0-4921-9B20-CEE22E48B7D0}"/>
                </a:ext>
                <a:ext uri="{C183D7F6-B498-43B3-948B-1728B52AA6E4}">
                  <adec:decorative xmlns:adec="http://schemas.microsoft.com/office/drawing/2017/decorative" val="0"/>
                </a:ext>
              </a:extLst>
            </p:cNvPr>
            <p:cNvSpPr txBox="1"/>
            <p:nvPr/>
          </p:nvSpPr>
          <p:spPr>
            <a:xfrm>
              <a:off x="9290514" y="2182034"/>
              <a:ext cx="1657099"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CRM</a:t>
              </a:r>
            </a:p>
          </p:txBody>
        </p:sp>
        <p:pic>
          <p:nvPicPr>
            <p:cNvPr id="192" name="Picture 191">
              <a:extLst>
                <a:ext uri="{FF2B5EF4-FFF2-40B4-BE49-F238E27FC236}">
                  <a16:creationId xmlns:a16="http://schemas.microsoft.com/office/drawing/2014/main" id="{69D6EC41-CA43-1560-F80D-8C77AA11E1C6}"/>
                </a:ext>
                <a:ext uri="{C183D7F6-B498-43B3-948B-1728B52AA6E4}">
                  <adec:decorative xmlns:adec="http://schemas.microsoft.com/office/drawing/2017/decorative" val="0"/>
                </a:ext>
              </a:extLst>
            </p:cNvPr>
            <p:cNvPicPr>
              <a:picLocks noChangeAspect="1"/>
            </p:cNvPicPr>
            <p:nvPr/>
          </p:nvPicPr>
          <p:blipFill rotWithShape="1">
            <a:blip r:embed="rId8"/>
            <a:srcRect b="3736"/>
            <a:stretch/>
          </p:blipFill>
          <p:spPr>
            <a:xfrm>
              <a:off x="8931568" y="2189728"/>
              <a:ext cx="224338" cy="215956"/>
            </a:xfrm>
            <a:prstGeom prst="rect">
              <a:avLst/>
            </a:prstGeom>
            <a:ln w="6657" cap="flat">
              <a:noFill/>
              <a:prstDash val="solid"/>
              <a:miter/>
            </a:ln>
            <a:effectLst/>
          </p:spPr>
        </p:pic>
      </p:grpSp>
    </p:spTree>
    <p:extLst>
      <p:ext uri="{BB962C8B-B14F-4D97-AF65-F5344CB8AC3E}">
        <p14:creationId xmlns:p14="http://schemas.microsoft.com/office/powerpoint/2010/main" val="19967293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7C5068-3659-689D-057F-F43337CFE9C9}"/>
              </a:ext>
            </a:extLst>
          </p:cNvPr>
          <p:cNvSpPr>
            <a:spLocks noGrp="1"/>
          </p:cNvSpPr>
          <p:nvPr>
            <p:ph type="body" sz="quarter" idx="32"/>
          </p:nvPr>
        </p:nvSpPr>
        <p:spPr/>
        <p:txBody>
          <a:bodyPr/>
          <a:lstStyle/>
          <a:p>
            <a:r>
              <a:rPr lang="en-US" dirty="0"/>
              <a:t>Increase your sales teams’ ability to generate proposals to you can win more business. AI can assist with organizing questions and responses and then conducting reviews.</a:t>
            </a:r>
          </a:p>
        </p:txBody>
      </p:sp>
      <p:sp>
        <p:nvSpPr>
          <p:cNvPr id="45" name="Text Placeholder 44">
            <a:extLst>
              <a:ext uri="{FF2B5EF4-FFF2-40B4-BE49-F238E27FC236}">
                <a16:creationId xmlns:a16="http://schemas.microsoft.com/office/drawing/2014/main" id="{C30D2DD9-DACB-CF2C-798D-F69FD2C920FA}"/>
              </a:ext>
            </a:extLst>
          </p:cNvPr>
          <p:cNvSpPr>
            <a:spLocks noGrp="1"/>
          </p:cNvSpPr>
          <p:nvPr>
            <p:ph type="body" sz="quarter" idx="33"/>
          </p:nvPr>
        </p:nvSpPr>
        <p:spPr/>
        <p:txBody>
          <a:bodyPr/>
          <a:lstStyle/>
          <a:p>
            <a:r>
              <a:rPr lang="en-US"/>
              <a:t>Sales</a:t>
            </a:r>
          </a:p>
        </p:txBody>
      </p:sp>
      <p:sp>
        <p:nvSpPr>
          <p:cNvPr id="43" name="Text Placeholder 42">
            <a:extLst>
              <a:ext uri="{FF2B5EF4-FFF2-40B4-BE49-F238E27FC236}">
                <a16:creationId xmlns:a16="http://schemas.microsoft.com/office/drawing/2014/main" id="{FD4B3906-DE42-3B16-3265-E985CA373F6F}"/>
              </a:ext>
            </a:extLst>
          </p:cNvPr>
          <p:cNvSpPr>
            <a:spLocks noGrp="1"/>
          </p:cNvSpPr>
          <p:nvPr>
            <p:ph type="body" sz="quarter" idx="30"/>
          </p:nvPr>
        </p:nvSpPr>
        <p:spPr/>
        <p:txBody>
          <a:bodyPr/>
          <a:lstStyle/>
          <a:p>
            <a:r>
              <a:rPr lang="en-US" noProof="0"/>
              <a:t>Extend</a:t>
            </a:r>
          </a:p>
        </p:txBody>
      </p:sp>
      <p:sp>
        <p:nvSpPr>
          <p:cNvPr id="41" name="Text Placeholder 40">
            <a:extLst>
              <a:ext uri="{FF2B5EF4-FFF2-40B4-BE49-F238E27FC236}">
                <a16:creationId xmlns:a16="http://schemas.microsoft.com/office/drawing/2014/main" id="{B08DFB5A-7AF9-AD9A-5388-3C3B71EFEB8E}"/>
              </a:ext>
            </a:extLst>
          </p:cNvPr>
          <p:cNvSpPr>
            <a:spLocks noGrp="1"/>
          </p:cNvSpPr>
          <p:nvPr>
            <p:ph type="body" sz="quarter" idx="17"/>
          </p:nvPr>
        </p:nvSpPr>
        <p:spPr/>
        <p:txBody>
          <a:bodyPr>
            <a:spAutoFit/>
          </a:bodyPr>
          <a:lstStyle/>
          <a:p>
            <a:r>
              <a:rPr lang="en-US" noProof="0"/>
              <a:t>Microsoft 365 Copilot for Sales and Copilot Studio</a:t>
            </a:r>
          </a:p>
        </p:txBody>
      </p:sp>
      <p:sp>
        <p:nvSpPr>
          <p:cNvPr id="39" name="Title 38">
            <a:extLst>
              <a:ext uri="{FF2B5EF4-FFF2-40B4-BE49-F238E27FC236}">
                <a16:creationId xmlns:a16="http://schemas.microsoft.com/office/drawing/2014/main" id="{392A9667-7255-76FE-7035-9623B423A526}"/>
              </a:ext>
            </a:extLst>
          </p:cNvPr>
          <p:cNvSpPr>
            <a:spLocks noGrp="1"/>
          </p:cNvSpPr>
          <p:nvPr>
            <p:ph type="title"/>
          </p:nvPr>
        </p:nvSpPr>
        <p:spPr/>
        <p:txBody>
          <a:bodyPr/>
          <a:lstStyle/>
          <a:p>
            <a:r>
              <a:rPr lang="en-US"/>
              <a:t>Respond to an RFP</a:t>
            </a:r>
          </a:p>
        </p:txBody>
      </p:sp>
      <p:sp>
        <p:nvSpPr>
          <p:cNvPr id="130" name="Text Placeholder 129">
            <a:extLst>
              <a:ext uri="{FF2B5EF4-FFF2-40B4-BE49-F238E27FC236}">
                <a16:creationId xmlns:a16="http://schemas.microsoft.com/office/drawing/2014/main" id="{B7BC34D6-31E8-8C92-45DC-0B1F361BC790}"/>
              </a:ext>
            </a:extLst>
          </p:cNvPr>
          <p:cNvSpPr>
            <a:spLocks noGrp="1"/>
          </p:cNvSpPr>
          <p:nvPr>
            <p:ph type="body" sz="quarter" idx="69"/>
          </p:nvPr>
        </p:nvSpPr>
        <p:spPr/>
        <p:txBody>
          <a:bodyPr/>
          <a:lstStyle/>
          <a:p>
            <a:r>
              <a:rPr lang="en-US" noProof="0" dirty="0"/>
              <a:t>Benefit: </a:t>
            </a:r>
            <a:r>
              <a:rPr lang="en-US" noProof="0" dirty="0">
                <a:latin typeface="+mj-lt"/>
              </a:rPr>
              <a:t>Get started quickly </a:t>
            </a:r>
            <a:r>
              <a:rPr lang="en-US" noProof="0" dirty="0"/>
              <a:t>by skipping over non-essential portions of the RFP.</a:t>
            </a:r>
          </a:p>
          <a:p>
            <a:r>
              <a:rPr kumimoji="0" lang="en-US"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Summarize this doc</a:t>
            </a:r>
            <a:endParaRPr kumimoji="0" lang="en-US"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40" name="Text Placeholder 39">
            <a:extLst>
              <a:ext uri="{FF2B5EF4-FFF2-40B4-BE49-F238E27FC236}">
                <a16:creationId xmlns:a16="http://schemas.microsoft.com/office/drawing/2014/main" id="{CBC824E2-9910-996E-FD2F-F7DF2CC43B13}"/>
              </a:ext>
            </a:extLst>
          </p:cNvPr>
          <p:cNvSpPr>
            <a:spLocks noGrp="1"/>
          </p:cNvSpPr>
          <p:nvPr>
            <p:ph type="body" sz="quarter" idx="11"/>
          </p:nvPr>
        </p:nvSpPr>
        <p:spPr/>
        <p:txBody>
          <a:bodyPr/>
          <a:lstStyle/>
          <a:p>
            <a:r>
              <a:rPr lang="en-US" noProof="0"/>
              <a:t>Review the RFP</a:t>
            </a:r>
          </a:p>
        </p:txBody>
      </p:sp>
      <p:sp>
        <p:nvSpPr>
          <p:cNvPr id="42" name="Text Placeholder 41">
            <a:extLst>
              <a:ext uri="{FF2B5EF4-FFF2-40B4-BE49-F238E27FC236}">
                <a16:creationId xmlns:a16="http://schemas.microsoft.com/office/drawing/2014/main" id="{2AAE320B-5195-EAAB-5EAE-D5B6DB23DEDF}"/>
              </a:ext>
            </a:extLst>
          </p:cNvPr>
          <p:cNvSpPr>
            <a:spLocks noGrp="1"/>
          </p:cNvSpPr>
          <p:nvPr>
            <p:ph type="body" sz="quarter" idx="18"/>
          </p:nvPr>
        </p:nvSpPr>
        <p:spPr/>
        <p:txBody>
          <a:bodyPr/>
          <a:lstStyle/>
          <a:p>
            <a:r>
              <a:rPr lang="en-US" sz="800" noProof="0"/>
              <a:t>Use Copilot in Word to summarize the RFP and generate a list of required items sorted by category.</a:t>
            </a:r>
          </a:p>
          <a:p>
            <a:endParaRPr lang="en-US" sz="800" noProof="0"/>
          </a:p>
        </p:txBody>
      </p:sp>
      <p:sp>
        <p:nvSpPr>
          <p:cNvPr id="47" name="Text Placeholder 46">
            <a:extLst>
              <a:ext uri="{FF2B5EF4-FFF2-40B4-BE49-F238E27FC236}">
                <a16:creationId xmlns:a16="http://schemas.microsoft.com/office/drawing/2014/main" id="{E86C74DC-D7B7-F9CE-85D0-7A613796C42F}"/>
              </a:ext>
            </a:extLst>
          </p:cNvPr>
          <p:cNvSpPr>
            <a:spLocks noGrp="1"/>
          </p:cNvSpPr>
          <p:nvPr>
            <p:ph type="body" sz="quarter" idx="42"/>
          </p:nvPr>
        </p:nvSpPr>
        <p:spPr/>
        <p:txBody>
          <a:bodyPr/>
          <a:lstStyle/>
          <a:p>
            <a:r>
              <a:rPr lang="en-US" noProof="0"/>
              <a:t>Gather customer information</a:t>
            </a:r>
          </a:p>
        </p:txBody>
      </p:sp>
      <p:sp>
        <p:nvSpPr>
          <p:cNvPr id="48" name="Text Placeholder 47">
            <a:extLst>
              <a:ext uri="{FF2B5EF4-FFF2-40B4-BE49-F238E27FC236}">
                <a16:creationId xmlns:a16="http://schemas.microsoft.com/office/drawing/2014/main" id="{C62BED9B-6CD0-315F-0EE3-A7BDA3AE7A9C}"/>
              </a:ext>
            </a:extLst>
          </p:cNvPr>
          <p:cNvSpPr>
            <a:spLocks noGrp="1"/>
          </p:cNvSpPr>
          <p:nvPr>
            <p:ph type="body" sz="quarter" idx="43"/>
          </p:nvPr>
        </p:nvSpPr>
        <p:spPr/>
        <p:txBody>
          <a:bodyPr/>
          <a:lstStyle/>
          <a:p>
            <a:r>
              <a:rPr lang="en-US" sz="800" noProof="0"/>
              <a:t>Prompt Copilot to summarize the information from the customer’s website and annual reports. Use Copilot for Sales to provide a summary of the opportunity, pulling in CRM insights with Copilot for Sales. Share the Copilot response with your team using Copilot Pages.</a:t>
            </a:r>
          </a:p>
        </p:txBody>
      </p:sp>
      <p:sp>
        <p:nvSpPr>
          <p:cNvPr id="57" name="Text Placeholder 56">
            <a:extLst>
              <a:ext uri="{FF2B5EF4-FFF2-40B4-BE49-F238E27FC236}">
                <a16:creationId xmlns:a16="http://schemas.microsoft.com/office/drawing/2014/main" id="{8E9ADDFE-0ECF-911B-4A8C-5B59484D453A}"/>
              </a:ext>
            </a:extLst>
          </p:cNvPr>
          <p:cNvSpPr>
            <a:spLocks noGrp="1"/>
          </p:cNvSpPr>
          <p:nvPr>
            <p:ph type="body" sz="quarter" idx="68"/>
          </p:nvPr>
        </p:nvSpPr>
        <p:spPr/>
        <p:txBody>
          <a:bodyPr/>
          <a:lstStyle/>
          <a:p>
            <a:r>
              <a:rPr lang="en-US" noProof="0"/>
              <a:t>Benefit: </a:t>
            </a:r>
            <a:r>
              <a:rPr lang="en-US" noProof="0">
                <a:latin typeface="+mj-lt"/>
              </a:rPr>
              <a:t>Using defined </a:t>
            </a:r>
            <a:r>
              <a:rPr lang="en-US" noProof="0"/>
              <a:t>content to answer customer questions ensures accuracy of the responses.</a:t>
            </a:r>
          </a:p>
        </p:txBody>
      </p:sp>
      <p:sp>
        <p:nvSpPr>
          <p:cNvPr id="55" name="Text Placeholder 54">
            <a:extLst>
              <a:ext uri="{FF2B5EF4-FFF2-40B4-BE49-F238E27FC236}">
                <a16:creationId xmlns:a16="http://schemas.microsoft.com/office/drawing/2014/main" id="{4FB9A622-2DC6-7159-91E3-C82A53658A9F}"/>
              </a:ext>
            </a:extLst>
          </p:cNvPr>
          <p:cNvSpPr>
            <a:spLocks noGrp="1"/>
          </p:cNvSpPr>
          <p:nvPr>
            <p:ph type="body" sz="quarter" idx="45"/>
          </p:nvPr>
        </p:nvSpPr>
        <p:spPr/>
        <p:txBody>
          <a:bodyPr/>
          <a:lstStyle/>
          <a:p>
            <a:r>
              <a:rPr lang="en-US" noProof="0"/>
              <a:t>Research responses</a:t>
            </a:r>
          </a:p>
        </p:txBody>
      </p:sp>
      <p:sp>
        <p:nvSpPr>
          <p:cNvPr id="56" name="Text Placeholder 55">
            <a:extLst>
              <a:ext uri="{FF2B5EF4-FFF2-40B4-BE49-F238E27FC236}">
                <a16:creationId xmlns:a16="http://schemas.microsoft.com/office/drawing/2014/main" id="{2D3EAD57-F3F1-CF85-F27C-539117302F38}"/>
              </a:ext>
            </a:extLst>
          </p:cNvPr>
          <p:cNvSpPr>
            <a:spLocks noGrp="1"/>
          </p:cNvSpPr>
          <p:nvPr>
            <p:ph type="body" sz="quarter" idx="46"/>
          </p:nvPr>
        </p:nvSpPr>
        <p:spPr/>
        <p:txBody>
          <a:bodyPr/>
          <a:lstStyle/>
          <a:p>
            <a:r>
              <a:rPr lang="en-US" sz="800" noProof="0"/>
              <a:t>Prompt Copilot for responses to RFP questions, enhanced with a custom RFP repository agent built with Copilot Studio.</a:t>
            </a:r>
          </a:p>
          <a:p>
            <a:endParaRPr lang="en-US" sz="800" noProof="0"/>
          </a:p>
        </p:txBody>
      </p:sp>
      <p:sp>
        <p:nvSpPr>
          <p:cNvPr id="133" name="Text Placeholder 132">
            <a:extLst>
              <a:ext uri="{FF2B5EF4-FFF2-40B4-BE49-F238E27FC236}">
                <a16:creationId xmlns:a16="http://schemas.microsoft.com/office/drawing/2014/main" id="{0EB9427D-34AB-ECA3-CBE5-431A9C23A491}"/>
              </a:ext>
            </a:extLst>
          </p:cNvPr>
          <p:cNvSpPr>
            <a:spLocks noGrp="1"/>
          </p:cNvSpPr>
          <p:nvPr>
            <p:ph type="body" sz="quarter" idx="70"/>
          </p:nvPr>
        </p:nvSpPr>
        <p:spPr/>
        <p:txBody>
          <a:bodyPr/>
          <a:lstStyle/>
          <a:p>
            <a:r>
              <a:rPr lang="en-US" noProof="0"/>
              <a:t>Benefit: </a:t>
            </a:r>
            <a:r>
              <a:rPr lang="en-US" noProof="0">
                <a:latin typeface="+mj-lt"/>
              </a:rPr>
              <a:t>Rapidly pulling information </a:t>
            </a:r>
            <a:r>
              <a:rPr lang="en-US" noProof="0"/>
              <a:t>such as IT </a:t>
            </a:r>
            <a:br>
              <a:rPr lang="en-US" noProof="0"/>
            </a:br>
            <a:r>
              <a:rPr lang="en-US" noProof="0"/>
              <a:t>spending changes and new product releases from lengthy documents can save time.</a:t>
            </a:r>
          </a:p>
        </p:txBody>
      </p:sp>
      <p:sp>
        <p:nvSpPr>
          <p:cNvPr id="58" name="Text Placeholder 57">
            <a:extLst>
              <a:ext uri="{FF2B5EF4-FFF2-40B4-BE49-F238E27FC236}">
                <a16:creationId xmlns:a16="http://schemas.microsoft.com/office/drawing/2014/main" id="{B1A3131F-2CDF-E015-943B-402E83893C19}"/>
              </a:ext>
            </a:extLst>
          </p:cNvPr>
          <p:cNvSpPr>
            <a:spLocks noGrp="1"/>
          </p:cNvSpPr>
          <p:nvPr>
            <p:ph type="body" sz="quarter" idx="48"/>
          </p:nvPr>
        </p:nvSpPr>
        <p:spPr/>
        <p:txBody>
          <a:bodyPr/>
          <a:lstStyle/>
          <a:p>
            <a:r>
              <a:rPr lang="en-US" noProof="0"/>
              <a:t>Benefit: </a:t>
            </a:r>
            <a:r>
              <a:rPr lang="en-US" noProof="0">
                <a:latin typeface="+mj-lt"/>
              </a:rPr>
              <a:t>Quickly create professional emails </a:t>
            </a:r>
            <a:r>
              <a:rPr lang="en-US" noProof="0"/>
              <a:t>that are concise and more likely to be read and can lead to higher close rates.</a:t>
            </a:r>
          </a:p>
        </p:txBody>
      </p:sp>
      <p:sp>
        <p:nvSpPr>
          <p:cNvPr id="59" name="Text Placeholder 58">
            <a:extLst>
              <a:ext uri="{FF2B5EF4-FFF2-40B4-BE49-F238E27FC236}">
                <a16:creationId xmlns:a16="http://schemas.microsoft.com/office/drawing/2014/main" id="{EAFAEC9E-5136-02CB-558A-D7A5A5A0D4FB}"/>
              </a:ext>
            </a:extLst>
          </p:cNvPr>
          <p:cNvSpPr>
            <a:spLocks noGrp="1"/>
          </p:cNvSpPr>
          <p:nvPr>
            <p:ph type="body" sz="quarter" idx="49"/>
          </p:nvPr>
        </p:nvSpPr>
        <p:spPr/>
        <p:txBody>
          <a:bodyPr/>
          <a:lstStyle/>
          <a:p>
            <a:r>
              <a:rPr lang="en-US" noProof="0"/>
              <a:t>Communicate response</a:t>
            </a:r>
          </a:p>
        </p:txBody>
      </p:sp>
      <p:sp>
        <p:nvSpPr>
          <p:cNvPr id="60" name="Text Placeholder 59">
            <a:extLst>
              <a:ext uri="{FF2B5EF4-FFF2-40B4-BE49-F238E27FC236}">
                <a16:creationId xmlns:a16="http://schemas.microsoft.com/office/drawing/2014/main" id="{C547EB0D-8AED-D395-8DBF-A5E7AAB303C8}"/>
              </a:ext>
            </a:extLst>
          </p:cNvPr>
          <p:cNvSpPr>
            <a:spLocks noGrp="1"/>
          </p:cNvSpPr>
          <p:nvPr>
            <p:ph type="body" sz="quarter" idx="50"/>
          </p:nvPr>
        </p:nvSpPr>
        <p:spPr/>
        <p:txBody>
          <a:bodyPr/>
          <a:lstStyle/>
          <a:p>
            <a:r>
              <a:rPr lang="en-US" sz="800" noProof="0"/>
              <a:t>Prompt Copilot for Sales to draft an email to the customer with a summary the RFP response. Copilot for Sales includes relevant CRM details like product information in the email.</a:t>
            </a:r>
          </a:p>
          <a:p>
            <a:endParaRPr lang="en-US" sz="800" noProof="0"/>
          </a:p>
        </p:txBody>
      </p:sp>
      <p:sp>
        <p:nvSpPr>
          <p:cNvPr id="128" name="Text Placeholder 127">
            <a:extLst>
              <a:ext uri="{FF2B5EF4-FFF2-40B4-BE49-F238E27FC236}">
                <a16:creationId xmlns:a16="http://schemas.microsoft.com/office/drawing/2014/main" id="{AD2F806E-F4D7-91AC-F18D-026A2C00E285}"/>
              </a:ext>
            </a:extLst>
          </p:cNvPr>
          <p:cNvSpPr>
            <a:spLocks noGrp="1"/>
          </p:cNvSpPr>
          <p:nvPr>
            <p:ph type="body" sz="quarter" idx="51"/>
          </p:nvPr>
        </p:nvSpPr>
        <p:spPr/>
        <p:txBody>
          <a:bodyPr/>
          <a:lstStyle/>
          <a:p>
            <a:r>
              <a:rPr lang="en-US" noProof="0"/>
              <a:t>Revise responses</a:t>
            </a:r>
          </a:p>
        </p:txBody>
      </p:sp>
      <p:sp>
        <p:nvSpPr>
          <p:cNvPr id="129" name="Text Placeholder 128">
            <a:extLst>
              <a:ext uri="{FF2B5EF4-FFF2-40B4-BE49-F238E27FC236}">
                <a16:creationId xmlns:a16="http://schemas.microsoft.com/office/drawing/2014/main" id="{881D94A7-A60F-8A4C-B3DC-7136AD38269D}"/>
              </a:ext>
            </a:extLst>
          </p:cNvPr>
          <p:cNvSpPr>
            <a:spLocks noGrp="1"/>
          </p:cNvSpPr>
          <p:nvPr>
            <p:ph type="body" sz="quarter" idx="52"/>
          </p:nvPr>
        </p:nvSpPr>
        <p:spPr/>
        <p:txBody>
          <a:bodyPr/>
          <a:lstStyle/>
          <a:p>
            <a:r>
              <a:rPr lang="en-US" sz="800" noProof="0"/>
              <a:t>Use Copilot in Word to revise the document to make it more compelling. </a:t>
            </a:r>
          </a:p>
          <a:p>
            <a:endParaRPr lang="en-US" sz="800" noProof="0"/>
          </a:p>
        </p:txBody>
      </p:sp>
      <p:sp>
        <p:nvSpPr>
          <p:cNvPr id="46" name="Text Placeholder 45">
            <a:extLst>
              <a:ext uri="{FF2B5EF4-FFF2-40B4-BE49-F238E27FC236}">
                <a16:creationId xmlns:a16="http://schemas.microsoft.com/office/drawing/2014/main" id="{065F20DA-1161-8905-734E-6139FE5EED59}"/>
              </a:ext>
            </a:extLst>
          </p:cNvPr>
          <p:cNvSpPr>
            <a:spLocks noGrp="1"/>
          </p:cNvSpPr>
          <p:nvPr>
            <p:ph type="body" sz="quarter" idx="66"/>
          </p:nvPr>
        </p:nvSpPr>
        <p:spPr/>
        <p:txBody>
          <a:bodyPr/>
          <a:lstStyle/>
          <a:p>
            <a:r>
              <a:rPr lang="en-US" noProof="0" dirty="0"/>
              <a:t>Benefit: </a:t>
            </a:r>
            <a:r>
              <a:rPr lang="en-US" noProof="0" dirty="0">
                <a:latin typeface="+mj-lt"/>
              </a:rPr>
              <a:t>Don’t miss any updates </a:t>
            </a:r>
            <a:r>
              <a:rPr lang="en-US" noProof="0" dirty="0"/>
              <a:t>by asking Copilot for all the suggestions made during the meeting.</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3"/>
              </a:rPr>
              <a:t>Try in Prompt Gallery: Summarize meetings and videos</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131" name="Text Placeholder 130">
            <a:extLst>
              <a:ext uri="{FF2B5EF4-FFF2-40B4-BE49-F238E27FC236}">
                <a16:creationId xmlns:a16="http://schemas.microsoft.com/office/drawing/2014/main" id="{EA6F7170-8204-5089-720D-36B49AB92EA5}"/>
              </a:ext>
            </a:extLst>
          </p:cNvPr>
          <p:cNvSpPr>
            <a:spLocks noGrp="1"/>
          </p:cNvSpPr>
          <p:nvPr>
            <p:ph type="body" sz="quarter" idx="54"/>
          </p:nvPr>
        </p:nvSpPr>
        <p:spPr/>
        <p:txBody>
          <a:bodyPr/>
          <a:lstStyle/>
          <a:p>
            <a:r>
              <a:rPr lang="en-US" noProof="0"/>
              <a:t>Review with team</a:t>
            </a:r>
          </a:p>
        </p:txBody>
      </p:sp>
      <p:sp>
        <p:nvSpPr>
          <p:cNvPr id="132" name="Text Placeholder 131">
            <a:extLst>
              <a:ext uri="{FF2B5EF4-FFF2-40B4-BE49-F238E27FC236}">
                <a16:creationId xmlns:a16="http://schemas.microsoft.com/office/drawing/2014/main" id="{DFCE715A-2EAF-7B3F-20EB-97BDADADA6F9}"/>
              </a:ext>
            </a:extLst>
          </p:cNvPr>
          <p:cNvSpPr>
            <a:spLocks noGrp="1"/>
          </p:cNvSpPr>
          <p:nvPr>
            <p:ph type="body" sz="quarter" idx="55"/>
          </p:nvPr>
        </p:nvSpPr>
        <p:spPr/>
        <p:txBody>
          <a:bodyPr/>
          <a:lstStyle/>
          <a:p>
            <a:r>
              <a:rPr lang="en-US" sz="800" noProof="0"/>
              <a:t>Copilot in Teams generates a list of talking points, questions, and ideas during the meeting with your team. </a:t>
            </a:r>
          </a:p>
          <a:p>
            <a:endParaRPr lang="en-US" sz="800" noProof="0"/>
          </a:p>
        </p:txBody>
      </p:sp>
      <p:sp>
        <p:nvSpPr>
          <p:cNvPr id="49" name="Text Placeholder 48">
            <a:extLst>
              <a:ext uri="{FF2B5EF4-FFF2-40B4-BE49-F238E27FC236}">
                <a16:creationId xmlns:a16="http://schemas.microsoft.com/office/drawing/2014/main" id="{A1AC1025-2CA8-57E0-1F85-F9DDD515B766}"/>
              </a:ext>
            </a:extLst>
          </p:cNvPr>
          <p:cNvSpPr>
            <a:spLocks noGrp="1"/>
          </p:cNvSpPr>
          <p:nvPr>
            <p:ph type="body" sz="quarter" idx="67"/>
          </p:nvPr>
        </p:nvSpPr>
        <p:spPr/>
        <p:txBody>
          <a:bodyPr/>
          <a:lstStyle/>
          <a:p>
            <a:r>
              <a:rPr lang="en-US" noProof="0" dirty="0"/>
              <a:t>Benefit: </a:t>
            </a:r>
            <a:r>
              <a:rPr lang="en-US" noProof="0" dirty="0">
                <a:latin typeface="+mj-lt"/>
              </a:rPr>
              <a:t>Quickly make answers more readable </a:t>
            </a:r>
            <a:r>
              <a:rPr lang="en-US" noProof="0" dirty="0"/>
              <a:t>to improve the quality of the RFP response.</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Improve this document</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59" name="Text Placeholder 158">
            <a:extLst>
              <a:ext uri="{FF2B5EF4-FFF2-40B4-BE49-F238E27FC236}">
                <a16:creationId xmlns:a16="http://schemas.microsoft.com/office/drawing/2014/main" id="{27BFD480-B025-4352-4AFA-6CFD6A1C8488}"/>
              </a:ext>
            </a:extLst>
          </p:cNvPr>
          <p:cNvSpPr>
            <a:spLocks noGrp="1"/>
          </p:cNvSpPr>
          <p:nvPr>
            <p:ph type="body" sz="quarter" idx="64"/>
          </p:nvPr>
        </p:nvSpPr>
        <p:spPr/>
        <p:txBody>
          <a:bodyPr/>
          <a:lstStyle/>
          <a:p>
            <a:r>
              <a:rPr lang="en-US" noProof="0"/>
              <a:t>Value benefit</a:t>
            </a:r>
          </a:p>
        </p:txBody>
      </p:sp>
      <p:sp>
        <p:nvSpPr>
          <p:cNvPr id="160" name="Text Placeholder 159">
            <a:extLst>
              <a:ext uri="{FF2B5EF4-FFF2-40B4-BE49-F238E27FC236}">
                <a16:creationId xmlns:a16="http://schemas.microsoft.com/office/drawing/2014/main" id="{150F4149-3214-281F-65A2-54688E4464EC}"/>
              </a:ext>
            </a:extLst>
          </p:cNvPr>
          <p:cNvSpPr>
            <a:spLocks noGrp="1"/>
          </p:cNvSpPr>
          <p:nvPr>
            <p:ph type="body" sz="quarter" idx="65"/>
          </p:nvPr>
        </p:nvSpPr>
        <p:spPr/>
        <p:txBody>
          <a:bodyPr/>
          <a:lstStyle/>
          <a:p>
            <a:r>
              <a:rPr lang="en-US" noProof="0"/>
              <a:t>KPIs impacted</a:t>
            </a:r>
          </a:p>
        </p:txBody>
      </p:sp>
      <p:grpSp>
        <p:nvGrpSpPr>
          <p:cNvPr id="164" name="Group 163">
            <a:extLst>
              <a:ext uri="{FF2B5EF4-FFF2-40B4-BE49-F238E27FC236}">
                <a16:creationId xmlns:a16="http://schemas.microsoft.com/office/drawing/2014/main" id="{77A77063-8D23-6302-05C7-58609E078774}"/>
              </a:ext>
            </a:extLst>
          </p:cNvPr>
          <p:cNvGrpSpPr/>
          <p:nvPr/>
        </p:nvGrpSpPr>
        <p:grpSpPr>
          <a:xfrm>
            <a:off x="320719" y="5020658"/>
            <a:ext cx="1771605" cy="216000"/>
            <a:chOff x="320719" y="4224856"/>
            <a:chExt cx="1771605" cy="219456"/>
          </a:xfrm>
        </p:grpSpPr>
        <p:sp>
          <p:nvSpPr>
            <p:cNvPr id="165" name="Rectangle: Rounded Corners 6">
              <a:extLst>
                <a:ext uri="{FF2B5EF4-FFF2-40B4-BE49-F238E27FC236}">
                  <a16:creationId xmlns:a16="http://schemas.microsoft.com/office/drawing/2014/main" id="{AD42870A-5EA9-3168-A283-89AB71FE45F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6" name="Graphic 165">
              <a:extLst>
                <a:ext uri="{FF2B5EF4-FFF2-40B4-BE49-F238E27FC236}">
                  <a16:creationId xmlns:a16="http://schemas.microsoft.com/office/drawing/2014/main" id="{3F771A52-6BEE-1C94-EA57-B662DCC3FB8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67" name="Group 166">
            <a:extLst>
              <a:ext uri="{FF2B5EF4-FFF2-40B4-BE49-F238E27FC236}">
                <a16:creationId xmlns:a16="http://schemas.microsoft.com/office/drawing/2014/main" id="{3CE1C752-4433-56CA-3B25-C81DCD934CDF}"/>
              </a:ext>
            </a:extLst>
          </p:cNvPr>
          <p:cNvGrpSpPr/>
          <p:nvPr/>
        </p:nvGrpSpPr>
        <p:grpSpPr>
          <a:xfrm>
            <a:off x="320721" y="5309272"/>
            <a:ext cx="1771605" cy="216000"/>
            <a:chOff x="320721" y="4517211"/>
            <a:chExt cx="1771605" cy="216000"/>
          </a:xfrm>
        </p:grpSpPr>
        <p:sp>
          <p:nvSpPr>
            <p:cNvPr id="168" name="Rectangle: Rounded Corners 6">
              <a:extLst>
                <a:ext uri="{FF2B5EF4-FFF2-40B4-BE49-F238E27FC236}">
                  <a16:creationId xmlns:a16="http://schemas.microsoft.com/office/drawing/2014/main" id="{E32D942B-EBC4-4A51-A852-58E18C2CB15C}"/>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69" name="Graphic 168">
              <a:extLst>
                <a:ext uri="{FF2B5EF4-FFF2-40B4-BE49-F238E27FC236}">
                  <a16:creationId xmlns:a16="http://schemas.microsoft.com/office/drawing/2014/main" id="{0468C1E6-0892-1E4E-D41F-8D979014F9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170" name="Group 169">
            <a:extLst>
              <a:ext uri="{FF2B5EF4-FFF2-40B4-BE49-F238E27FC236}">
                <a16:creationId xmlns:a16="http://schemas.microsoft.com/office/drawing/2014/main" id="{DBDF792F-151C-DBF0-5352-213E091DB426}"/>
              </a:ext>
            </a:extLst>
          </p:cNvPr>
          <p:cNvGrpSpPr/>
          <p:nvPr/>
        </p:nvGrpSpPr>
        <p:grpSpPr>
          <a:xfrm>
            <a:off x="320719" y="3778836"/>
            <a:ext cx="1771605" cy="216000"/>
            <a:chOff x="320719" y="4224856"/>
            <a:chExt cx="1771605" cy="219456"/>
          </a:xfrm>
        </p:grpSpPr>
        <p:sp>
          <p:nvSpPr>
            <p:cNvPr id="171" name="Rectangle: Rounded Corners 6">
              <a:extLst>
                <a:ext uri="{FF2B5EF4-FFF2-40B4-BE49-F238E27FC236}">
                  <a16:creationId xmlns:a16="http://schemas.microsoft.com/office/drawing/2014/main" id="{B515E8A3-3726-86C8-6C1B-D9848B88CDCB}"/>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178" name="Graphic 177">
              <a:extLst>
                <a:ext uri="{FF2B5EF4-FFF2-40B4-BE49-F238E27FC236}">
                  <a16:creationId xmlns:a16="http://schemas.microsoft.com/office/drawing/2014/main" id="{3DFA9A53-B740-10F7-D0BC-CFB33AA7E0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79" name="Group 178">
            <a:extLst>
              <a:ext uri="{FF2B5EF4-FFF2-40B4-BE49-F238E27FC236}">
                <a16:creationId xmlns:a16="http://schemas.microsoft.com/office/drawing/2014/main" id="{9CA8B79E-48F8-9D57-10B5-88F09DBBA696}"/>
              </a:ext>
            </a:extLst>
          </p:cNvPr>
          <p:cNvGrpSpPr/>
          <p:nvPr/>
        </p:nvGrpSpPr>
        <p:grpSpPr>
          <a:xfrm>
            <a:off x="320721" y="4067450"/>
            <a:ext cx="1771605" cy="216000"/>
            <a:chOff x="320721" y="4517211"/>
            <a:chExt cx="1771605" cy="216000"/>
          </a:xfrm>
        </p:grpSpPr>
        <p:sp>
          <p:nvSpPr>
            <p:cNvPr id="180" name="Rectangle: Rounded Corners 6">
              <a:extLst>
                <a:ext uri="{FF2B5EF4-FFF2-40B4-BE49-F238E27FC236}">
                  <a16:creationId xmlns:a16="http://schemas.microsoft.com/office/drawing/2014/main" id="{40401B9D-C535-0448-172E-0814B0C04EF6}"/>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Opportunities pursued</a:t>
              </a:r>
            </a:p>
          </p:txBody>
        </p:sp>
        <p:pic>
          <p:nvPicPr>
            <p:cNvPr id="181" name="Graphic 180">
              <a:extLst>
                <a:ext uri="{FF2B5EF4-FFF2-40B4-BE49-F238E27FC236}">
                  <a16:creationId xmlns:a16="http://schemas.microsoft.com/office/drawing/2014/main" id="{2EAFA674-2877-6D5D-F286-B6905156C2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sp>
        <p:nvSpPr>
          <p:cNvPr id="184" name="TextBox 183">
            <a:extLst>
              <a:ext uri="{FF2B5EF4-FFF2-40B4-BE49-F238E27FC236}">
                <a16:creationId xmlns:a16="http://schemas.microsoft.com/office/drawing/2014/main" id="{E3C8A5AF-3702-2D52-CA28-7FAE3ADCF942}"/>
              </a:ext>
              <a:ext uri="{C183D7F6-B498-43B3-948B-1728B52AA6E4}">
                <adec:decorative xmlns:adec="http://schemas.microsoft.com/office/drawing/2017/decorative" val="0"/>
              </a:ext>
            </a:extLst>
          </p:cNvPr>
          <p:cNvSpPr txBox="1"/>
          <p:nvPr/>
        </p:nvSpPr>
        <p:spPr>
          <a:xfrm>
            <a:off x="6446027" y="2174338"/>
            <a:ext cx="466068"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85" name="Picture 50">
            <a:hlinkClick r:id="rId9"/>
            <a:extLst>
              <a:ext uri="{FF2B5EF4-FFF2-40B4-BE49-F238E27FC236}">
                <a16:creationId xmlns:a16="http://schemas.microsoft.com/office/drawing/2014/main" id="{E01808E6-2FE7-C179-7283-F0FB3AB689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7425" y="2207039"/>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6" name="TextBox 205">
            <a:extLst>
              <a:ext uri="{FF2B5EF4-FFF2-40B4-BE49-F238E27FC236}">
                <a16:creationId xmlns:a16="http://schemas.microsoft.com/office/drawing/2014/main" id="{7D3C2B49-254D-9C96-1121-849A6A934049}"/>
              </a:ext>
              <a:ext uri="{C183D7F6-B498-43B3-948B-1728B52AA6E4}">
                <adec:decorative xmlns:adec="http://schemas.microsoft.com/office/drawing/2017/decorative" val="0"/>
              </a:ext>
            </a:extLst>
          </p:cNvPr>
          <p:cNvSpPr txBox="1"/>
          <p:nvPr/>
        </p:nvSpPr>
        <p:spPr>
          <a:xfrm>
            <a:off x="7543985" y="2174338"/>
            <a:ext cx="5608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for Sales</a:t>
            </a:r>
          </a:p>
        </p:txBody>
      </p:sp>
      <p:sp>
        <p:nvSpPr>
          <p:cNvPr id="188" name="TextBox 187">
            <a:extLst>
              <a:ext uri="{FF2B5EF4-FFF2-40B4-BE49-F238E27FC236}">
                <a16:creationId xmlns:a16="http://schemas.microsoft.com/office/drawing/2014/main" id="{7C5D9832-448E-664D-9598-459028957A26}"/>
              </a:ext>
              <a:ext uri="{C183D7F6-B498-43B3-948B-1728B52AA6E4}">
                <adec:decorative xmlns:adec="http://schemas.microsoft.com/office/drawing/2017/decorative" val="0"/>
              </a:ext>
            </a:extLst>
          </p:cNvPr>
          <p:cNvSpPr txBox="1"/>
          <p:nvPr/>
        </p:nvSpPr>
        <p:spPr>
          <a:xfrm>
            <a:off x="9329077" y="4884469"/>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89" name="Picture 6" descr="Microsoft Teams Logo, symbol, meaning, history, PNG, brand">
            <a:extLst>
              <a:ext uri="{FF2B5EF4-FFF2-40B4-BE49-F238E27FC236}">
                <a16:creationId xmlns:a16="http://schemas.microsoft.com/office/drawing/2014/main" id="{A168C4EE-7760-6CCB-E3DB-00AF306827F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049" r="19049"/>
          <a:stretch/>
        </p:blipFill>
        <p:spPr bwMode="auto">
          <a:xfrm>
            <a:off x="8950325"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94" name="TextBox 193">
            <a:extLst>
              <a:ext uri="{FF2B5EF4-FFF2-40B4-BE49-F238E27FC236}">
                <a16:creationId xmlns:a16="http://schemas.microsoft.com/office/drawing/2014/main" id="{425BC75B-6FEA-BCAB-5DA8-1F9C44FE51DB}"/>
              </a:ext>
              <a:ext uri="{C183D7F6-B498-43B3-948B-1728B52AA6E4}">
                <adec:decorative xmlns:adec="http://schemas.microsoft.com/office/drawing/2017/decorative" val="0"/>
              </a:ext>
            </a:extLst>
          </p:cNvPr>
          <p:cNvSpPr txBox="1"/>
          <p:nvPr/>
        </p:nvSpPr>
        <p:spPr>
          <a:xfrm>
            <a:off x="9329077" y="2182033"/>
            <a:ext cx="1657099"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RFP repository</a:t>
            </a:r>
          </a:p>
        </p:txBody>
      </p:sp>
      <p:pic>
        <p:nvPicPr>
          <p:cNvPr id="195" name="Picture 194">
            <a:extLst>
              <a:ext uri="{FF2B5EF4-FFF2-40B4-BE49-F238E27FC236}">
                <a16:creationId xmlns:a16="http://schemas.microsoft.com/office/drawing/2014/main" id="{F2B0D38E-DDE2-7F96-66DC-37248C2F6FC6}"/>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8950325" y="2189727"/>
            <a:ext cx="224338" cy="215956"/>
          </a:xfrm>
          <a:prstGeom prst="rect">
            <a:avLst/>
          </a:prstGeom>
          <a:ln w="6657" cap="flat">
            <a:noFill/>
            <a:prstDash val="solid"/>
            <a:miter/>
          </a:ln>
          <a:effectLst/>
        </p:spPr>
      </p:pic>
      <p:sp>
        <p:nvSpPr>
          <p:cNvPr id="197" name="TextBox 196">
            <a:extLst>
              <a:ext uri="{FF2B5EF4-FFF2-40B4-BE49-F238E27FC236}">
                <a16:creationId xmlns:a16="http://schemas.microsoft.com/office/drawing/2014/main" id="{9BA67DE3-4E05-4B18-7A88-BFD02F703765}"/>
              </a:ext>
              <a:ext uri="{C183D7F6-B498-43B3-948B-1728B52AA6E4}">
                <adec:decorative xmlns:adec="http://schemas.microsoft.com/office/drawing/2017/decorative" val="0"/>
              </a:ext>
            </a:extLst>
          </p:cNvPr>
          <p:cNvSpPr txBox="1"/>
          <p:nvPr/>
        </p:nvSpPr>
        <p:spPr>
          <a:xfrm>
            <a:off x="6445284"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98" name="Graphic 197">
            <a:extLst>
              <a:ext uri="{FF2B5EF4-FFF2-40B4-BE49-F238E27FC236}">
                <a16:creationId xmlns:a16="http://schemas.microsoft.com/office/drawing/2014/main" id="{32ABD641-E3E7-1AB2-90BF-06D22F87A49A}"/>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6818" b="-6818"/>
          <a:stretch/>
        </p:blipFill>
        <p:spPr>
          <a:xfrm>
            <a:off x="6067425" y="4842608"/>
            <a:ext cx="237610" cy="237610"/>
          </a:xfrm>
          <a:prstGeom prst="rect">
            <a:avLst/>
          </a:prstGeom>
        </p:spPr>
      </p:pic>
      <p:sp>
        <p:nvSpPr>
          <p:cNvPr id="200" name="TextBox 199">
            <a:extLst>
              <a:ext uri="{FF2B5EF4-FFF2-40B4-BE49-F238E27FC236}">
                <a16:creationId xmlns:a16="http://schemas.microsoft.com/office/drawing/2014/main" id="{7FFCA40C-F0D6-01D7-D3C4-CB869F5D7039}"/>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201" name="Graphic 200">
            <a:extLst>
              <a:ext uri="{FF2B5EF4-FFF2-40B4-BE49-F238E27FC236}">
                <a16:creationId xmlns:a16="http://schemas.microsoft.com/office/drawing/2014/main" id="{9538F6A0-45FA-F5D8-E66C-643E5A27D0BA}"/>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6818" b="-6818"/>
          <a:stretch/>
        </p:blipFill>
        <p:spPr>
          <a:xfrm>
            <a:off x="3182938" y="2209422"/>
            <a:ext cx="237610" cy="237610"/>
          </a:xfrm>
          <a:prstGeom prst="rect">
            <a:avLst/>
          </a:prstGeom>
        </p:spPr>
      </p:pic>
      <p:sp>
        <p:nvSpPr>
          <p:cNvPr id="2" name="Graphic 2">
            <a:hlinkClick r:id="rId15"/>
            <a:extLst>
              <a:ext uri="{FF2B5EF4-FFF2-40B4-BE49-F238E27FC236}">
                <a16:creationId xmlns:a16="http://schemas.microsoft.com/office/drawing/2014/main" id="{50F10A5D-E5BD-0C83-B98F-C5512DF79EE9}"/>
              </a:ext>
            </a:extLst>
          </p:cNvPr>
          <p:cNvSpPr>
            <a:spLocks/>
          </p:cNvSpPr>
          <p:nvPr/>
        </p:nvSpPr>
        <p:spPr>
          <a:xfrm>
            <a:off x="6304100" y="424490"/>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44" name="TextBox 143">
            <a:extLst>
              <a:ext uri="{FF2B5EF4-FFF2-40B4-BE49-F238E27FC236}">
                <a16:creationId xmlns:a16="http://schemas.microsoft.com/office/drawing/2014/main" id="{7DD3CC20-972E-CC7E-5C4B-936CDC9823B0}"/>
              </a:ext>
              <a:ext uri="{C183D7F6-B498-43B3-948B-1728B52AA6E4}">
                <adec:decorative xmlns:adec="http://schemas.microsoft.com/office/drawing/2017/decorative" val="0"/>
              </a:ext>
            </a:extLst>
          </p:cNvPr>
          <p:cNvSpPr txBox="1"/>
          <p:nvPr/>
        </p:nvSpPr>
        <p:spPr>
          <a:xfrm>
            <a:off x="356149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for Sales</a:t>
            </a:r>
          </a:p>
        </p:txBody>
      </p:sp>
      <p:pic>
        <p:nvPicPr>
          <p:cNvPr id="145" name="Graphic 144" descr="Copilot for Sales logo">
            <a:extLst>
              <a:ext uri="{FF2B5EF4-FFF2-40B4-BE49-F238E27FC236}">
                <a16:creationId xmlns:a16="http://schemas.microsoft.com/office/drawing/2014/main" id="{0D5864DA-AA6E-8356-0789-6D40E78F51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82938" y="4828851"/>
            <a:ext cx="265126" cy="265124"/>
          </a:xfrm>
          <a:prstGeom prst="rect">
            <a:avLst/>
          </a:prstGeom>
        </p:spPr>
      </p:pic>
      <p:pic>
        <p:nvPicPr>
          <p:cNvPr id="5" name="Graphic 4" descr="Copilot for Sales logo">
            <a:extLst>
              <a:ext uri="{FF2B5EF4-FFF2-40B4-BE49-F238E27FC236}">
                <a16:creationId xmlns:a16="http://schemas.microsoft.com/office/drawing/2014/main" id="{9090ED47-1C9D-4C7B-ED9A-6E722ED60BA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54007" y="2195664"/>
            <a:ext cx="265126" cy="265124"/>
          </a:xfrm>
          <a:prstGeom prst="rect">
            <a:avLst/>
          </a:prstGeom>
        </p:spPr>
      </p:pic>
    </p:spTree>
    <p:extLst>
      <p:ext uri="{BB962C8B-B14F-4D97-AF65-F5344CB8AC3E}">
        <p14:creationId xmlns:p14="http://schemas.microsoft.com/office/powerpoint/2010/main" val="3266208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 Placeholder 151">
            <a:extLst>
              <a:ext uri="{FF2B5EF4-FFF2-40B4-BE49-F238E27FC236}">
                <a16:creationId xmlns:a16="http://schemas.microsoft.com/office/drawing/2014/main" id="{C318A7D8-1CF9-4ADC-2511-8EB2FB303A34}"/>
              </a:ext>
            </a:extLst>
          </p:cNvPr>
          <p:cNvSpPr>
            <a:spLocks noGrp="1"/>
          </p:cNvSpPr>
          <p:nvPr>
            <p:ph type="body" sz="quarter" idx="32"/>
          </p:nvPr>
        </p:nvSpPr>
        <p:spPr>
          <a:xfrm>
            <a:off x="311388" y="1026303"/>
            <a:ext cx="2431246" cy="1131079"/>
          </a:xfrm>
        </p:spPr>
        <p:txBody>
          <a:bodyPr/>
          <a:lstStyle/>
          <a:p>
            <a:r>
              <a:rPr lang="en-US" noProof="0" dirty="0"/>
              <a:t>Using AI to speed the process of creating unsolicited proposals and increase the quality of the documents allows sellers to pursue more opportunities and generate more revenue. AI can assist with customer research, creating product slides and even provide suggestions during the presentation.</a:t>
            </a:r>
          </a:p>
        </p:txBody>
      </p:sp>
      <p:sp>
        <p:nvSpPr>
          <p:cNvPr id="45" name="Text Placeholder 44">
            <a:extLst>
              <a:ext uri="{FF2B5EF4-FFF2-40B4-BE49-F238E27FC236}">
                <a16:creationId xmlns:a16="http://schemas.microsoft.com/office/drawing/2014/main" id="{F8F87297-4F6A-1FB5-8D88-403C9A641CF0}"/>
              </a:ext>
            </a:extLst>
          </p:cNvPr>
          <p:cNvSpPr>
            <a:spLocks noGrp="1"/>
          </p:cNvSpPr>
          <p:nvPr>
            <p:ph type="body" sz="quarter" idx="33"/>
          </p:nvPr>
        </p:nvSpPr>
        <p:spPr>
          <a:xfrm>
            <a:off x="304796" y="413987"/>
            <a:ext cx="2057403" cy="307777"/>
          </a:xfrm>
        </p:spPr>
        <p:txBody>
          <a:bodyPr/>
          <a:lstStyle/>
          <a:p>
            <a:r>
              <a:rPr lang="en-US"/>
              <a:t>Sales</a:t>
            </a:r>
          </a:p>
        </p:txBody>
      </p:sp>
      <p:sp>
        <p:nvSpPr>
          <p:cNvPr id="43" name="Text Placeholder 42">
            <a:extLst>
              <a:ext uri="{FF2B5EF4-FFF2-40B4-BE49-F238E27FC236}">
                <a16:creationId xmlns:a16="http://schemas.microsoft.com/office/drawing/2014/main" id="{EA7FA276-8947-5F41-0EA4-3595A76CB900}"/>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39" name="Text Placeholder 38">
            <a:extLst>
              <a:ext uri="{FF2B5EF4-FFF2-40B4-BE49-F238E27FC236}">
                <a16:creationId xmlns:a16="http://schemas.microsoft.com/office/drawing/2014/main" id="{ACF3ECBD-38A6-52F6-89AF-0D2ACF032208}"/>
              </a:ext>
            </a:extLst>
          </p:cNvPr>
          <p:cNvSpPr>
            <a:spLocks noGrp="1"/>
          </p:cNvSpPr>
          <p:nvPr>
            <p:ph type="body" sz="quarter" idx="17"/>
          </p:nvPr>
        </p:nvSpPr>
        <p:spPr>
          <a:xfrm>
            <a:off x="8275807" y="521100"/>
            <a:ext cx="1843237" cy="169277"/>
          </a:xfrm>
        </p:spPr>
        <p:txBody>
          <a:bodyPr/>
          <a:lstStyle/>
          <a:p>
            <a:r>
              <a:rPr lang="en-US" noProof="0"/>
              <a:t>Microsoft 365 Copilot for Sales and Copilot Studio</a:t>
            </a:r>
          </a:p>
        </p:txBody>
      </p:sp>
      <p:sp>
        <p:nvSpPr>
          <p:cNvPr id="37" name="Title 36">
            <a:extLst>
              <a:ext uri="{FF2B5EF4-FFF2-40B4-BE49-F238E27FC236}">
                <a16:creationId xmlns:a16="http://schemas.microsoft.com/office/drawing/2014/main" id="{710B3374-CB33-443D-0820-866CF837A2E9}"/>
              </a:ext>
            </a:extLst>
          </p:cNvPr>
          <p:cNvSpPr>
            <a:spLocks noGrp="1"/>
          </p:cNvSpPr>
          <p:nvPr>
            <p:ph type="title"/>
          </p:nvPr>
        </p:nvSpPr>
        <p:spPr>
          <a:xfrm>
            <a:off x="2492556" y="429376"/>
            <a:ext cx="4144817" cy="276999"/>
          </a:xfrm>
        </p:spPr>
        <p:txBody>
          <a:bodyPr/>
          <a:lstStyle/>
          <a:p>
            <a:r>
              <a:rPr lang="en-US"/>
              <a:t>Create an unsolicited proposal</a:t>
            </a:r>
          </a:p>
        </p:txBody>
      </p:sp>
      <p:sp>
        <p:nvSpPr>
          <p:cNvPr id="58" name="Text Placeholder 57">
            <a:extLst>
              <a:ext uri="{FF2B5EF4-FFF2-40B4-BE49-F238E27FC236}">
                <a16:creationId xmlns:a16="http://schemas.microsoft.com/office/drawing/2014/main" id="{141F7F92-C3A8-E644-1574-75502AE7CEE5}"/>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Rapidly get up to speed</a:t>
            </a:r>
            <a:r>
              <a:rPr lang="en-US" noProof="0" dirty="0"/>
              <a:t> to focus on key issues and concerns. Have additional time to identify cross sell opportunities.</a:t>
            </a:r>
          </a:p>
        </p:txBody>
      </p:sp>
      <p:sp>
        <p:nvSpPr>
          <p:cNvPr id="38" name="Text Placeholder 37">
            <a:extLst>
              <a:ext uri="{FF2B5EF4-FFF2-40B4-BE49-F238E27FC236}">
                <a16:creationId xmlns:a16="http://schemas.microsoft.com/office/drawing/2014/main" id="{5D391D0C-3ECA-1C63-CBCF-D704E9E56865}"/>
              </a:ext>
            </a:extLst>
          </p:cNvPr>
          <p:cNvSpPr>
            <a:spLocks noGrp="1"/>
          </p:cNvSpPr>
          <p:nvPr>
            <p:ph type="body" sz="quarter" idx="11"/>
          </p:nvPr>
        </p:nvSpPr>
        <p:spPr>
          <a:xfrm>
            <a:off x="3182890" y="1112478"/>
            <a:ext cx="2572262" cy="153888"/>
          </a:xfrm>
        </p:spPr>
        <p:txBody>
          <a:bodyPr/>
          <a:lstStyle/>
          <a:p>
            <a:r>
              <a:rPr lang="en-US" noProof="0"/>
              <a:t>Identify leads</a:t>
            </a:r>
          </a:p>
        </p:txBody>
      </p:sp>
      <p:sp>
        <p:nvSpPr>
          <p:cNvPr id="41" name="Text Placeholder 40">
            <a:extLst>
              <a:ext uri="{FF2B5EF4-FFF2-40B4-BE49-F238E27FC236}">
                <a16:creationId xmlns:a16="http://schemas.microsoft.com/office/drawing/2014/main" id="{6121561B-4AAB-C549-1253-1E5AFB86F99A}"/>
              </a:ext>
            </a:extLst>
          </p:cNvPr>
          <p:cNvSpPr>
            <a:spLocks noGrp="1"/>
          </p:cNvSpPr>
          <p:nvPr>
            <p:ph type="body" sz="quarter" idx="18"/>
          </p:nvPr>
        </p:nvSpPr>
        <p:spPr>
          <a:xfrm>
            <a:off x="3182938" y="1438275"/>
            <a:ext cx="2571750" cy="627063"/>
          </a:xfrm>
        </p:spPr>
        <p:txBody>
          <a:bodyPr/>
          <a:lstStyle/>
          <a:p>
            <a:r>
              <a:rPr lang="en-US" noProof="0"/>
              <a:t>Prompt Copilot to gather a list of leads, enriched with data from a marketing automation platform agent built using Copilot Studio. </a:t>
            </a:r>
          </a:p>
          <a:p>
            <a:endParaRPr lang="en-US" noProof="0"/>
          </a:p>
        </p:txBody>
      </p:sp>
      <p:sp>
        <p:nvSpPr>
          <p:cNvPr id="47" name="Text Placeholder 46">
            <a:extLst>
              <a:ext uri="{FF2B5EF4-FFF2-40B4-BE49-F238E27FC236}">
                <a16:creationId xmlns:a16="http://schemas.microsoft.com/office/drawing/2014/main" id="{02C45CE2-08B1-D1A7-8BAC-A7C6AB104FD2}"/>
              </a:ext>
            </a:extLst>
          </p:cNvPr>
          <p:cNvSpPr>
            <a:spLocks noGrp="1"/>
          </p:cNvSpPr>
          <p:nvPr>
            <p:ph type="body" sz="quarter" idx="42"/>
          </p:nvPr>
        </p:nvSpPr>
        <p:spPr>
          <a:xfrm>
            <a:off x="6066682" y="1112478"/>
            <a:ext cx="2572262" cy="153888"/>
          </a:xfrm>
        </p:spPr>
        <p:txBody>
          <a:bodyPr/>
          <a:lstStyle/>
          <a:p>
            <a:r>
              <a:rPr lang="en-US" noProof="0"/>
              <a:t>Perform company research</a:t>
            </a:r>
          </a:p>
        </p:txBody>
      </p:sp>
      <p:sp>
        <p:nvSpPr>
          <p:cNvPr id="48" name="Text Placeholder 47">
            <a:extLst>
              <a:ext uri="{FF2B5EF4-FFF2-40B4-BE49-F238E27FC236}">
                <a16:creationId xmlns:a16="http://schemas.microsoft.com/office/drawing/2014/main" id="{D122D6BC-8973-07CA-2AA5-430934996D1A}"/>
              </a:ext>
            </a:extLst>
          </p:cNvPr>
          <p:cNvSpPr>
            <a:spLocks noGrp="1"/>
          </p:cNvSpPr>
          <p:nvPr>
            <p:ph type="body" sz="quarter" idx="43"/>
          </p:nvPr>
        </p:nvSpPr>
        <p:spPr>
          <a:xfrm>
            <a:off x="6067425" y="1438275"/>
            <a:ext cx="2571750" cy="627063"/>
          </a:xfrm>
        </p:spPr>
        <p:txBody>
          <a:bodyPr/>
          <a:lstStyle/>
          <a:p>
            <a:r>
              <a:rPr lang="en-US" noProof="0"/>
              <a:t>Use Copilot to summarize information from the customer’s company website and annual reports to understand financials, goals, and challenges.</a:t>
            </a:r>
          </a:p>
          <a:p>
            <a:endParaRPr lang="en-US" noProof="0"/>
          </a:p>
        </p:txBody>
      </p:sp>
      <p:sp>
        <p:nvSpPr>
          <p:cNvPr id="52" name="Text Placeholder 51">
            <a:extLst>
              <a:ext uri="{FF2B5EF4-FFF2-40B4-BE49-F238E27FC236}">
                <a16:creationId xmlns:a16="http://schemas.microsoft.com/office/drawing/2014/main" id="{BDDF77D0-9930-D75D-8DB3-7CC7883001C3}"/>
              </a:ext>
            </a:extLst>
          </p:cNvPr>
          <p:cNvSpPr>
            <a:spLocks noGrp="1"/>
          </p:cNvSpPr>
          <p:nvPr>
            <p:ph type="body" sz="quarter" idx="68"/>
          </p:nvPr>
        </p:nvSpPr>
        <p:spPr>
          <a:xfrm>
            <a:off x="8950475" y="2725494"/>
            <a:ext cx="2572262" cy="712876"/>
          </a:xfrm>
        </p:spPr>
        <p:txBody>
          <a:bodyPr/>
          <a:lstStyle/>
          <a:p>
            <a:r>
              <a:rPr lang="en-US" noProof="0"/>
              <a:t>Benefit: </a:t>
            </a:r>
            <a:r>
              <a:rPr lang="en-US" noProof="0">
                <a:latin typeface="+mj-lt"/>
              </a:rPr>
              <a:t>Gathering product information</a:t>
            </a:r>
            <a:r>
              <a:rPr lang="en-US" noProof="0"/>
              <a:t> from multiple sources and asking Copilot to prepare a summary can save time and increase accuracy.</a:t>
            </a:r>
          </a:p>
        </p:txBody>
      </p:sp>
      <p:sp>
        <p:nvSpPr>
          <p:cNvPr id="50" name="Text Placeholder 49">
            <a:extLst>
              <a:ext uri="{FF2B5EF4-FFF2-40B4-BE49-F238E27FC236}">
                <a16:creationId xmlns:a16="http://schemas.microsoft.com/office/drawing/2014/main" id="{E322AD85-A48A-A613-20B9-FFBDC555DDA8}"/>
              </a:ext>
            </a:extLst>
          </p:cNvPr>
          <p:cNvSpPr>
            <a:spLocks noGrp="1"/>
          </p:cNvSpPr>
          <p:nvPr>
            <p:ph type="body" sz="quarter" idx="45"/>
          </p:nvPr>
        </p:nvSpPr>
        <p:spPr>
          <a:xfrm>
            <a:off x="8950475" y="1112478"/>
            <a:ext cx="2572262" cy="153888"/>
          </a:xfrm>
        </p:spPr>
        <p:txBody>
          <a:bodyPr/>
          <a:lstStyle/>
          <a:p>
            <a:r>
              <a:rPr lang="en-US" noProof="0"/>
              <a:t>Gather product information</a:t>
            </a:r>
          </a:p>
        </p:txBody>
      </p:sp>
      <p:sp>
        <p:nvSpPr>
          <p:cNvPr id="51" name="Text Placeholder 50">
            <a:extLst>
              <a:ext uri="{FF2B5EF4-FFF2-40B4-BE49-F238E27FC236}">
                <a16:creationId xmlns:a16="http://schemas.microsoft.com/office/drawing/2014/main" id="{7445952B-9854-5E09-02B7-8E7A0C4D240A}"/>
              </a:ext>
            </a:extLst>
          </p:cNvPr>
          <p:cNvSpPr>
            <a:spLocks noGrp="1"/>
          </p:cNvSpPr>
          <p:nvPr>
            <p:ph type="body" sz="quarter" idx="46"/>
          </p:nvPr>
        </p:nvSpPr>
        <p:spPr>
          <a:xfrm>
            <a:off x="8950325" y="1438275"/>
            <a:ext cx="2571750" cy="627063"/>
          </a:xfrm>
        </p:spPr>
        <p:txBody>
          <a:bodyPr/>
          <a:lstStyle/>
          <a:p>
            <a:r>
              <a:rPr lang="en-US" noProof="0"/>
              <a:t>Prompt Copilot to gather production information and create a summary of how the recommended products will help to meet the customer’s specific goals. Use Copilot Pages to synthesize and edit the Copilot responses and share with your team.</a:t>
            </a:r>
          </a:p>
          <a:p>
            <a:endParaRPr lang="en-US" noProof="0"/>
          </a:p>
        </p:txBody>
      </p:sp>
      <p:sp>
        <p:nvSpPr>
          <p:cNvPr id="61" name="Text Placeholder 60">
            <a:extLst>
              <a:ext uri="{FF2B5EF4-FFF2-40B4-BE49-F238E27FC236}">
                <a16:creationId xmlns:a16="http://schemas.microsoft.com/office/drawing/2014/main" id="{FB3E05ED-2D5A-2152-5F83-2BCEA5A11312}"/>
              </a:ext>
            </a:extLst>
          </p:cNvPr>
          <p:cNvSpPr>
            <a:spLocks noGrp="1"/>
          </p:cNvSpPr>
          <p:nvPr>
            <p:ph type="body" sz="quarter" idx="70"/>
          </p:nvPr>
        </p:nvSpPr>
        <p:spPr>
          <a:xfrm>
            <a:off x="6066682" y="2725494"/>
            <a:ext cx="2572262" cy="712876"/>
          </a:xfrm>
        </p:spPr>
        <p:txBody>
          <a:bodyPr/>
          <a:lstStyle/>
          <a:p>
            <a:r>
              <a:rPr lang="en-US" noProof="0"/>
              <a:t>Benefit: </a:t>
            </a:r>
            <a:r>
              <a:rPr lang="en-US" noProof="0">
                <a:latin typeface="+mj-lt"/>
              </a:rPr>
              <a:t>Rapidly pulling information </a:t>
            </a:r>
            <a:r>
              <a:rPr lang="en-US" noProof="0"/>
              <a:t>such as IT spending changes and new product releases from lengthy documents can save time and helps to target the proposal.</a:t>
            </a:r>
          </a:p>
        </p:txBody>
      </p:sp>
      <p:sp>
        <p:nvSpPr>
          <p:cNvPr id="53" name="Text Placeholder 52">
            <a:extLst>
              <a:ext uri="{FF2B5EF4-FFF2-40B4-BE49-F238E27FC236}">
                <a16:creationId xmlns:a16="http://schemas.microsoft.com/office/drawing/2014/main" id="{41FB26CC-B49B-5421-2140-70EB3FEE33E0}"/>
              </a:ext>
            </a:extLst>
          </p:cNvPr>
          <p:cNvSpPr>
            <a:spLocks noGrp="1"/>
          </p:cNvSpPr>
          <p:nvPr>
            <p:ph type="body" sz="quarter" idx="48"/>
          </p:nvPr>
        </p:nvSpPr>
        <p:spPr>
          <a:xfrm>
            <a:off x="3182890" y="5334522"/>
            <a:ext cx="2572262" cy="712876"/>
          </a:xfrm>
        </p:spPr>
        <p:txBody>
          <a:bodyPr/>
          <a:lstStyle/>
          <a:p>
            <a:r>
              <a:rPr lang="en-US" noProof="0"/>
              <a:t>Benefit: </a:t>
            </a:r>
            <a:r>
              <a:rPr lang="en-US" noProof="0">
                <a:latin typeface="+mj-lt"/>
              </a:rPr>
              <a:t>Document and socialize the action items </a:t>
            </a:r>
            <a:r>
              <a:rPr lang="en-US" noProof="0"/>
              <a:t>to keep the sales process moving forward </a:t>
            </a:r>
            <a:br>
              <a:rPr lang="en-US" noProof="0"/>
            </a:br>
            <a:r>
              <a:rPr lang="en-US" noProof="0"/>
              <a:t>towards a successful close.</a:t>
            </a:r>
          </a:p>
        </p:txBody>
      </p:sp>
      <p:sp>
        <p:nvSpPr>
          <p:cNvPr id="54" name="Text Placeholder 53">
            <a:extLst>
              <a:ext uri="{FF2B5EF4-FFF2-40B4-BE49-F238E27FC236}">
                <a16:creationId xmlns:a16="http://schemas.microsoft.com/office/drawing/2014/main" id="{DD0590E1-CF59-3B50-2B50-0FB8FCEE5E4D}"/>
              </a:ext>
            </a:extLst>
          </p:cNvPr>
          <p:cNvSpPr>
            <a:spLocks noGrp="1"/>
          </p:cNvSpPr>
          <p:nvPr>
            <p:ph type="body" sz="quarter" idx="49"/>
          </p:nvPr>
        </p:nvSpPr>
        <p:spPr>
          <a:xfrm>
            <a:off x="3182890" y="3725103"/>
            <a:ext cx="2572262" cy="153888"/>
          </a:xfrm>
        </p:spPr>
        <p:txBody>
          <a:bodyPr/>
          <a:lstStyle/>
          <a:p>
            <a:r>
              <a:rPr lang="en-US" noProof="0"/>
              <a:t>Send proposal customer</a:t>
            </a:r>
          </a:p>
        </p:txBody>
      </p:sp>
      <p:sp>
        <p:nvSpPr>
          <p:cNvPr id="55" name="Text Placeholder 54">
            <a:extLst>
              <a:ext uri="{FF2B5EF4-FFF2-40B4-BE49-F238E27FC236}">
                <a16:creationId xmlns:a16="http://schemas.microsoft.com/office/drawing/2014/main" id="{BD8DE185-7D65-157A-CB5D-6E620B2A24D4}"/>
              </a:ext>
            </a:extLst>
          </p:cNvPr>
          <p:cNvSpPr>
            <a:spLocks noGrp="1"/>
          </p:cNvSpPr>
          <p:nvPr>
            <p:ph type="body" sz="quarter" idx="50"/>
          </p:nvPr>
        </p:nvSpPr>
        <p:spPr>
          <a:xfrm>
            <a:off x="3182890" y="4050957"/>
            <a:ext cx="2572262" cy="626701"/>
          </a:xfrm>
        </p:spPr>
        <p:txBody>
          <a:bodyPr/>
          <a:lstStyle/>
          <a:p>
            <a:r>
              <a:rPr lang="en-US" noProof="0"/>
              <a:t>Have Copilot in Outlook turn the meeting notes and action items into an email for all participants. Copilot for Sales adds relevant product information to the email.</a:t>
            </a:r>
          </a:p>
          <a:p>
            <a:endParaRPr lang="en-US" noProof="0"/>
          </a:p>
        </p:txBody>
      </p:sp>
      <p:sp>
        <p:nvSpPr>
          <p:cNvPr id="56" name="Text Placeholder 55">
            <a:extLst>
              <a:ext uri="{FF2B5EF4-FFF2-40B4-BE49-F238E27FC236}">
                <a16:creationId xmlns:a16="http://schemas.microsoft.com/office/drawing/2014/main" id="{3282C97A-9782-A63A-6D31-E7CEE4CA8F52}"/>
              </a:ext>
            </a:extLst>
          </p:cNvPr>
          <p:cNvSpPr>
            <a:spLocks noGrp="1"/>
          </p:cNvSpPr>
          <p:nvPr>
            <p:ph type="body" sz="quarter" idx="51"/>
          </p:nvPr>
        </p:nvSpPr>
        <p:spPr>
          <a:xfrm>
            <a:off x="6066682" y="3725103"/>
            <a:ext cx="2572262" cy="153888"/>
          </a:xfrm>
        </p:spPr>
        <p:txBody>
          <a:bodyPr/>
          <a:lstStyle/>
          <a:p>
            <a:r>
              <a:rPr lang="en-US" noProof="0"/>
              <a:t>Review with customer</a:t>
            </a:r>
          </a:p>
        </p:txBody>
      </p:sp>
      <p:sp>
        <p:nvSpPr>
          <p:cNvPr id="57" name="Text Placeholder 56">
            <a:extLst>
              <a:ext uri="{FF2B5EF4-FFF2-40B4-BE49-F238E27FC236}">
                <a16:creationId xmlns:a16="http://schemas.microsoft.com/office/drawing/2014/main" id="{B7DACE69-9981-979A-55B2-648775161F93}"/>
              </a:ext>
            </a:extLst>
          </p:cNvPr>
          <p:cNvSpPr>
            <a:spLocks noGrp="1"/>
          </p:cNvSpPr>
          <p:nvPr>
            <p:ph type="body" sz="quarter" idx="52"/>
          </p:nvPr>
        </p:nvSpPr>
        <p:spPr>
          <a:xfrm>
            <a:off x="6066682" y="4050957"/>
            <a:ext cx="2572262" cy="626701"/>
          </a:xfrm>
        </p:spPr>
        <p:txBody>
          <a:bodyPr/>
          <a:lstStyle/>
          <a:p>
            <a:r>
              <a:rPr lang="en-US" noProof="0"/>
              <a:t>Ask Copilot in Teams to suggest talking points during the meeting. Copilot for Sales in Teams provides sales tips like product information and competitor analysis.</a:t>
            </a:r>
          </a:p>
          <a:p>
            <a:endParaRPr lang="en-US" noProof="0"/>
          </a:p>
        </p:txBody>
      </p:sp>
      <p:sp>
        <p:nvSpPr>
          <p:cNvPr id="46" name="Text Placeholder 45">
            <a:extLst>
              <a:ext uri="{FF2B5EF4-FFF2-40B4-BE49-F238E27FC236}">
                <a16:creationId xmlns:a16="http://schemas.microsoft.com/office/drawing/2014/main" id="{A58A348B-6E12-DCDE-E772-ECE3C6DD2EB7}"/>
              </a:ext>
            </a:extLst>
          </p:cNvPr>
          <p:cNvSpPr>
            <a:spLocks noGrp="1"/>
          </p:cNvSpPr>
          <p:nvPr>
            <p:ph type="body" sz="quarter" idx="66"/>
          </p:nvPr>
        </p:nvSpPr>
        <p:spPr>
          <a:xfrm>
            <a:off x="8950475" y="5334522"/>
            <a:ext cx="2572262" cy="712876"/>
          </a:xfrm>
        </p:spPr>
        <p:txBody>
          <a:bodyPr/>
          <a:lstStyle/>
          <a:p>
            <a:r>
              <a:rPr lang="en-US" noProof="0" dirty="0"/>
              <a:t>Benefit: </a:t>
            </a:r>
            <a:r>
              <a:rPr lang="en-US" noProof="0" dirty="0">
                <a:latin typeface="+mj-lt"/>
              </a:rPr>
              <a:t>Generate a first draft quickly </a:t>
            </a:r>
            <a:r>
              <a:rPr lang="en-US" noProof="0" dirty="0"/>
              <a:t>so you can append more time on the details.</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3"/>
              </a:rPr>
              <a:t>Try in Prompt Gallery: Create presentations</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59" name="Text Placeholder 58">
            <a:extLst>
              <a:ext uri="{FF2B5EF4-FFF2-40B4-BE49-F238E27FC236}">
                <a16:creationId xmlns:a16="http://schemas.microsoft.com/office/drawing/2014/main" id="{260C33BE-4535-AF13-6161-96BE10AA9311}"/>
              </a:ext>
            </a:extLst>
          </p:cNvPr>
          <p:cNvSpPr>
            <a:spLocks noGrp="1"/>
          </p:cNvSpPr>
          <p:nvPr>
            <p:ph type="body" sz="quarter" idx="54"/>
          </p:nvPr>
        </p:nvSpPr>
        <p:spPr>
          <a:xfrm>
            <a:off x="8950475" y="3725103"/>
            <a:ext cx="2572262" cy="153888"/>
          </a:xfrm>
        </p:spPr>
        <p:txBody>
          <a:bodyPr/>
          <a:lstStyle/>
          <a:p>
            <a:r>
              <a:rPr lang="en-US" noProof="0"/>
              <a:t>Generate the proposal</a:t>
            </a:r>
          </a:p>
        </p:txBody>
      </p:sp>
      <p:sp>
        <p:nvSpPr>
          <p:cNvPr id="60" name="Text Placeholder 59">
            <a:extLst>
              <a:ext uri="{FF2B5EF4-FFF2-40B4-BE49-F238E27FC236}">
                <a16:creationId xmlns:a16="http://schemas.microsoft.com/office/drawing/2014/main" id="{D44C91BF-9AAF-5020-BC76-AE410F1B8AF5}"/>
              </a:ext>
            </a:extLst>
          </p:cNvPr>
          <p:cNvSpPr>
            <a:spLocks noGrp="1"/>
          </p:cNvSpPr>
          <p:nvPr>
            <p:ph type="body" sz="quarter" idx="55"/>
          </p:nvPr>
        </p:nvSpPr>
        <p:spPr>
          <a:xfrm>
            <a:off x="8950475" y="4050957"/>
            <a:ext cx="2572262" cy="626701"/>
          </a:xfrm>
        </p:spPr>
        <p:txBody>
          <a:bodyPr/>
          <a:lstStyle/>
          <a:p>
            <a:r>
              <a:rPr lang="en-US" noProof="0"/>
              <a:t>After creating a summary of the customer and product information in Word, use Copilot in PowerPoint to create a great presentation including images and tables.</a:t>
            </a:r>
          </a:p>
          <a:p>
            <a:endParaRPr lang="en-US" noProof="0"/>
          </a:p>
        </p:txBody>
      </p:sp>
      <p:sp>
        <p:nvSpPr>
          <p:cNvPr id="49" name="Text Placeholder 48">
            <a:extLst>
              <a:ext uri="{FF2B5EF4-FFF2-40B4-BE49-F238E27FC236}">
                <a16:creationId xmlns:a16="http://schemas.microsoft.com/office/drawing/2014/main" id="{6F607091-B16C-4BC8-FB0B-5480503FBDB7}"/>
              </a:ext>
            </a:extLst>
          </p:cNvPr>
          <p:cNvSpPr>
            <a:spLocks noGrp="1"/>
          </p:cNvSpPr>
          <p:nvPr>
            <p:ph type="body" sz="quarter" idx="67"/>
          </p:nvPr>
        </p:nvSpPr>
        <p:spPr>
          <a:xfrm>
            <a:off x="6066682" y="5334522"/>
            <a:ext cx="2572262" cy="712876"/>
          </a:xfrm>
        </p:spPr>
        <p:txBody>
          <a:bodyPr/>
          <a:lstStyle/>
          <a:p>
            <a:r>
              <a:rPr lang="en-US" noProof="0" dirty="0"/>
              <a:t>Benefit: </a:t>
            </a:r>
            <a:r>
              <a:rPr lang="en-US" noProof="0" dirty="0">
                <a:latin typeface="+mj-lt"/>
              </a:rPr>
              <a:t>Avoid listening to meeting recordings </a:t>
            </a:r>
            <a:r>
              <a:rPr lang="en-US" noProof="0" dirty="0"/>
              <a:t>and spend that time improving the proposal.</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Keep meetings moving</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62" name="Text Placeholder 61">
            <a:extLst>
              <a:ext uri="{FF2B5EF4-FFF2-40B4-BE49-F238E27FC236}">
                <a16:creationId xmlns:a16="http://schemas.microsoft.com/office/drawing/2014/main" id="{B7B166DD-FC8D-C693-A06B-6D0BA63346ED}"/>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63" name="Text Placeholder 62">
            <a:extLst>
              <a:ext uri="{FF2B5EF4-FFF2-40B4-BE49-F238E27FC236}">
                <a16:creationId xmlns:a16="http://schemas.microsoft.com/office/drawing/2014/main" id="{F11AB5E2-5957-54FF-F921-DDE3A9B60EB7}"/>
              </a:ext>
            </a:extLst>
          </p:cNvPr>
          <p:cNvSpPr>
            <a:spLocks noGrp="1"/>
          </p:cNvSpPr>
          <p:nvPr>
            <p:ph type="body" sz="quarter" idx="65"/>
          </p:nvPr>
        </p:nvSpPr>
        <p:spPr>
          <a:xfrm>
            <a:off x="320721" y="3467940"/>
            <a:ext cx="1131650" cy="219456"/>
          </a:xfrm>
        </p:spPr>
        <p:txBody>
          <a:bodyPr/>
          <a:lstStyle/>
          <a:p>
            <a:pPr lvl="0"/>
            <a:r>
              <a:rPr lang="en-US" noProof="0"/>
              <a:t>KPIs impacted</a:t>
            </a:r>
          </a:p>
        </p:txBody>
      </p:sp>
      <p:grpSp>
        <p:nvGrpSpPr>
          <p:cNvPr id="155" name="Group 154">
            <a:extLst>
              <a:ext uri="{FF2B5EF4-FFF2-40B4-BE49-F238E27FC236}">
                <a16:creationId xmlns:a16="http://schemas.microsoft.com/office/drawing/2014/main" id="{C54B771D-7BA4-FBA3-9508-84E901B8515C}"/>
              </a:ext>
            </a:extLst>
          </p:cNvPr>
          <p:cNvGrpSpPr/>
          <p:nvPr/>
        </p:nvGrpSpPr>
        <p:grpSpPr>
          <a:xfrm>
            <a:off x="320719" y="5020658"/>
            <a:ext cx="1771605" cy="216000"/>
            <a:chOff x="320719" y="4224856"/>
            <a:chExt cx="1771605" cy="219456"/>
          </a:xfrm>
        </p:grpSpPr>
        <p:sp>
          <p:nvSpPr>
            <p:cNvPr id="156" name="Rectangle: Rounded Corners 6">
              <a:extLst>
                <a:ext uri="{FF2B5EF4-FFF2-40B4-BE49-F238E27FC236}">
                  <a16:creationId xmlns:a16="http://schemas.microsoft.com/office/drawing/2014/main" id="{61FDCD05-25F2-ACCC-8B8F-38A3147E3F81}"/>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57" name="Graphic 156">
              <a:extLst>
                <a:ext uri="{FF2B5EF4-FFF2-40B4-BE49-F238E27FC236}">
                  <a16:creationId xmlns:a16="http://schemas.microsoft.com/office/drawing/2014/main" id="{0BB96400-16D3-0133-2A2B-83D77C397FF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6" y="4260849"/>
              <a:ext cx="144000" cy="144000"/>
            </a:xfrm>
            <a:prstGeom prst="rect">
              <a:avLst/>
            </a:prstGeom>
          </p:spPr>
        </p:pic>
      </p:grpSp>
      <p:grpSp>
        <p:nvGrpSpPr>
          <p:cNvPr id="158" name="Group 157">
            <a:extLst>
              <a:ext uri="{FF2B5EF4-FFF2-40B4-BE49-F238E27FC236}">
                <a16:creationId xmlns:a16="http://schemas.microsoft.com/office/drawing/2014/main" id="{09FED14D-46E9-B1A6-64D8-DE216CBF7DA1}"/>
              </a:ext>
            </a:extLst>
          </p:cNvPr>
          <p:cNvGrpSpPr/>
          <p:nvPr/>
        </p:nvGrpSpPr>
        <p:grpSpPr>
          <a:xfrm>
            <a:off x="320721" y="5309272"/>
            <a:ext cx="1771605" cy="216000"/>
            <a:chOff x="320721" y="4517211"/>
            <a:chExt cx="1771605" cy="216000"/>
          </a:xfrm>
        </p:grpSpPr>
        <p:sp>
          <p:nvSpPr>
            <p:cNvPr id="159" name="Rectangle: Rounded Corners 6">
              <a:extLst>
                <a:ext uri="{FF2B5EF4-FFF2-40B4-BE49-F238E27FC236}">
                  <a16:creationId xmlns:a16="http://schemas.microsoft.com/office/drawing/2014/main" id="{8683EFDB-9296-4F75-7497-385E0A715DC6}"/>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60" name="Graphic 159">
              <a:extLst>
                <a:ext uri="{FF2B5EF4-FFF2-40B4-BE49-F238E27FC236}">
                  <a16:creationId xmlns:a16="http://schemas.microsoft.com/office/drawing/2014/main" id="{4EDADEDE-7F60-3184-F23F-47731889C5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507" y="4552645"/>
              <a:ext cx="144000" cy="141732"/>
            </a:xfrm>
            <a:prstGeom prst="rect">
              <a:avLst/>
            </a:prstGeom>
          </p:spPr>
        </p:pic>
      </p:grpSp>
      <p:grpSp>
        <p:nvGrpSpPr>
          <p:cNvPr id="161" name="Group 160">
            <a:extLst>
              <a:ext uri="{FF2B5EF4-FFF2-40B4-BE49-F238E27FC236}">
                <a16:creationId xmlns:a16="http://schemas.microsoft.com/office/drawing/2014/main" id="{F6A3A986-A448-7FE5-FE22-52F9A9ADB355}"/>
              </a:ext>
            </a:extLst>
          </p:cNvPr>
          <p:cNvGrpSpPr/>
          <p:nvPr/>
        </p:nvGrpSpPr>
        <p:grpSpPr>
          <a:xfrm>
            <a:off x="320719" y="3778836"/>
            <a:ext cx="1771605" cy="216000"/>
            <a:chOff x="320719" y="4224856"/>
            <a:chExt cx="1771605" cy="219456"/>
          </a:xfrm>
        </p:grpSpPr>
        <p:sp>
          <p:nvSpPr>
            <p:cNvPr id="162" name="Rectangle: Rounded Corners 6">
              <a:extLst>
                <a:ext uri="{FF2B5EF4-FFF2-40B4-BE49-F238E27FC236}">
                  <a16:creationId xmlns:a16="http://schemas.microsoft.com/office/drawing/2014/main" id="{FF898A0F-30EC-A6E6-5AFC-B311931F39F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163" name="Graphic 162">
              <a:extLst>
                <a:ext uri="{FF2B5EF4-FFF2-40B4-BE49-F238E27FC236}">
                  <a16:creationId xmlns:a16="http://schemas.microsoft.com/office/drawing/2014/main" id="{B40E66C7-5560-4FDE-DAB2-FE4A00BA1F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64" name="Group 163">
            <a:extLst>
              <a:ext uri="{FF2B5EF4-FFF2-40B4-BE49-F238E27FC236}">
                <a16:creationId xmlns:a16="http://schemas.microsoft.com/office/drawing/2014/main" id="{DA499A3D-9DAC-F7EE-26F8-6D80F2FEBE2E}"/>
              </a:ext>
            </a:extLst>
          </p:cNvPr>
          <p:cNvGrpSpPr/>
          <p:nvPr/>
        </p:nvGrpSpPr>
        <p:grpSpPr>
          <a:xfrm>
            <a:off x="320721" y="4067450"/>
            <a:ext cx="1771605" cy="216000"/>
            <a:chOff x="320721" y="4517211"/>
            <a:chExt cx="1771605" cy="216000"/>
          </a:xfrm>
        </p:grpSpPr>
        <p:sp>
          <p:nvSpPr>
            <p:cNvPr id="165" name="Rectangle: Rounded Corners 6">
              <a:extLst>
                <a:ext uri="{FF2B5EF4-FFF2-40B4-BE49-F238E27FC236}">
                  <a16:creationId xmlns:a16="http://schemas.microsoft.com/office/drawing/2014/main" id="{E3CF263C-57C7-62B2-8FDC-988070CF220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Opportunities pursued</a:t>
              </a:r>
            </a:p>
          </p:txBody>
        </p:sp>
        <p:pic>
          <p:nvPicPr>
            <p:cNvPr id="166" name="Graphic 165">
              <a:extLst>
                <a:ext uri="{FF2B5EF4-FFF2-40B4-BE49-F238E27FC236}">
                  <a16:creationId xmlns:a16="http://schemas.microsoft.com/office/drawing/2014/main" id="{C6E837D2-519B-3FFA-25A0-F05FDA1563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sp>
        <p:nvSpPr>
          <p:cNvPr id="169" name="TextBox 168">
            <a:extLst>
              <a:ext uri="{FF2B5EF4-FFF2-40B4-BE49-F238E27FC236}">
                <a16:creationId xmlns:a16="http://schemas.microsoft.com/office/drawing/2014/main" id="{5BACB4CD-A4FC-8529-0CB1-F3254900CFDA}"/>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0" name="Picture 50">
            <a:hlinkClick r:id="rId9"/>
            <a:extLst>
              <a:ext uri="{FF2B5EF4-FFF2-40B4-BE49-F238E27FC236}">
                <a16:creationId xmlns:a16="http://schemas.microsoft.com/office/drawing/2014/main" id="{C2730535-3B07-25E5-8E5E-4B8EA7A228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74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a:extLst>
              <a:ext uri="{FF2B5EF4-FFF2-40B4-BE49-F238E27FC236}">
                <a16:creationId xmlns:a16="http://schemas.microsoft.com/office/drawing/2014/main" id="{155A47A5-538B-5141-402A-CA45448B5ACC}"/>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73" name="Picture 50">
            <a:hlinkClick r:id="rId9"/>
            <a:extLst>
              <a:ext uri="{FF2B5EF4-FFF2-40B4-BE49-F238E27FC236}">
                <a16:creationId xmlns:a16="http://schemas.microsoft.com/office/drawing/2014/main" id="{67A96351-A3BB-9BDE-A0D2-9C662704F7E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03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a:extLst>
              <a:ext uri="{FF2B5EF4-FFF2-40B4-BE49-F238E27FC236}">
                <a16:creationId xmlns:a16="http://schemas.microsoft.com/office/drawing/2014/main" id="{34BA935E-B03A-A0D9-2863-B511C03861B4}"/>
              </a:ext>
              <a:ext uri="{C183D7F6-B498-43B3-948B-1728B52AA6E4}">
                <adec:decorative xmlns:adec="http://schemas.microsoft.com/office/drawing/2017/decorative" val="0"/>
              </a:ext>
            </a:extLst>
          </p:cNvPr>
          <p:cNvSpPr txBox="1"/>
          <p:nvPr/>
        </p:nvSpPr>
        <p:spPr>
          <a:xfrm>
            <a:off x="3561491" y="2182033"/>
            <a:ext cx="1657099"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SharePoint</a:t>
            </a:r>
          </a:p>
        </p:txBody>
      </p:sp>
      <p:pic>
        <p:nvPicPr>
          <p:cNvPr id="176" name="Picture 175">
            <a:extLst>
              <a:ext uri="{FF2B5EF4-FFF2-40B4-BE49-F238E27FC236}">
                <a16:creationId xmlns:a16="http://schemas.microsoft.com/office/drawing/2014/main" id="{2E7B61C9-782F-3C8E-3542-3A4D133F7629}"/>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3182938" y="2220249"/>
            <a:ext cx="224338" cy="215956"/>
          </a:xfrm>
          <a:prstGeom prst="rect">
            <a:avLst/>
          </a:prstGeom>
          <a:ln w="6657" cap="flat">
            <a:noFill/>
            <a:prstDash val="solid"/>
            <a:miter/>
          </a:ln>
          <a:effectLst/>
        </p:spPr>
      </p:pic>
      <p:sp>
        <p:nvSpPr>
          <p:cNvPr id="178" name="TextBox 177">
            <a:extLst>
              <a:ext uri="{FF2B5EF4-FFF2-40B4-BE49-F238E27FC236}">
                <a16:creationId xmlns:a16="http://schemas.microsoft.com/office/drawing/2014/main" id="{8EF1FDDA-2A5E-E944-8009-7D581981EF26}"/>
              </a:ext>
              <a:ext uri="{C183D7F6-B498-43B3-948B-1728B52AA6E4}">
                <adec:decorative xmlns:adec="http://schemas.microsoft.com/office/drawing/2017/decorative" val="0"/>
              </a:ext>
            </a:extLst>
          </p:cNvPr>
          <p:cNvSpPr txBox="1"/>
          <p:nvPr/>
        </p:nvSpPr>
        <p:spPr>
          <a:xfrm>
            <a:off x="3561491" y="4815218"/>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79" name="Picture 28" descr="Microsoft Outlook Logo PNG, Logo Outlook.com Transparent Images - Free ...">
            <a:extLst>
              <a:ext uri="{FF2B5EF4-FFF2-40B4-BE49-F238E27FC236}">
                <a16:creationId xmlns:a16="http://schemas.microsoft.com/office/drawing/2014/main" id="{82CDE7BF-4E8E-75B3-025D-EE2016670E0C}"/>
              </a:ext>
            </a:extLst>
          </p:cNvPr>
          <p:cNvPicPr>
            <a:picLocks noChangeArrowheads="1"/>
          </p:cNvPicPr>
          <p:nvPr/>
        </p:nvPicPr>
        <p:blipFill rotWithShape="1">
          <a:blip r:embed="rId12">
            <a:extLst>
              <a:ext uri="{28A0092B-C50C-407E-A947-70E740481C1C}">
                <a14:useLocalDpi xmlns:a14="http://schemas.microsoft.com/office/drawing/2010/main" val="0"/>
              </a:ext>
            </a:extLst>
          </a:blip>
          <a:srcRect t="-3781" b="-3781"/>
          <a:stretch/>
        </p:blipFill>
        <p:spPr bwMode="auto">
          <a:xfrm>
            <a:off x="3182938" y="4849838"/>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a:extLst>
              <a:ext uri="{FF2B5EF4-FFF2-40B4-BE49-F238E27FC236}">
                <a16:creationId xmlns:a16="http://schemas.microsoft.com/office/drawing/2014/main" id="{9BE05696-3383-0509-4348-A277404326B8}"/>
              </a:ext>
              <a:ext uri="{C183D7F6-B498-43B3-948B-1728B52AA6E4}">
                <adec:decorative xmlns:adec="http://schemas.microsoft.com/office/drawing/2017/decorative" val="0"/>
              </a:ext>
            </a:extLst>
          </p:cNvPr>
          <p:cNvSpPr txBox="1"/>
          <p:nvPr/>
        </p:nvSpPr>
        <p:spPr>
          <a:xfrm>
            <a:off x="6445284" y="4815218"/>
            <a:ext cx="1490793"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82" name="Picture 6" descr="Microsoft Teams Logo, symbol, meaning, history, PNG, brand">
            <a:extLst>
              <a:ext uri="{FF2B5EF4-FFF2-40B4-BE49-F238E27FC236}">
                <a16:creationId xmlns:a16="http://schemas.microsoft.com/office/drawing/2014/main" id="{3EC00C05-C3EA-0193-5DA1-901863CC413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6067425"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84" name="TextBox 183">
            <a:extLst>
              <a:ext uri="{FF2B5EF4-FFF2-40B4-BE49-F238E27FC236}">
                <a16:creationId xmlns:a16="http://schemas.microsoft.com/office/drawing/2014/main" id="{1DF21916-1FF9-6BD3-8A50-9939AF35E9D7}"/>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pic>
        <p:nvPicPr>
          <p:cNvPr id="185" name="Graphic 184">
            <a:extLst>
              <a:ext uri="{FF2B5EF4-FFF2-40B4-BE49-F238E27FC236}">
                <a16:creationId xmlns:a16="http://schemas.microsoft.com/office/drawing/2014/main" id="{8B3D2742-9B4C-F82D-4795-42393131832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7386" b="-7386"/>
          <a:stretch/>
        </p:blipFill>
        <p:spPr>
          <a:xfrm>
            <a:off x="8950325" y="4832288"/>
            <a:ext cx="258250" cy="258250"/>
          </a:xfrm>
          <a:prstGeom prst="rect">
            <a:avLst/>
          </a:prstGeom>
        </p:spPr>
      </p:pic>
    </p:spTree>
    <p:extLst>
      <p:ext uri="{BB962C8B-B14F-4D97-AF65-F5344CB8AC3E}">
        <p14:creationId xmlns:p14="http://schemas.microsoft.com/office/powerpoint/2010/main" val="40211876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 Placeholder 111">
            <a:extLst>
              <a:ext uri="{FF2B5EF4-FFF2-40B4-BE49-F238E27FC236}">
                <a16:creationId xmlns:a16="http://schemas.microsoft.com/office/drawing/2014/main" id="{34ADD881-7AC7-8C09-35B7-0891814D9C9E}"/>
              </a:ext>
            </a:extLst>
          </p:cNvPr>
          <p:cNvSpPr>
            <a:spLocks noGrp="1"/>
          </p:cNvSpPr>
          <p:nvPr>
            <p:ph type="body" sz="quarter" idx="32"/>
          </p:nvPr>
        </p:nvSpPr>
        <p:spPr>
          <a:xfrm>
            <a:off x="311388" y="1026303"/>
            <a:ext cx="2431246" cy="1131079"/>
          </a:xfrm>
        </p:spPr>
        <p:txBody>
          <a:bodyPr/>
          <a:lstStyle/>
          <a:p>
            <a:r>
              <a:rPr lang="en-US" dirty="0"/>
              <a:t>Organizations can use AI to improve targeting through assistance in record keeping and data analysis to develop better propensity models.</a:t>
            </a:r>
            <a:endParaRPr lang="en-US" noProof="0" dirty="0"/>
          </a:p>
        </p:txBody>
      </p:sp>
      <p:sp>
        <p:nvSpPr>
          <p:cNvPr id="64" name="Text Placeholder 63">
            <a:extLst>
              <a:ext uri="{FF2B5EF4-FFF2-40B4-BE49-F238E27FC236}">
                <a16:creationId xmlns:a16="http://schemas.microsoft.com/office/drawing/2014/main" id="{77189DC7-76FD-660E-BA3B-142F50D3DA39}"/>
              </a:ext>
            </a:extLst>
          </p:cNvPr>
          <p:cNvSpPr>
            <a:spLocks noGrp="1"/>
          </p:cNvSpPr>
          <p:nvPr>
            <p:ph type="body" sz="quarter" idx="33"/>
          </p:nvPr>
        </p:nvSpPr>
        <p:spPr>
          <a:xfrm>
            <a:off x="304796" y="413987"/>
            <a:ext cx="2057403" cy="307777"/>
          </a:xfrm>
        </p:spPr>
        <p:txBody>
          <a:bodyPr/>
          <a:lstStyle/>
          <a:p>
            <a:r>
              <a:rPr lang="en-US"/>
              <a:t>Sales</a:t>
            </a:r>
          </a:p>
        </p:txBody>
      </p:sp>
      <p:sp>
        <p:nvSpPr>
          <p:cNvPr id="62" name="Text Placeholder 61">
            <a:extLst>
              <a:ext uri="{FF2B5EF4-FFF2-40B4-BE49-F238E27FC236}">
                <a16:creationId xmlns:a16="http://schemas.microsoft.com/office/drawing/2014/main" id="{1E04FA45-B21E-F124-1098-ECEB95370633}"/>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46" name="Text Placeholder 45">
            <a:extLst>
              <a:ext uri="{FF2B5EF4-FFF2-40B4-BE49-F238E27FC236}">
                <a16:creationId xmlns:a16="http://schemas.microsoft.com/office/drawing/2014/main" id="{580FEBA6-2FBC-78D5-0D93-7DE2FBD1A4D4}"/>
              </a:ext>
            </a:extLst>
          </p:cNvPr>
          <p:cNvSpPr>
            <a:spLocks noGrp="1"/>
          </p:cNvSpPr>
          <p:nvPr>
            <p:ph type="body" sz="quarter" idx="17"/>
          </p:nvPr>
        </p:nvSpPr>
        <p:spPr>
          <a:xfrm>
            <a:off x="7149557" y="521100"/>
            <a:ext cx="2969488" cy="169277"/>
          </a:xfrm>
        </p:spPr>
        <p:txBody>
          <a:bodyPr/>
          <a:lstStyle/>
          <a:p>
            <a:r>
              <a:rPr lang="en-US" noProof="0"/>
              <a:t>Microsoft 365 Copilot for Sales</a:t>
            </a:r>
          </a:p>
        </p:txBody>
      </p:sp>
      <p:sp>
        <p:nvSpPr>
          <p:cNvPr id="32" name="Title 31">
            <a:extLst>
              <a:ext uri="{FF2B5EF4-FFF2-40B4-BE49-F238E27FC236}">
                <a16:creationId xmlns:a16="http://schemas.microsoft.com/office/drawing/2014/main" id="{3BD98615-13B7-9463-AE5B-67D1B849A7DA}"/>
              </a:ext>
            </a:extLst>
          </p:cNvPr>
          <p:cNvSpPr>
            <a:spLocks noGrp="1"/>
          </p:cNvSpPr>
          <p:nvPr>
            <p:ph type="title"/>
          </p:nvPr>
        </p:nvSpPr>
        <p:spPr>
          <a:xfrm>
            <a:off x="2492556" y="429376"/>
            <a:ext cx="4144817" cy="276999"/>
          </a:xfrm>
        </p:spPr>
        <p:txBody>
          <a:bodyPr/>
          <a:lstStyle/>
          <a:p>
            <a:r>
              <a:rPr lang="en-US"/>
              <a:t>Targeted prospecting</a:t>
            </a:r>
          </a:p>
        </p:txBody>
      </p:sp>
      <p:sp>
        <p:nvSpPr>
          <p:cNvPr id="78" name="Text Placeholder 77">
            <a:extLst>
              <a:ext uri="{FF2B5EF4-FFF2-40B4-BE49-F238E27FC236}">
                <a16:creationId xmlns:a16="http://schemas.microsoft.com/office/drawing/2014/main" id="{A4EA7048-E53C-ABDE-60F0-8191A3E10FD6}"/>
              </a:ext>
            </a:extLst>
          </p:cNvPr>
          <p:cNvSpPr>
            <a:spLocks noGrp="1"/>
          </p:cNvSpPr>
          <p:nvPr>
            <p:ph type="body" sz="quarter" idx="69"/>
          </p:nvPr>
        </p:nvSpPr>
        <p:spPr>
          <a:xfrm>
            <a:off x="3182890" y="2725494"/>
            <a:ext cx="2572262" cy="712876"/>
          </a:xfrm>
        </p:spPr>
        <p:txBody>
          <a:bodyPr/>
          <a:lstStyle/>
          <a:p>
            <a:r>
              <a:rPr lang="en-US" noProof="0"/>
              <a:t>Benefit: </a:t>
            </a:r>
            <a:r>
              <a:rPr lang="en-US" noProof="0">
                <a:latin typeface="+mj-lt"/>
              </a:rPr>
              <a:t>Simplify adding items to the CRM system</a:t>
            </a:r>
            <a:r>
              <a:rPr lang="en-US" noProof="0"/>
              <a:t> to ensure a complete record of the customer engagement.</a:t>
            </a:r>
          </a:p>
        </p:txBody>
      </p:sp>
      <p:sp>
        <p:nvSpPr>
          <p:cNvPr id="42" name="Text Placeholder 41">
            <a:extLst>
              <a:ext uri="{FF2B5EF4-FFF2-40B4-BE49-F238E27FC236}">
                <a16:creationId xmlns:a16="http://schemas.microsoft.com/office/drawing/2014/main" id="{2498ABFD-57A6-47D9-5FB2-BDDF03749129}"/>
              </a:ext>
            </a:extLst>
          </p:cNvPr>
          <p:cNvSpPr>
            <a:spLocks noGrp="1"/>
          </p:cNvSpPr>
          <p:nvPr>
            <p:ph type="body" sz="quarter" idx="11"/>
          </p:nvPr>
        </p:nvSpPr>
        <p:spPr>
          <a:xfrm>
            <a:off x="3182890" y="1112478"/>
            <a:ext cx="2572262" cy="153888"/>
          </a:xfrm>
        </p:spPr>
        <p:txBody>
          <a:bodyPr/>
          <a:lstStyle/>
          <a:p>
            <a:r>
              <a:rPr lang="en-US" noProof="0"/>
              <a:t>Get sales context</a:t>
            </a:r>
          </a:p>
        </p:txBody>
      </p:sp>
      <p:sp>
        <p:nvSpPr>
          <p:cNvPr id="48" name="Text Placeholder 47">
            <a:extLst>
              <a:ext uri="{FF2B5EF4-FFF2-40B4-BE49-F238E27FC236}">
                <a16:creationId xmlns:a16="http://schemas.microsoft.com/office/drawing/2014/main" id="{12433F42-8927-C0F5-889B-3BAC05FB725B}"/>
              </a:ext>
            </a:extLst>
          </p:cNvPr>
          <p:cNvSpPr>
            <a:spLocks noGrp="1"/>
          </p:cNvSpPr>
          <p:nvPr>
            <p:ph type="body" sz="quarter" idx="18"/>
          </p:nvPr>
        </p:nvSpPr>
        <p:spPr>
          <a:xfrm>
            <a:off x="3182938" y="1438275"/>
            <a:ext cx="2571750" cy="627063"/>
          </a:xfrm>
        </p:spPr>
        <p:txBody>
          <a:bodyPr/>
          <a:lstStyle/>
          <a:p>
            <a:r>
              <a:rPr lang="en-US" noProof="0"/>
              <a:t>Use Copilot in Outlook to review an email from a potential customer. Copilot for Sales can include context from your CRM system.</a:t>
            </a:r>
          </a:p>
          <a:p>
            <a:endParaRPr lang="en-US" noProof="0"/>
          </a:p>
        </p:txBody>
      </p:sp>
      <p:sp>
        <p:nvSpPr>
          <p:cNvPr id="66" name="Text Placeholder 65">
            <a:extLst>
              <a:ext uri="{FF2B5EF4-FFF2-40B4-BE49-F238E27FC236}">
                <a16:creationId xmlns:a16="http://schemas.microsoft.com/office/drawing/2014/main" id="{1A199D7E-7D57-6694-2C4A-E640AE15043F}"/>
              </a:ext>
            </a:extLst>
          </p:cNvPr>
          <p:cNvSpPr>
            <a:spLocks noGrp="1"/>
          </p:cNvSpPr>
          <p:nvPr>
            <p:ph type="body" sz="quarter" idx="42"/>
          </p:nvPr>
        </p:nvSpPr>
        <p:spPr>
          <a:xfrm>
            <a:off x="6066682" y="1112478"/>
            <a:ext cx="2572262" cy="153888"/>
          </a:xfrm>
        </p:spPr>
        <p:txBody>
          <a:bodyPr/>
          <a:lstStyle/>
          <a:p>
            <a:r>
              <a:rPr lang="en-US" noProof="0"/>
              <a:t>Update your CRM</a:t>
            </a:r>
          </a:p>
        </p:txBody>
      </p:sp>
      <p:sp>
        <p:nvSpPr>
          <p:cNvPr id="67" name="Text Placeholder 66">
            <a:extLst>
              <a:ext uri="{FF2B5EF4-FFF2-40B4-BE49-F238E27FC236}">
                <a16:creationId xmlns:a16="http://schemas.microsoft.com/office/drawing/2014/main" id="{C59457E3-4A1A-D05C-4577-49E311F34F10}"/>
              </a:ext>
            </a:extLst>
          </p:cNvPr>
          <p:cNvSpPr>
            <a:spLocks noGrp="1"/>
          </p:cNvSpPr>
          <p:nvPr>
            <p:ph type="body" sz="quarter" idx="43"/>
          </p:nvPr>
        </p:nvSpPr>
        <p:spPr>
          <a:xfrm>
            <a:off x="6067425" y="1438275"/>
            <a:ext cx="2571750" cy="627063"/>
          </a:xfrm>
        </p:spPr>
        <p:txBody>
          <a:bodyPr/>
          <a:lstStyle/>
          <a:p>
            <a:r>
              <a:rPr lang="en-US" noProof="0"/>
              <a:t>Use Copilot for Sales in Outlook to save the email to your CRM and update the CRM record.</a:t>
            </a:r>
          </a:p>
          <a:p>
            <a:endParaRPr lang="en-US" noProof="0"/>
          </a:p>
        </p:txBody>
      </p:sp>
      <p:sp>
        <p:nvSpPr>
          <p:cNvPr id="71" name="Text Placeholder 70">
            <a:extLst>
              <a:ext uri="{FF2B5EF4-FFF2-40B4-BE49-F238E27FC236}">
                <a16:creationId xmlns:a16="http://schemas.microsoft.com/office/drawing/2014/main" id="{CD56485D-5F99-56D6-17EE-E28D350CB9C9}"/>
              </a:ext>
            </a:extLst>
          </p:cNvPr>
          <p:cNvSpPr>
            <a:spLocks noGrp="1"/>
          </p:cNvSpPr>
          <p:nvPr>
            <p:ph type="body" sz="quarter" idx="68"/>
          </p:nvPr>
        </p:nvSpPr>
        <p:spPr>
          <a:xfrm>
            <a:off x="8950475" y="2725494"/>
            <a:ext cx="2572262" cy="712876"/>
          </a:xfrm>
        </p:spPr>
        <p:txBody>
          <a:bodyPr/>
          <a:lstStyle/>
          <a:p>
            <a:r>
              <a:rPr lang="en-US" noProof="0" dirty="0"/>
              <a:t>Benefit: </a:t>
            </a:r>
            <a:r>
              <a:rPr lang="en-US" noProof="0" dirty="0">
                <a:latin typeface="+mj-lt"/>
              </a:rPr>
              <a:t>Scoring and prioritizing leads</a:t>
            </a:r>
            <a:r>
              <a:rPr lang="en-US" noProof="0" dirty="0"/>
              <a:t> help focus efforts on the most promising prospects, improving the efficiency of the sales process.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Find insights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69" name="Text Placeholder 68">
            <a:extLst>
              <a:ext uri="{FF2B5EF4-FFF2-40B4-BE49-F238E27FC236}">
                <a16:creationId xmlns:a16="http://schemas.microsoft.com/office/drawing/2014/main" id="{9796CD77-5D12-B06C-DABC-43A9839D7023}"/>
              </a:ext>
            </a:extLst>
          </p:cNvPr>
          <p:cNvSpPr>
            <a:spLocks noGrp="1"/>
          </p:cNvSpPr>
          <p:nvPr>
            <p:ph type="body" sz="quarter" idx="45"/>
          </p:nvPr>
        </p:nvSpPr>
        <p:spPr>
          <a:xfrm>
            <a:off x="8950475" y="1112478"/>
            <a:ext cx="2572262" cy="153888"/>
          </a:xfrm>
        </p:spPr>
        <p:txBody>
          <a:bodyPr/>
          <a:lstStyle/>
          <a:p>
            <a:r>
              <a:rPr lang="en-US" noProof="0"/>
              <a:t>Score leads and prioritize</a:t>
            </a:r>
          </a:p>
        </p:txBody>
      </p:sp>
      <p:sp>
        <p:nvSpPr>
          <p:cNvPr id="70" name="Text Placeholder 69">
            <a:extLst>
              <a:ext uri="{FF2B5EF4-FFF2-40B4-BE49-F238E27FC236}">
                <a16:creationId xmlns:a16="http://schemas.microsoft.com/office/drawing/2014/main" id="{1E89104E-F820-100B-F132-0D522EA7D223}"/>
              </a:ext>
            </a:extLst>
          </p:cNvPr>
          <p:cNvSpPr>
            <a:spLocks noGrp="1"/>
          </p:cNvSpPr>
          <p:nvPr>
            <p:ph type="body" sz="quarter" idx="46"/>
          </p:nvPr>
        </p:nvSpPr>
        <p:spPr>
          <a:xfrm>
            <a:off x="8950325" y="1438275"/>
            <a:ext cx="2571750" cy="627063"/>
          </a:xfrm>
        </p:spPr>
        <p:txBody>
          <a:bodyPr/>
          <a:lstStyle/>
          <a:p>
            <a:r>
              <a:rPr lang="en-US" noProof="0"/>
              <a:t>Extract CRM data into Excel and score leads based on propensity criteria. Use Copilot in Excel to create useful charts.</a:t>
            </a:r>
          </a:p>
          <a:p>
            <a:endParaRPr lang="en-US" noProof="0"/>
          </a:p>
        </p:txBody>
      </p:sp>
      <p:sp>
        <p:nvSpPr>
          <p:cNvPr id="81" name="Text Placeholder 80">
            <a:extLst>
              <a:ext uri="{FF2B5EF4-FFF2-40B4-BE49-F238E27FC236}">
                <a16:creationId xmlns:a16="http://schemas.microsoft.com/office/drawing/2014/main" id="{C05AAAA7-463A-4081-9EAB-11B6DD3DD729}"/>
              </a:ext>
            </a:extLst>
          </p:cNvPr>
          <p:cNvSpPr>
            <a:spLocks noGrp="1"/>
          </p:cNvSpPr>
          <p:nvPr>
            <p:ph type="body" sz="quarter" idx="70"/>
          </p:nvPr>
        </p:nvSpPr>
        <p:spPr>
          <a:xfrm>
            <a:off x="6066682" y="2725494"/>
            <a:ext cx="2572262" cy="712876"/>
          </a:xfrm>
        </p:spPr>
        <p:txBody>
          <a:bodyPr/>
          <a:lstStyle/>
          <a:p>
            <a:r>
              <a:rPr lang="en-US" noProof="0"/>
              <a:t>Benefit: </a:t>
            </a:r>
            <a:r>
              <a:rPr lang="en-US" noProof="0">
                <a:latin typeface="+mj-lt"/>
              </a:rPr>
              <a:t>Update records in your CRM system </a:t>
            </a:r>
            <a:r>
              <a:rPr lang="en-US" noProof="0"/>
              <a:t>directly from Outlook where you’re communicating with your customer.</a:t>
            </a:r>
          </a:p>
        </p:txBody>
      </p:sp>
      <p:sp>
        <p:nvSpPr>
          <p:cNvPr id="73" name="Text Placeholder 72">
            <a:extLst>
              <a:ext uri="{FF2B5EF4-FFF2-40B4-BE49-F238E27FC236}">
                <a16:creationId xmlns:a16="http://schemas.microsoft.com/office/drawing/2014/main" id="{36A25D89-A2EF-1F1C-2397-EB47AB7C3609}"/>
              </a:ext>
            </a:extLst>
          </p:cNvPr>
          <p:cNvSpPr>
            <a:spLocks noGrp="1"/>
          </p:cNvSpPr>
          <p:nvPr>
            <p:ph type="body" sz="quarter" idx="48"/>
          </p:nvPr>
        </p:nvSpPr>
        <p:spPr>
          <a:xfrm>
            <a:off x="3182890" y="5334522"/>
            <a:ext cx="2572262" cy="712876"/>
          </a:xfrm>
        </p:spPr>
        <p:txBody>
          <a:bodyPr/>
          <a:lstStyle/>
          <a:p>
            <a:r>
              <a:rPr lang="en-US" noProof="0"/>
              <a:t>Benefit: </a:t>
            </a:r>
            <a:r>
              <a:rPr lang="en-US" noProof="0">
                <a:latin typeface="+mj-lt"/>
              </a:rPr>
              <a:t>Improve future sales conversations </a:t>
            </a:r>
            <a:r>
              <a:rPr lang="en-US" noProof="0"/>
              <a:t>by reviewing past sales calls, KPIs, and best practices.</a:t>
            </a:r>
          </a:p>
        </p:txBody>
      </p:sp>
      <p:sp>
        <p:nvSpPr>
          <p:cNvPr id="74" name="Text Placeholder 73">
            <a:extLst>
              <a:ext uri="{FF2B5EF4-FFF2-40B4-BE49-F238E27FC236}">
                <a16:creationId xmlns:a16="http://schemas.microsoft.com/office/drawing/2014/main" id="{360461EE-CBA5-07CB-4F45-6EB689B8959A}"/>
              </a:ext>
            </a:extLst>
          </p:cNvPr>
          <p:cNvSpPr>
            <a:spLocks noGrp="1"/>
          </p:cNvSpPr>
          <p:nvPr>
            <p:ph type="body" sz="quarter" idx="49"/>
          </p:nvPr>
        </p:nvSpPr>
        <p:spPr>
          <a:xfrm>
            <a:off x="3182890" y="3725103"/>
            <a:ext cx="2572262" cy="153888"/>
          </a:xfrm>
        </p:spPr>
        <p:txBody>
          <a:bodyPr/>
          <a:lstStyle/>
          <a:p>
            <a:r>
              <a:rPr lang="en-US" noProof="0"/>
              <a:t>Analyze conversation</a:t>
            </a:r>
          </a:p>
        </p:txBody>
      </p:sp>
      <p:sp>
        <p:nvSpPr>
          <p:cNvPr id="75" name="Text Placeholder 74">
            <a:extLst>
              <a:ext uri="{FF2B5EF4-FFF2-40B4-BE49-F238E27FC236}">
                <a16:creationId xmlns:a16="http://schemas.microsoft.com/office/drawing/2014/main" id="{B61623D7-B4E1-A977-C4DC-E189B6BBA184}"/>
              </a:ext>
            </a:extLst>
          </p:cNvPr>
          <p:cNvSpPr>
            <a:spLocks noGrp="1"/>
          </p:cNvSpPr>
          <p:nvPr>
            <p:ph type="body" sz="quarter" idx="50"/>
          </p:nvPr>
        </p:nvSpPr>
        <p:spPr>
          <a:xfrm>
            <a:off x="3182890" y="4050957"/>
            <a:ext cx="2572262" cy="626701"/>
          </a:xfrm>
        </p:spPr>
        <p:txBody>
          <a:bodyPr/>
          <a:lstStyle/>
          <a:p>
            <a:r>
              <a:rPr lang="en-US" noProof="0"/>
              <a:t>Review the sales meeting recap generated by Copilot for Sales in Teams. The recap includes an analysis of customer engagement, sales KPIs, and suggested action items.</a:t>
            </a:r>
          </a:p>
          <a:p>
            <a:endParaRPr lang="en-US" noProof="0"/>
          </a:p>
        </p:txBody>
      </p:sp>
      <p:sp>
        <p:nvSpPr>
          <p:cNvPr id="76" name="Text Placeholder 75">
            <a:extLst>
              <a:ext uri="{FF2B5EF4-FFF2-40B4-BE49-F238E27FC236}">
                <a16:creationId xmlns:a16="http://schemas.microsoft.com/office/drawing/2014/main" id="{D6A7888A-5303-7425-DD74-2B018012C0BC}"/>
              </a:ext>
            </a:extLst>
          </p:cNvPr>
          <p:cNvSpPr>
            <a:spLocks noGrp="1"/>
          </p:cNvSpPr>
          <p:nvPr>
            <p:ph type="body" sz="quarter" idx="51"/>
          </p:nvPr>
        </p:nvSpPr>
        <p:spPr>
          <a:xfrm>
            <a:off x="6066682" y="3725103"/>
            <a:ext cx="2572262" cy="153888"/>
          </a:xfrm>
        </p:spPr>
        <p:txBody>
          <a:bodyPr/>
          <a:lstStyle/>
          <a:p>
            <a:r>
              <a:rPr lang="en-US" noProof="0"/>
              <a:t>Conduct meaningful engagements</a:t>
            </a:r>
          </a:p>
        </p:txBody>
      </p:sp>
      <p:sp>
        <p:nvSpPr>
          <p:cNvPr id="77" name="Text Placeholder 76">
            <a:extLst>
              <a:ext uri="{FF2B5EF4-FFF2-40B4-BE49-F238E27FC236}">
                <a16:creationId xmlns:a16="http://schemas.microsoft.com/office/drawing/2014/main" id="{77593659-0133-3DFC-D61B-47A6E586962E}"/>
              </a:ext>
            </a:extLst>
          </p:cNvPr>
          <p:cNvSpPr>
            <a:spLocks noGrp="1"/>
          </p:cNvSpPr>
          <p:nvPr>
            <p:ph type="body" sz="quarter" idx="52"/>
          </p:nvPr>
        </p:nvSpPr>
        <p:spPr>
          <a:xfrm>
            <a:off x="6066682" y="4050957"/>
            <a:ext cx="2572262" cy="626701"/>
          </a:xfrm>
        </p:spPr>
        <p:txBody>
          <a:bodyPr/>
          <a:lstStyle/>
          <a:p>
            <a:r>
              <a:rPr lang="en-US" noProof="0"/>
              <a:t>Set up a call to follow up on prospect. In the Teams meeting, use Copilot for Sales to provide talking points and sales insights from your </a:t>
            </a:r>
            <a:br>
              <a:rPr lang="en-US" noProof="0"/>
            </a:br>
            <a:r>
              <a:rPr lang="en-US" noProof="0"/>
              <a:t>CRM system. </a:t>
            </a:r>
          </a:p>
          <a:p>
            <a:endParaRPr lang="en-US" noProof="0"/>
          </a:p>
        </p:txBody>
      </p:sp>
      <p:sp>
        <p:nvSpPr>
          <p:cNvPr id="65" name="Text Placeholder 64">
            <a:extLst>
              <a:ext uri="{FF2B5EF4-FFF2-40B4-BE49-F238E27FC236}">
                <a16:creationId xmlns:a16="http://schemas.microsoft.com/office/drawing/2014/main" id="{D6BD5151-7DD2-0F83-A8EF-AFCB5F1F97E4}"/>
              </a:ext>
            </a:extLst>
          </p:cNvPr>
          <p:cNvSpPr>
            <a:spLocks noGrp="1"/>
          </p:cNvSpPr>
          <p:nvPr>
            <p:ph type="body" sz="quarter" idx="66"/>
          </p:nvPr>
        </p:nvSpPr>
        <p:spPr>
          <a:xfrm>
            <a:off x="8950475" y="5334522"/>
            <a:ext cx="2572262" cy="712876"/>
          </a:xfrm>
        </p:spPr>
        <p:txBody>
          <a:bodyPr/>
          <a:lstStyle/>
          <a:p>
            <a:r>
              <a:rPr lang="en-US" noProof="0"/>
              <a:t>Benefit: </a:t>
            </a:r>
            <a:r>
              <a:rPr lang="en-US" noProof="0">
                <a:latin typeface="+mj-lt"/>
              </a:rPr>
              <a:t>Personalized messages </a:t>
            </a:r>
            <a:r>
              <a:rPr lang="en-US" noProof="0"/>
              <a:t>increase the likelihood of engagement, making leads feel valued and understood.</a:t>
            </a:r>
          </a:p>
        </p:txBody>
      </p:sp>
      <p:sp>
        <p:nvSpPr>
          <p:cNvPr id="79" name="Text Placeholder 78">
            <a:extLst>
              <a:ext uri="{FF2B5EF4-FFF2-40B4-BE49-F238E27FC236}">
                <a16:creationId xmlns:a16="http://schemas.microsoft.com/office/drawing/2014/main" id="{7B2425FA-E1E6-A3D8-CCC9-A72856953E12}"/>
              </a:ext>
            </a:extLst>
          </p:cNvPr>
          <p:cNvSpPr>
            <a:spLocks noGrp="1"/>
          </p:cNvSpPr>
          <p:nvPr>
            <p:ph type="body" sz="quarter" idx="54"/>
          </p:nvPr>
        </p:nvSpPr>
        <p:spPr>
          <a:xfrm>
            <a:off x="8950475" y="3725103"/>
            <a:ext cx="2572262" cy="153888"/>
          </a:xfrm>
        </p:spPr>
        <p:txBody>
          <a:bodyPr/>
          <a:lstStyle/>
          <a:p>
            <a:r>
              <a:rPr lang="en-US" noProof="0"/>
              <a:t>Nurture leads and opportunities</a:t>
            </a:r>
          </a:p>
        </p:txBody>
      </p:sp>
      <p:sp>
        <p:nvSpPr>
          <p:cNvPr id="80" name="Text Placeholder 79">
            <a:extLst>
              <a:ext uri="{FF2B5EF4-FFF2-40B4-BE49-F238E27FC236}">
                <a16:creationId xmlns:a16="http://schemas.microsoft.com/office/drawing/2014/main" id="{8D9C0004-0780-0897-911F-667A14CFF439}"/>
              </a:ext>
            </a:extLst>
          </p:cNvPr>
          <p:cNvSpPr>
            <a:spLocks noGrp="1"/>
          </p:cNvSpPr>
          <p:nvPr>
            <p:ph type="body" sz="quarter" idx="55"/>
          </p:nvPr>
        </p:nvSpPr>
        <p:spPr>
          <a:xfrm>
            <a:off x="8950475" y="4050957"/>
            <a:ext cx="2572262" cy="626701"/>
          </a:xfrm>
        </p:spPr>
        <p:txBody>
          <a:bodyPr/>
          <a:lstStyle/>
          <a:p>
            <a:r>
              <a:rPr lang="en-US" noProof="0"/>
              <a:t>In Outlook, prompt Copilot for Sales to create personalized outreach messages tailored to the interests and needs of each high-priority lead and opportunity.</a:t>
            </a:r>
          </a:p>
          <a:p>
            <a:endParaRPr lang="en-US" noProof="0"/>
          </a:p>
        </p:txBody>
      </p:sp>
      <p:sp>
        <p:nvSpPr>
          <p:cNvPr id="68" name="Text Placeholder 67">
            <a:extLst>
              <a:ext uri="{FF2B5EF4-FFF2-40B4-BE49-F238E27FC236}">
                <a16:creationId xmlns:a16="http://schemas.microsoft.com/office/drawing/2014/main" id="{24C91E20-3CD0-10A5-9D25-732368AD2C85}"/>
              </a:ext>
            </a:extLst>
          </p:cNvPr>
          <p:cNvSpPr>
            <a:spLocks noGrp="1"/>
          </p:cNvSpPr>
          <p:nvPr>
            <p:ph type="body" sz="quarter" idx="67"/>
          </p:nvPr>
        </p:nvSpPr>
        <p:spPr>
          <a:xfrm>
            <a:off x="6066682" y="5334522"/>
            <a:ext cx="2572262" cy="712876"/>
          </a:xfrm>
        </p:spPr>
        <p:txBody>
          <a:bodyPr/>
          <a:lstStyle/>
          <a:p>
            <a:r>
              <a:rPr lang="en-US" noProof="0"/>
              <a:t>Benefit: </a:t>
            </a:r>
            <a:r>
              <a:rPr lang="en-US" noProof="0">
                <a:latin typeface="+mj-lt"/>
              </a:rPr>
              <a:t>Build credibility </a:t>
            </a:r>
            <a:r>
              <a:rPr lang="en-US" noProof="0"/>
              <a:t>with your customer by having the right background information and talking points while you meet.</a:t>
            </a:r>
          </a:p>
        </p:txBody>
      </p:sp>
      <p:sp>
        <p:nvSpPr>
          <p:cNvPr id="82" name="Text Placeholder 81">
            <a:extLst>
              <a:ext uri="{FF2B5EF4-FFF2-40B4-BE49-F238E27FC236}">
                <a16:creationId xmlns:a16="http://schemas.microsoft.com/office/drawing/2014/main" id="{59D1F004-0CD3-F361-CADA-DF741F271ED2}"/>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84" name="Text Placeholder 83">
            <a:extLst>
              <a:ext uri="{FF2B5EF4-FFF2-40B4-BE49-F238E27FC236}">
                <a16:creationId xmlns:a16="http://schemas.microsoft.com/office/drawing/2014/main" id="{A18FAD01-74AB-074D-E42D-040CE09BEAB1}"/>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14" name="TextBox 113">
            <a:extLst>
              <a:ext uri="{FF2B5EF4-FFF2-40B4-BE49-F238E27FC236}">
                <a16:creationId xmlns:a16="http://schemas.microsoft.com/office/drawing/2014/main" id="{DEA6F689-8569-A765-E1BC-529A02A5EE87}"/>
              </a:ext>
              <a:ext uri="{C183D7F6-B498-43B3-948B-1728B52AA6E4}">
                <adec:decorative xmlns:adec="http://schemas.microsoft.com/office/drawing/2017/decorative" val="0"/>
              </a:ext>
            </a:extLst>
          </p:cNvPr>
          <p:cNvSpPr txBox="1"/>
          <p:nvPr/>
        </p:nvSpPr>
        <p:spPr>
          <a:xfrm>
            <a:off x="9329077" y="4815218"/>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15" name="Picture 28" descr="Microsoft Outlook Logo PNG, Logo Outlook.com Transparent Images - Free ...">
            <a:extLst>
              <a:ext uri="{FF2B5EF4-FFF2-40B4-BE49-F238E27FC236}">
                <a16:creationId xmlns:a16="http://schemas.microsoft.com/office/drawing/2014/main" id="{7BE19F11-2F5A-A350-5564-AB31B865BAF8}"/>
              </a:ext>
            </a:extLst>
          </p:cNvPr>
          <p:cNvPicPr>
            <a:picLocks noChangeArrowheads="1"/>
          </p:cNvPicPr>
          <p:nvPr/>
        </p:nvPicPr>
        <p:blipFill rotWithShape="1">
          <a:blip r:embed="rId3">
            <a:extLst>
              <a:ext uri="{28A0092B-C50C-407E-A947-70E740481C1C}">
                <a14:useLocalDpi xmlns:a14="http://schemas.microsoft.com/office/drawing/2010/main" val="0"/>
              </a:ext>
            </a:extLst>
          </a:blip>
          <a:srcRect t="-3781" b="-3781"/>
          <a:stretch/>
        </p:blipFill>
        <p:spPr bwMode="auto">
          <a:xfrm>
            <a:off x="8950325" y="4849838"/>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a:extLst>
              <a:ext uri="{FF2B5EF4-FFF2-40B4-BE49-F238E27FC236}">
                <a16:creationId xmlns:a16="http://schemas.microsoft.com/office/drawing/2014/main" id="{0476A24F-E643-D3BB-93F9-BA5F7EB533A4}"/>
              </a:ext>
              <a:ext uri="{C183D7F6-B498-43B3-948B-1728B52AA6E4}">
                <adec:decorative xmlns:adec="http://schemas.microsoft.com/office/drawing/2017/decorative" val="0"/>
              </a:ext>
            </a:extLst>
          </p:cNvPr>
          <p:cNvSpPr txBox="1"/>
          <p:nvPr/>
        </p:nvSpPr>
        <p:spPr>
          <a:xfrm>
            <a:off x="6445284" y="4815218"/>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18" name="Picture 6" descr="Microsoft Teams Logo, symbol, meaning, history, PNG, brand">
            <a:extLst>
              <a:ext uri="{FF2B5EF4-FFF2-40B4-BE49-F238E27FC236}">
                <a16:creationId xmlns:a16="http://schemas.microsoft.com/office/drawing/2014/main" id="{92EDE3CF-7F90-3587-39DA-BCEB2BD7DC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49" r="19049"/>
          <a:stretch/>
        </p:blipFill>
        <p:spPr bwMode="auto">
          <a:xfrm>
            <a:off x="6067425"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a:extLst>
              <a:ext uri="{FF2B5EF4-FFF2-40B4-BE49-F238E27FC236}">
                <a16:creationId xmlns:a16="http://schemas.microsoft.com/office/drawing/2014/main" id="{0AAEC4FF-EDAB-30A0-AD33-0607E1B68A63}"/>
              </a:ext>
              <a:ext uri="{C183D7F6-B498-43B3-948B-1728B52AA6E4}">
                <adec:decorative xmlns:adec="http://schemas.microsoft.com/office/drawing/2017/decorative" val="0"/>
              </a:ext>
            </a:extLst>
          </p:cNvPr>
          <p:cNvSpPr txBox="1"/>
          <p:nvPr/>
        </p:nvSpPr>
        <p:spPr>
          <a:xfrm>
            <a:off x="3561491" y="4815218"/>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21" name="Picture 6" descr="Microsoft Teams Logo, symbol, meaning, history, PNG, brand">
            <a:extLst>
              <a:ext uri="{FF2B5EF4-FFF2-40B4-BE49-F238E27FC236}">
                <a16:creationId xmlns:a16="http://schemas.microsoft.com/office/drawing/2014/main" id="{6E84A85D-24A5-53C6-60F4-85B014125C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49" r="19049"/>
          <a:stretch/>
        </p:blipFill>
        <p:spPr bwMode="auto">
          <a:xfrm>
            <a:off x="3182938"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a:extLst>
              <a:ext uri="{FF2B5EF4-FFF2-40B4-BE49-F238E27FC236}">
                <a16:creationId xmlns:a16="http://schemas.microsoft.com/office/drawing/2014/main" id="{4710CAA7-377A-0096-A06F-A4006D47DFDE}"/>
              </a:ext>
              <a:ext uri="{C183D7F6-B498-43B3-948B-1728B52AA6E4}">
                <adec:decorative xmlns:adec="http://schemas.microsoft.com/office/drawing/2017/decorative" val="0"/>
              </a:ext>
            </a:extLst>
          </p:cNvPr>
          <p:cNvSpPr txBox="1"/>
          <p:nvPr/>
        </p:nvSpPr>
        <p:spPr>
          <a:xfrm>
            <a:off x="6445284" y="2182032"/>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27" name="Picture 28" descr="Microsoft Outlook Logo PNG, Logo Outlook.com Transparent Images - Free ...">
            <a:extLst>
              <a:ext uri="{FF2B5EF4-FFF2-40B4-BE49-F238E27FC236}">
                <a16:creationId xmlns:a16="http://schemas.microsoft.com/office/drawing/2014/main" id="{EB21A586-7127-07A6-69AB-BAC0F6FF0A45}"/>
              </a:ext>
            </a:extLst>
          </p:cNvPr>
          <p:cNvPicPr>
            <a:picLocks noChangeArrowheads="1"/>
          </p:cNvPicPr>
          <p:nvPr/>
        </p:nvPicPr>
        <p:blipFill rotWithShape="1">
          <a:blip r:embed="rId3">
            <a:extLst>
              <a:ext uri="{28A0092B-C50C-407E-A947-70E740481C1C}">
                <a14:useLocalDpi xmlns:a14="http://schemas.microsoft.com/office/drawing/2010/main" val="0"/>
              </a:ext>
            </a:extLst>
          </a:blip>
          <a:srcRect t="-3781" b="-3781"/>
          <a:stretch/>
        </p:blipFill>
        <p:spPr bwMode="auto">
          <a:xfrm>
            <a:off x="6067425" y="2216652"/>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a:extLst>
              <a:ext uri="{FF2B5EF4-FFF2-40B4-BE49-F238E27FC236}">
                <a16:creationId xmlns:a16="http://schemas.microsoft.com/office/drawing/2014/main" id="{D6A1B5FA-44AF-9023-B0E0-8001D2D5B1C4}"/>
              </a:ext>
              <a:ext uri="{C183D7F6-B498-43B3-948B-1728B52AA6E4}">
                <adec:decorative xmlns:adec="http://schemas.microsoft.com/office/drawing/2017/decorative" val="0"/>
              </a:ext>
            </a:extLst>
          </p:cNvPr>
          <p:cNvSpPr txBox="1"/>
          <p:nvPr/>
        </p:nvSpPr>
        <p:spPr>
          <a:xfrm>
            <a:off x="3561491" y="2182032"/>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30" name="Picture 28" descr="Microsoft Outlook Logo PNG, Logo Outlook.com Transparent Images - Free ...">
            <a:extLst>
              <a:ext uri="{FF2B5EF4-FFF2-40B4-BE49-F238E27FC236}">
                <a16:creationId xmlns:a16="http://schemas.microsoft.com/office/drawing/2014/main" id="{87C62E3E-8AA8-1901-B913-84953D298B76}"/>
              </a:ext>
            </a:extLst>
          </p:cNvPr>
          <p:cNvPicPr>
            <a:picLocks noChangeArrowheads="1"/>
          </p:cNvPicPr>
          <p:nvPr/>
        </p:nvPicPr>
        <p:blipFill rotWithShape="1">
          <a:blip r:embed="rId3">
            <a:extLst>
              <a:ext uri="{28A0092B-C50C-407E-A947-70E740481C1C}">
                <a14:useLocalDpi xmlns:a14="http://schemas.microsoft.com/office/drawing/2010/main" val="0"/>
              </a:ext>
            </a:extLst>
          </a:blip>
          <a:srcRect t="-3781" b="-3781"/>
          <a:stretch/>
        </p:blipFill>
        <p:spPr bwMode="auto">
          <a:xfrm>
            <a:off x="3182938" y="2216652"/>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a:extLst>
              <a:ext uri="{FF2B5EF4-FFF2-40B4-BE49-F238E27FC236}">
                <a16:creationId xmlns:a16="http://schemas.microsoft.com/office/drawing/2014/main" id="{6913EEC5-787D-4B50-5F88-B50360C2D051}"/>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Excel</a:t>
            </a:r>
          </a:p>
        </p:txBody>
      </p:sp>
      <p:pic>
        <p:nvPicPr>
          <p:cNvPr id="133" name="Graphic 132">
            <a:extLst>
              <a:ext uri="{FF2B5EF4-FFF2-40B4-BE49-F238E27FC236}">
                <a16:creationId xmlns:a16="http://schemas.microsoft.com/office/drawing/2014/main" id="{6C8305F4-3D07-A723-6AFB-C2877158A97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5682" b="-5682"/>
          <a:stretch/>
        </p:blipFill>
        <p:spPr>
          <a:xfrm>
            <a:off x="8950325" y="2217886"/>
            <a:ext cx="220682" cy="220682"/>
          </a:xfrm>
          <a:prstGeom prst="rect">
            <a:avLst/>
          </a:prstGeom>
        </p:spPr>
      </p:pic>
      <p:grpSp>
        <p:nvGrpSpPr>
          <p:cNvPr id="135" name="Group 134">
            <a:extLst>
              <a:ext uri="{FF2B5EF4-FFF2-40B4-BE49-F238E27FC236}">
                <a16:creationId xmlns:a16="http://schemas.microsoft.com/office/drawing/2014/main" id="{263FF1FB-CABC-5B15-D218-7D3D0E219BB6}"/>
              </a:ext>
            </a:extLst>
          </p:cNvPr>
          <p:cNvGrpSpPr/>
          <p:nvPr/>
        </p:nvGrpSpPr>
        <p:grpSpPr>
          <a:xfrm>
            <a:off x="320719" y="5020658"/>
            <a:ext cx="1771605" cy="216000"/>
            <a:chOff x="320719" y="4224856"/>
            <a:chExt cx="1771605" cy="219456"/>
          </a:xfrm>
        </p:grpSpPr>
        <p:sp>
          <p:nvSpPr>
            <p:cNvPr id="136" name="Rectangle: Rounded Corners 6">
              <a:extLst>
                <a:ext uri="{FF2B5EF4-FFF2-40B4-BE49-F238E27FC236}">
                  <a16:creationId xmlns:a16="http://schemas.microsoft.com/office/drawing/2014/main" id="{44D30F7A-FDCE-1892-F092-0DE9AB193565}"/>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37" name="Graphic 136">
              <a:extLst>
                <a:ext uri="{FF2B5EF4-FFF2-40B4-BE49-F238E27FC236}">
                  <a16:creationId xmlns:a16="http://schemas.microsoft.com/office/drawing/2014/main" id="{FBF19FD4-9A45-0D40-3A33-CB719C29745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38" name="Group 137">
            <a:extLst>
              <a:ext uri="{FF2B5EF4-FFF2-40B4-BE49-F238E27FC236}">
                <a16:creationId xmlns:a16="http://schemas.microsoft.com/office/drawing/2014/main" id="{39E43F3E-B207-EED1-0E94-309EA5EE6671}"/>
              </a:ext>
            </a:extLst>
          </p:cNvPr>
          <p:cNvGrpSpPr/>
          <p:nvPr/>
        </p:nvGrpSpPr>
        <p:grpSpPr>
          <a:xfrm>
            <a:off x="320721" y="5309272"/>
            <a:ext cx="1771605" cy="216000"/>
            <a:chOff x="320721" y="4517211"/>
            <a:chExt cx="1771605" cy="216000"/>
          </a:xfrm>
        </p:grpSpPr>
        <p:sp>
          <p:nvSpPr>
            <p:cNvPr id="139" name="Rectangle: Rounded Corners 6">
              <a:extLst>
                <a:ext uri="{FF2B5EF4-FFF2-40B4-BE49-F238E27FC236}">
                  <a16:creationId xmlns:a16="http://schemas.microsoft.com/office/drawing/2014/main" id="{931592B8-6105-55EC-A25A-F6E1ED4E5D0A}"/>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40" name="Graphic 139">
              <a:extLst>
                <a:ext uri="{FF2B5EF4-FFF2-40B4-BE49-F238E27FC236}">
                  <a16:creationId xmlns:a16="http://schemas.microsoft.com/office/drawing/2014/main" id="{5DF55C88-881E-70E6-615A-E39D45833F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141" name="Group 140">
            <a:extLst>
              <a:ext uri="{FF2B5EF4-FFF2-40B4-BE49-F238E27FC236}">
                <a16:creationId xmlns:a16="http://schemas.microsoft.com/office/drawing/2014/main" id="{25211A75-3BA3-B12A-316A-466CA28723F9}"/>
              </a:ext>
            </a:extLst>
          </p:cNvPr>
          <p:cNvGrpSpPr/>
          <p:nvPr/>
        </p:nvGrpSpPr>
        <p:grpSpPr>
          <a:xfrm>
            <a:off x="320719" y="3778836"/>
            <a:ext cx="1771605" cy="216000"/>
            <a:chOff x="320719" y="4224856"/>
            <a:chExt cx="1771605" cy="219456"/>
          </a:xfrm>
        </p:grpSpPr>
        <p:sp>
          <p:nvSpPr>
            <p:cNvPr id="142" name="Rectangle: Rounded Corners 6">
              <a:extLst>
                <a:ext uri="{FF2B5EF4-FFF2-40B4-BE49-F238E27FC236}">
                  <a16:creationId xmlns:a16="http://schemas.microsoft.com/office/drawing/2014/main" id="{25520F2C-BAB1-AF80-2F3B-A24867F96567}"/>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143" name="Graphic 142">
              <a:extLst>
                <a:ext uri="{FF2B5EF4-FFF2-40B4-BE49-F238E27FC236}">
                  <a16:creationId xmlns:a16="http://schemas.microsoft.com/office/drawing/2014/main" id="{2937F2DD-EC0E-BAB5-E5EA-12E8FB8B6FF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6" y="4260849"/>
              <a:ext cx="144000" cy="144000"/>
            </a:xfrm>
            <a:prstGeom prst="rect">
              <a:avLst/>
            </a:prstGeom>
          </p:spPr>
        </p:pic>
      </p:grpSp>
      <p:grpSp>
        <p:nvGrpSpPr>
          <p:cNvPr id="144" name="Group 143">
            <a:extLst>
              <a:ext uri="{FF2B5EF4-FFF2-40B4-BE49-F238E27FC236}">
                <a16:creationId xmlns:a16="http://schemas.microsoft.com/office/drawing/2014/main" id="{03695DFD-E50A-9B16-C678-6886A0CD18A2}"/>
              </a:ext>
            </a:extLst>
          </p:cNvPr>
          <p:cNvGrpSpPr/>
          <p:nvPr/>
        </p:nvGrpSpPr>
        <p:grpSpPr>
          <a:xfrm>
            <a:off x="320721" y="4067450"/>
            <a:ext cx="1771605" cy="216000"/>
            <a:chOff x="320721" y="4517211"/>
            <a:chExt cx="1771605" cy="216000"/>
          </a:xfrm>
        </p:grpSpPr>
        <p:sp>
          <p:nvSpPr>
            <p:cNvPr id="145" name="Rectangle: Rounded Corners 6">
              <a:extLst>
                <a:ext uri="{FF2B5EF4-FFF2-40B4-BE49-F238E27FC236}">
                  <a16:creationId xmlns:a16="http://schemas.microsoft.com/office/drawing/2014/main" id="{978CC320-E0B9-7E12-69ED-ED48633EACA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Opportunities pursued</a:t>
              </a:r>
            </a:p>
          </p:txBody>
        </p:sp>
        <p:pic>
          <p:nvPicPr>
            <p:cNvPr id="146" name="Graphic 145">
              <a:extLst>
                <a:ext uri="{FF2B5EF4-FFF2-40B4-BE49-F238E27FC236}">
                  <a16:creationId xmlns:a16="http://schemas.microsoft.com/office/drawing/2014/main" id="{01666AE7-F09B-2409-6C5F-174A64623D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507" y="4552645"/>
              <a:ext cx="144000" cy="141732"/>
            </a:xfrm>
            <a:prstGeom prst="rect">
              <a:avLst/>
            </a:prstGeom>
          </p:spPr>
        </p:pic>
      </p:grpSp>
    </p:spTree>
    <p:extLst>
      <p:ext uri="{BB962C8B-B14F-4D97-AF65-F5344CB8AC3E}">
        <p14:creationId xmlns:p14="http://schemas.microsoft.com/office/powerpoint/2010/main" val="7974197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 Placeholder 141">
            <a:extLst>
              <a:ext uri="{FF2B5EF4-FFF2-40B4-BE49-F238E27FC236}">
                <a16:creationId xmlns:a16="http://schemas.microsoft.com/office/drawing/2014/main" id="{D9C01D22-D4BB-5661-E027-02A144E5242A}"/>
              </a:ext>
            </a:extLst>
          </p:cNvPr>
          <p:cNvSpPr>
            <a:spLocks noGrp="1"/>
          </p:cNvSpPr>
          <p:nvPr>
            <p:ph type="body" sz="quarter" idx="32"/>
          </p:nvPr>
        </p:nvSpPr>
        <p:spPr>
          <a:xfrm>
            <a:off x="311388" y="1026303"/>
            <a:ext cx="2431246" cy="1131079"/>
          </a:xfrm>
        </p:spPr>
        <p:txBody>
          <a:bodyPr/>
          <a:lstStyle/>
          <a:p>
            <a:r>
              <a:rPr lang="en-US" noProof="0" dirty="0"/>
              <a:t>Every customer has unique needs and AI can help sales teams collaborate to develop offers that meet those needs. AI can help identify needs, create deal terms, and provide talking points to help close the deal.</a:t>
            </a:r>
          </a:p>
        </p:txBody>
      </p:sp>
      <p:sp>
        <p:nvSpPr>
          <p:cNvPr id="69" name="Text Placeholder 68">
            <a:extLst>
              <a:ext uri="{FF2B5EF4-FFF2-40B4-BE49-F238E27FC236}">
                <a16:creationId xmlns:a16="http://schemas.microsoft.com/office/drawing/2014/main" id="{9589A467-241B-7D65-613B-152C2586B918}"/>
              </a:ext>
            </a:extLst>
          </p:cNvPr>
          <p:cNvSpPr>
            <a:spLocks noGrp="1"/>
          </p:cNvSpPr>
          <p:nvPr>
            <p:ph type="body" sz="quarter" idx="33"/>
          </p:nvPr>
        </p:nvSpPr>
        <p:spPr>
          <a:xfrm>
            <a:off x="304796" y="413987"/>
            <a:ext cx="2057403" cy="307777"/>
          </a:xfrm>
        </p:spPr>
        <p:txBody>
          <a:bodyPr/>
          <a:lstStyle/>
          <a:p>
            <a:r>
              <a:rPr lang="en-US"/>
              <a:t>Sales</a:t>
            </a:r>
          </a:p>
        </p:txBody>
      </p:sp>
      <p:sp>
        <p:nvSpPr>
          <p:cNvPr id="67" name="Text Placeholder 66">
            <a:extLst>
              <a:ext uri="{FF2B5EF4-FFF2-40B4-BE49-F238E27FC236}">
                <a16:creationId xmlns:a16="http://schemas.microsoft.com/office/drawing/2014/main" id="{D5E0DCE0-2E6E-0A11-537F-25C9A1CF895B}"/>
              </a:ext>
            </a:extLst>
          </p:cNvPr>
          <p:cNvSpPr>
            <a:spLocks noGrp="1"/>
          </p:cNvSpPr>
          <p:nvPr>
            <p:ph type="body" sz="quarter" idx="30"/>
          </p:nvPr>
        </p:nvSpPr>
        <p:spPr>
          <a:xfrm>
            <a:off x="10430351" y="521099"/>
            <a:ext cx="1456966" cy="175614"/>
          </a:xfrm>
        </p:spPr>
        <p:txBody>
          <a:bodyPr/>
          <a:lstStyle/>
          <a:p>
            <a:r>
              <a:rPr lang="en-US" noProof="0"/>
              <a:t>Buy</a:t>
            </a:r>
          </a:p>
        </p:txBody>
      </p:sp>
      <p:sp>
        <p:nvSpPr>
          <p:cNvPr id="65" name="Text Placeholder 64">
            <a:extLst>
              <a:ext uri="{FF2B5EF4-FFF2-40B4-BE49-F238E27FC236}">
                <a16:creationId xmlns:a16="http://schemas.microsoft.com/office/drawing/2014/main" id="{626D2A16-E8C0-F515-6355-52CFADE12389}"/>
              </a:ext>
            </a:extLst>
          </p:cNvPr>
          <p:cNvSpPr>
            <a:spLocks noGrp="1"/>
          </p:cNvSpPr>
          <p:nvPr>
            <p:ph type="body" sz="quarter" idx="17"/>
          </p:nvPr>
        </p:nvSpPr>
        <p:spPr>
          <a:xfrm>
            <a:off x="7149557" y="521100"/>
            <a:ext cx="2969488" cy="169277"/>
          </a:xfrm>
        </p:spPr>
        <p:txBody>
          <a:bodyPr/>
          <a:lstStyle/>
          <a:p>
            <a:r>
              <a:rPr lang="en-US" noProof="0"/>
              <a:t>Microsoft 365 Copilot</a:t>
            </a:r>
          </a:p>
        </p:txBody>
      </p:sp>
      <p:sp>
        <p:nvSpPr>
          <p:cNvPr id="63" name="Title 62">
            <a:extLst>
              <a:ext uri="{FF2B5EF4-FFF2-40B4-BE49-F238E27FC236}">
                <a16:creationId xmlns:a16="http://schemas.microsoft.com/office/drawing/2014/main" id="{2427D16F-503C-6B71-75B2-BCFB469C091E}"/>
              </a:ext>
            </a:extLst>
          </p:cNvPr>
          <p:cNvSpPr>
            <a:spLocks noGrp="1"/>
          </p:cNvSpPr>
          <p:nvPr>
            <p:ph type="title"/>
          </p:nvPr>
        </p:nvSpPr>
        <p:spPr>
          <a:xfrm>
            <a:off x="2492556" y="429376"/>
            <a:ext cx="4144817" cy="276999"/>
          </a:xfrm>
        </p:spPr>
        <p:txBody>
          <a:bodyPr/>
          <a:lstStyle/>
          <a:p>
            <a:r>
              <a:rPr lang="en-US"/>
              <a:t>Create personalized offers</a:t>
            </a:r>
          </a:p>
        </p:txBody>
      </p:sp>
      <p:sp>
        <p:nvSpPr>
          <p:cNvPr id="82" name="Text Placeholder 81">
            <a:extLst>
              <a:ext uri="{FF2B5EF4-FFF2-40B4-BE49-F238E27FC236}">
                <a16:creationId xmlns:a16="http://schemas.microsoft.com/office/drawing/2014/main" id="{96502F0C-5891-EF7A-E891-BE1B866AAF62}"/>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Build a comprehensive understanding </a:t>
            </a:r>
            <a:r>
              <a:rPr lang="en-US" noProof="0" dirty="0"/>
              <a:t>of what the customer aims to achieve, which is crucial for crafting a compelling offer.</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Try in Prompt Gallery: Get the gist</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64" name="Text Placeholder 63">
            <a:extLst>
              <a:ext uri="{FF2B5EF4-FFF2-40B4-BE49-F238E27FC236}">
                <a16:creationId xmlns:a16="http://schemas.microsoft.com/office/drawing/2014/main" id="{6938EF36-BAB8-0C97-AC78-EB642A0252EC}"/>
              </a:ext>
            </a:extLst>
          </p:cNvPr>
          <p:cNvSpPr>
            <a:spLocks noGrp="1"/>
          </p:cNvSpPr>
          <p:nvPr>
            <p:ph type="body" sz="quarter" idx="11"/>
          </p:nvPr>
        </p:nvSpPr>
        <p:spPr>
          <a:xfrm>
            <a:off x="3182890" y="1112478"/>
            <a:ext cx="2572262" cy="153888"/>
          </a:xfrm>
        </p:spPr>
        <p:txBody>
          <a:bodyPr/>
          <a:lstStyle/>
          <a:p>
            <a:r>
              <a:rPr lang="en-US" noProof="0"/>
              <a:t>Analyze customer goals</a:t>
            </a:r>
          </a:p>
        </p:txBody>
      </p:sp>
      <p:sp>
        <p:nvSpPr>
          <p:cNvPr id="66" name="Text Placeholder 65">
            <a:extLst>
              <a:ext uri="{FF2B5EF4-FFF2-40B4-BE49-F238E27FC236}">
                <a16:creationId xmlns:a16="http://schemas.microsoft.com/office/drawing/2014/main" id="{5AFBEC9D-CEC3-7895-4D8C-BCD76FDC37F7}"/>
              </a:ext>
            </a:extLst>
          </p:cNvPr>
          <p:cNvSpPr>
            <a:spLocks noGrp="1"/>
          </p:cNvSpPr>
          <p:nvPr>
            <p:ph type="body" sz="quarter" idx="18"/>
          </p:nvPr>
        </p:nvSpPr>
        <p:spPr>
          <a:xfrm>
            <a:off x="3182938" y="1438275"/>
            <a:ext cx="2571750" cy="627063"/>
          </a:xfrm>
        </p:spPr>
        <p:txBody>
          <a:bodyPr/>
          <a:lstStyle/>
          <a:p>
            <a:r>
              <a:rPr lang="en-US" noProof="0"/>
              <a:t>Use Copilot to review recent email threads, previous meeting notes, and public information to understand the customer's objectives and priorities.</a:t>
            </a:r>
          </a:p>
          <a:p>
            <a:endParaRPr lang="en-US" noProof="0"/>
          </a:p>
        </p:txBody>
      </p:sp>
      <p:sp>
        <p:nvSpPr>
          <p:cNvPr id="71" name="Text Placeholder 70">
            <a:extLst>
              <a:ext uri="{FF2B5EF4-FFF2-40B4-BE49-F238E27FC236}">
                <a16:creationId xmlns:a16="http://schemas.microsoft.com/office/drawing/2014/main" id="{86FCF2DF-43CC-6E1C-C8E8-514288EF0A79}"/>
              </a:ext>
            </a:extLst>
          </p:cNvPr>
          <p:cNvSpPr>
            <a:spLocks noGrp="1"/>
          </p:cNvSpPr>
          <p:nvPr>
            <p:ph type="body" sz="quarter" idx="42"/>
          </p:nvPr>
        </p:nvSpPr>
        <p:spPr>
          <a:xfrm>
            <a:off x="6066682" y="1112478"/>
            <a:ext cx="2572262" cy="153888"/>
          </a:xfrm>
        </p:spPr>
        <p:txBody>
          <a:bodyPr/>
          <a:lstStyle/>
          <a:p>
            <a:r>
              <a:rPr lang="en-US" noProof="0"/>
              <a:t>Draft personalized offers</a:t>
            </a:r>
          </a:p>
        </p:txBody>
      </p:sp>
      <p:sp>
        <p:nvSpPr>
          <p:cNvPr id="72" name="Text Placeholder 71">
            <a:extLst>
              <a:ext uri="{FF2B5EF4-FFF2-40B4-BE49-F238E27FC236}">
                <a16:creationId xmlns:a16="http://schemas.microsoft.com/office/drawing/2014/main" id="{B700E9DE-04D8-BAD0-712C-EB511CEE2B2E}"/>
              </a:ext>
            </a:extLst>
          </p:cNvPr>
          <p:cNvSpPr>
            <a:spLocks noGrp="1"/>
          </p:cNvSpPr>
          <p:nvPr>
            <p:ph type="body" sz="quarter" idx="43"/>
          </p:nvPr>
        </p:nvSpPr>
        <p:spPr>
          <a:xfrm>
            <a:off x="6067425" y="1438275"/>
            <a:ext cx="2571750" cy="627063"/>
          </a:xfrm>
        </p:spPr>
        <p:txBody>
          <a:bodyPr/>
          <a:lstStyle/>
          <a:p>
            <a:r>
              <a:rPr lang="en-US" noProof="0"/>
              <a:t>Ask Copilot in Word to draft tailored offers that align with the customer's goals and the insights gathered from the analysis.</a:t>
            </a:r>
          </a:p>
          <a:p>
            <a:endParaRPr lang="en-US" noProof="0"/>
          </a:p>
        </p:txBody>
      </p:sp>
      <p:sp>
        <p:nvSpPr>
          <p:cNvPr id="76" name="Text Placeholder 75">
            <a:extLst>
              <a:ext uri="{FF2B5EF4-FFF2-40B4-BE49-F238E27FC236}">
                <a16:creationId xmlns:a16="http://schemas.microsoft.com/office/drawing/2014/main" id="{08B8D68F-F883-270D-99DC-8EDBE8EF7201}"/>
              </a:ext>
            </a:extLst>
          </p:cNvPr>
          <p:cNvSpPr>
            <a:spLocks noGrp="1"/>
          </p:cNvSpPr>
          <p:nvPr>
            <p:ph type="body" sz="quarter" idx="68"/>
          </p:nvPr>
        </p:nvSpPr>
        <p:spPr>
          <a:xfrm>
            <a:off x="8950475" y="2725494"/>
            <a:ext cx="2572262" cy="712876"/>
          </a:xfrm>
        </p:spPr>
        <p:txBody>
          <a:bodyPr/>
          <a:lstStyle/>
          <a:p>
            <a:r>
              <a:rPr lang="en-US" noProof="0"/>
              <a:t>Benefit: </a:t>
            </a:r>
            <a:r>
              <a:rPr lang="en-US" noProof="0">
                <a:latin typeface="+mj-lt"/>
              </a:rPr>
              <a:t>Suggest deal terms </a:t>
            </a:r>
            <a:r>
              <a:rPr lang="en-US" noProof="0"/>
              <a:t>that are beneficial for both parties, considering both the customer's needs and your business objectives.</a:t>
            </a:r>
          </a:p>
        </p:txBody>
      </p:sp>
      <p:sp>
        <p:nvSpPr>
          <p:cNvPr id="74" name="Text Placeholder 73">
            <a:extLst>
              <a:ext uri="{FF2B5EF4-FFF2-40B4-BE49-F238E27FC236}">
                <a16:creationId xmlns:a16="http://schemas.microsoft.com/office/drawing/2014/main" id="{39F95FAA-17BA-102C-00A7-BFAB138B81A9}"/>
              </a:ext>
            </a:extLst>
          </p:cNvPr>
          <p:cNvSpPr>
            <a:spLocks noGrp="1"/>
          </p:cNvSpPr>
          <p:nvPr>
            <p:ph type="body" sz="quarter" idx="45"/>
          </p:nvPr>
        </p:nvSpPr>
        <p:spPr>
          <a:xfrm>
            <a:off x="8950475" y="1112478"/>
            <a:ext cx="2572262" cy="153888"/>
          </a:xfrm>
        </p:spPr>
        <p:txBody>
          <a:bodyPr/>
          <a:lstStyle/>
          <a:p>
            <a:r>
              <a:rPr lang="en-US" noProof="0"/>
              <a:t>Optimize deal terms</a:t>
            </a:r>
          </a:p>
        </p:txBody>
      </p:sp>
      <p:sp>
        <p:nvSpPr>
          <p:cNvPr id="75" name="Text Placeholder 74">
            <a:extLst>
              <a:ext uri="{FF2B5EF4-FFF2-40B4-BE49-F238E27FC236}">
                <a16:creationId xmlns:a16="http://schemas.microsoft.com/office/drawing/2014/main" id="{64D7D48E-CA66-4270-C731-337B13AF16E5}"/>
              </a:ext>
            </a:extLst>
          </p:cNvPr>
          <p:cNvSpPr>
            <a:spLocks noGrp="1"/>
          </p:cNvSpPr>
          <p:nvPr>
            <p:ph type="body" sz="quarter" idx="46"/>
          </p:nvPr>
        </p:nvSpPr>
        <p:spPr>
          <a:xfrm>
            <a:off x="8950325" y="1438275"/>
            <a:ext cx="2571750" cy="627063"/>
          </a:xfrm>
        </p:spPr>
        <p:txBody>
          <a:bodyPr/>
          <a:lstStyle/>
          <a:p>
            <a:r>
              <a:rPr lang="en-US" noProof="0"/>
              <a:t>Based on customer objectives, ask Copilot to recommend several options for deal terms to speed deal closure.</a:t>
            </a:r>
          </a:p>
          <a:p>
            <a:endParaRPr lang="en-US" noProof="0"/>
          </a:p>
        </p:txBody>
      </p:sp>
      <p:sp>
        <p:nvSpPr>
          <p:cNvPr id="90" name="Text Placeholder 89">
            <a:extLst>
              <a:ext uri="{FF2B5EF4-FFF2-40B4-BE49-F238E27FC236}">
                <a16:creationId xmlns:a16="http://schemas.microsoft.com/office/drawing/2014/main" id="{8563309D-FC30-4526-4B69-6C97979001D4}"/>
              </a:ext>
            </a:extLst>
          </p:cNvPr>
          <p:cNvSpPr>
            <a:spLocks noGrp="1"/>
          </p:cNvSpPr>
          <p:nvPr>
            <p:ph type="body" sz="quarter" idx="70"/>
          </p:nvPr>
        </p:nvSpPr>
        <p:spPr>
          <a:xfrm>
            <a:off x="6066682" y="2725494"/>
            <a:ext cx="2572262" cy="712876"/>
          </a:xfrm>
        </p:spPr>
        <p:txBody>
          <a:bodyPr/>
          <a:lstStyle/>
          <a:p>
            <a:r>
              <a:rPr lang="en-US" noProof="0"/>
              <a:t>Benefit: </a:t>
            </a:r>
            <a:r>
              <a:rPr lang="en-US" noProof="0">
                <a:latin typeface="+mj-lt"/>
              </a:rPr>
              <a:t>Use the insights gained </a:t>
            </a:r>
            <a:r>
              <a:rPr lang="en-US" noProof="0"/>
              <a:t>to draft offers that are highly personalized, increasing the likelihood of acceptance.</a:t>
            </a:r>
          </a:p>
        </p:txBody>
      </p:sp>
      <p:sp>
        <p:nvSpPr>
          <p:cNvPr id="77" name="Text Placeholder 76">
            <a:extLst>
              <a:ext uri="{FF2B5EF4-FFF2-40B4-BE49-F238E27FC236}">
                <a16:creationId xmlns:a16="http://schemas.microsoft.com/office/drawing/2014/main" id="{8144F3D5-B24F-D86D-4A3C-8E5FCF48C882}"/>
              </a:ext>
            </a:extLst>
          </p:cNvPr>
          <p:cNvSpPr>
            <a:spLocks noGrp="1"/>
          </p:cNvSpPr>
          <p:nvPr>
            <p:ph type="body" sz="quarter" idx="48"/>
          </p:nvPr>
        </p:nvSpPr>
        <p:spPr>
          <a:xfrm>
            <a:off x="3182890" y="5334522"/>
            <a:ext cx="2572262" cy="712876"/>
          </a:xfrm>
        </p:spPr>
        <p:txBody>
          <a:bodyPr/>
          <a:lstStyle/>
          <a:p>
            <a:r>
              <a:rPr lang="en-US" noProof="0" dirty="0"/>
              <a:t>Benefit: During the final negotiation, Copilot provides support with </a:t>
            </a:r>
            <a:r>
              <a:rPr lang="en-US" noProof="0" dirty="0">
                <a:latin typeface="+mj-lt"/>
              </a:rPr>
              <a:t>up-to-date insights</a:t>
            </a:r>
            <a:r>
              <a:rPr lang="en-US" noProof="0" dirty="0"/>
              <a:t>, helping to close the deal on favorable terms.</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3"/>
              </a:rPr>
              <a:t>Try in Prompt Gallery: Get clarity</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78" name="Text Placeholder 77">
            <a:extLst>
              <a:ext uri="{FF2B5EF4-FFF2-40B4-BE49-F238E27FC236}">
                <a16:creationId xmlns:a16="http://schemas.microsoft.com/office/drawing/2014/main" id="{675B40EC-C5FD-71C4-F109-93DF8D5C6E4C}"/>
              </a:ext>
            </a:extLst>
          </p:cNvPr>
          <p:cNvSpPr>
            <a:spLocks noGrp="1"/>
          </p:cNvSpPr>
          <p:nvPr>
            <p:ph type="body" sz="quarter" idx="49"/>
          </p:nvPr>
        </p:nvSpPr>
        <p:spPr>
          <a:xfrm>
            <a:off x="3182890" y="3725103"/>
            <a:ext cx="2572262" cy="153888"/>
          </a:xfrm>
        </p:spPr>
        <p:txBody>
          <a:bodyPr/>
          <a:lstStyle/>
          <a:p>
            <a:r>
              <a:rPr lang="en-US" noProof="0"/>
              <a:t>Close the deal</a:t>
            </a:r>
          </a:p>
        </p:txBody>
      </p:sp>
      <p:sp>
        <p:nvSpPr>
          <p:cNvPr id="79" name="Text Placeholder 78">
            <a:extLst>
              <a:ext uri="{FF2B5EF4-FFF2-40B4-BE49-F238E27FC236}">
                <a16:creationId xmlns:a16="http://schemas.microsoft.com/office/drawing/2014/main" id="{6A84486A-4B4B-D845-ECB7-2DAFE326B1ED}"/>
              </a:ext>
            </a:extLst>
          </p:cNvPr>
          <p:cNvSpPr>
            <a:spLocks noGrp="1"/>
          </p:cNvSpPr>
          <p:nvPr>
            <p:ph type="body" sz="quarter" idx="50"/>
          </p:nvPr>
        </p:nvSpPr>
        <p:spPr>
          <a:xfrm>
            <a:off x="3182890" y="4050957"/>
            <a:ext cx="2572262" cy="626701"/>
          </a:xfrm>
        </p:spPr>
        <p:txBody>
          <a:bodyPr/>
          <a:lstStyle/>
          <a:p>
            <a:r>
              <a:rPr lang="en-US" noProof="0"/>
              <a:t>Use Copilot in Teams to assist in the final negotiation phase, providing suggested talking points and recording action items. Use transcripts from prior phone calls on Teams Phone.</a:t>
            </a:r>
          </a:p>
          <a:p>
            <a:endParaRPr lang="en-US" noProof="0"/>
          </a:p>
        </p:txBody>
      </p:sp>
      <p:sp>
        <p:nvSpPr>
          <p:cNvPr id="80" name="Text Placeholder 79">
            <a:extLst>
              <a:ext uri="{FF2B5EF4-FFF2-40B4-BE49-F238E27FC236}">
                <a16:creationId xmlns:a16="http://schemas.microsoft.com/office/drawing/2014/main" id="{54A56E91-44DB-8065-3F43-413511B8FC20}"/>
              </a:ext>
            </a:extLst>
          </p:cNvPr>
          <p:cNvSpPr>
            <a:spLocks noGrp="1"/>
          </p:cNvSpPr>
          <p:nvPr>
            <p:ph type="body" sz="quarter" idx="51"/>
          </p:nvPr>
        </p:nvSpPr>
        <p:spPr>
          <a:xfrm>
            <a:off x="6066682" y="3725103"/>
            <a:ext cx="2572262" cy="153888"/>
          </a:xfrm>
        </p:spPr>
        <p:txBody>
          <a:bodyPr/>
          <a:lstStyle/>
          <a:p>
            <a:r>
              <a:rPr lang="en-US" noProof="0"/>
              <a:t>Finalize the offer</a:t>
            </a:r>
          </a:p>
        </p:txBody>
      </p:sp>
      <p:sp>
        <p:nvSpPr>
          <p:cNvPr id="81" name="Text Placeholder 80">
            <a:extLst>
              <a:ext uri="{FF2B5EF4-FFF2-40B4-BE49-F238E27FC236}">
                <a16:creationId xmlns:a16="http://schemas.microsoft.com/office/drawing/2014/main" id="{EA06B039-0A76-E153-AFA8-441C2D381391}"/>
              </a:ext>
            </a:extLst>
          </p:cNvPr>
          <p:cNvSpPr>
            <a:spLocks noGrp="1"/>
          </p:cNvSpPr>
          <p:nvPr>
            <p:ph type="body" sz="quarter" idx="52"/>
          </p:nvPr>
        </p:nvSpPr>
        <p:spPr>
          <a:xfrm>
            <a:off x="6066682" y="4050957"/>
            <a:ext cx="2572262" cy="626701"/>
          </a:xfrm>
        </p:spPr>
        <p:txBody>
          <a:bodyPr/>
          <a:lstStyle/>
          <a:p>
            <a:r>
              <a:rPr lang="en-US" noProof="0"/>
              <a:t>Ask Copilot in Word to refine the offer details, ensuring clarity and addressing any potential concerns the customer might have.</a:t>
            </a:r>
          </a:p>
          <a:p>
            <a:endParaRPr lang="en-US" noProof="0"/>
          </a:p>
        </p:txBody>
      </p:sp>
      <p:sp>
        <p:nvSpPr>
          <p:cNvPr id="70" name="Text Placeholder 69">
            <a:extLst>
              <a:ext uri="{FF2B5EF4-FFF2-40B4-BE49-F238E27FC236}">
                <a16:creationId xmlns:a16="http://schemas.microsoft.com/office/drawing/2014/main" id="{9A6629BA-264C-11A8-2760-4886B8676876}"/>
              </a:ext>
            </a:extLst>
          </p:cNvPr>
          <p:cNvSpPr>
            <a:spLocks noGrp="1"/>
          </p:cNvSpPr>
          <p:nvPr>
            <p:ph type="body" sz="quarter" idx="66"/>
          </p:nvPr>
        </p:nvSpPr>
        <p:spPr>
          <a:xfrm>
            <a:off x="8950475" y="5334522"/>
            <a:ext cx="2572262" cy="712876"/>
          </a:xfrm>
        </p:spPr>
        <p:txBody>
          <a:bodyPr/>
          <a:lstStyle/>
          <a:p>
            <a:r>
              <a:rPr lang="en-US" noProof="0"/>
              <a:t>Benefit: </a:t>
            </a:r>
            <a:r>
              <a:rPr lang="en-US" noProof="0">
                <a:latin typeface="+mj-lt"/>
              </a:rPr>
              <a:t>Lead to better outcomes </a:t>
            </a:r>
            <a:r>
              <a:rPr lang="en-US" noProof="0"/>
              <a:t>by anticipating and planning for potential objections.</a:t>
            </a:r>
          </a:p>
        </p:txBody>
      </p:sp>
      <p:sp>
        <p:nvSpPr>
          <p:cNvPr id="88" name="Text Placeholder 87">
            <a:extLst>
              <a:ext uri="{FF2B5EF4-FFF2-40B4-BE49-F238E27FC236}">
                <a16:creationId xmlns:a16="http://schemas.microsoft.com/office/drawing/2014/main" id="{9C22AAEA-ECE5-2FDE-D6AA-24596F4A38B1}"/>
              </a:ext>
            </a:extLst>
          </p:cNvPr>
          <p:cNvSpPr>
            <a:spLocks noGrp="1"/>
          </p:cNvSpPr>
          <p:nvPr>
            <p:ph type="body" sz="quarter" idx="54"/>
          </p:nvPr>
        </p:nvSpPr>
        <p:spPr>
          <a:xfrm>
            <a:off x="8950475" y="3725103"/>
            <a:ext cx="2572262" cy="153888"/>
          </a:xfrm>
        </p:spPr>
        <p:txBody>
          <a:bodyPr/>
          <a:lstStyle/>
          <a:p>
            <a:r>
              <a:rPr lang="en-US" noProof="0" dirty="0"/>
              <a:t>Simulate negotiation scenarios</a:t>
            </a:r>
          </a:p>
        </p:txBody>
      </p:sp>
      <p:sp>
        <p:nvSpPr>
          <p:cNvPr id="89" name="Text Placeholder 88">
            <a:extLst>
              <a:ext uri="{FF2B5EF4-FFF2-40B4-BE49-F238E27FC236}">
                <a16:creationId xmlns:a16="http://schemas.microsoft.com/office/drawing/2014/main" id="{DF83384F-06C0-BEC9-46DE-1017CF704896}"/>
              </a:ext>
            </a:extLst>
          </p:cNvPr>
          <p:cNvSpPr>
            <a:spLocks noGrp="1"/>
          </p:cNvSpPr>
          <p:nvPr>
            <p:ph type="body" sz="quarter" idx="55"/>
          </p:nvPr>
        </p:nvSpPr>
        <p:spPr>
          <a:xfrm>
            <a:off x="8950475" y="4050957"/>
            <a:ext cx="2572262" cy="626701"/>
          </a:xfrm>
        </p:spPr>
        <p:txBody>
          <a:bodyPr/>
          <a:lstStyle/>
          <a:p>
            <a:r>
              <a:rPr lang="en-US" noProof="0" dirty="0"/>
              <a:t>Utilize Copilot to create potential negotiation scenarios, helping to prepare for various customer responses.</a:t>
            </a:r>
          </a:p>
          <a:p>
            <a:endParaRPr lang="en-US" noProof="0" dirty="0"/>
          </a:p>
        </p:txBody>
      </p:sp>
      <p:sp>
        <p:nvSpPr>
          <p:cNvPr id="73" name="Text Placeholder 72">
            <a:extLst>
              <a:ext uri="{FF2B5EF4-FFF2-40B4-BE49-F238E27FC236}">
                <a16:creationId xmlns:a16="http://schemas.microsoft.com/office/drawing/2014/main" id="{537C876A-2E61-F854-5987-E85EB9AFC9B3}"/>
              </a:ext>
            </a:extLst>
          </p:cNvPr>
          <p:cNvSpPr>
            <a:spLocks noGrp="1"/>
          </p:cNvSpPr>
          <p:nvPr>
            <p:ph type="body" sz="quarter" idx="67"/>
          </p:nvPr>
        </p:nvSpPr>
        <p:spPr>
          <a:xfrm>
            <a:off x="6066682" y="5334522"/>
            <a:ext cx="2572262" cy="712876"/>
          </a:xfrm>
        </p:spPr>
        <p:txBody>
          <a:bodyPr/>
          <a:lstStyle/>
          <a:p>
            <a:r>
              <a:rPr lang="en-US" noProof="0" dirty="0"/>
              <a:t>Benefit: </a:t>
            </a:r>
            <a:r>
              <a:rPr lang="en-US" noProof="0" dirty="0">
                <a:latin typeface="+mj-lt"/>
              </a:rPr>
              <a:t>Ensure that the offer is clear, comprehensive, and ready for presentation</a:t>
            </a:r>
            <a:r>
              <a:rPr lang="en-US" noProof="0" dirty="0"/>
              <a:t>, minimizing the risk of misunderstandings.</a:t>
            </a:r>
          </a:p>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hlinkClick r:id="rId4"/>
              </a:rPr>
              <a:t>Try in Prompt Gallery: Improve this document</a:t>
            </a:r>
            <a:endPar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endParaRPr>
          </a:p>
          <a:p>
            <a:endParaRPr lang="en-US" noProof="0" dirty="0"/>
          </a:p>
        </p:txBody>
      </p:sp>
      <p:sp>
        <p:nvSpPr>
          <p:cNvPr id="91" name="Text Placeholder 90">
            <a:extLst>
              <a:ext uri="{FF2B5EF4-FFF2-40B4-BE49-F238E27FC236}">
                <a16:creationId xmlns:a16="http://schemas.microsoft.com/office/drawing/2014/main" id="{B746A370-05D7-6F30-B9C8-02EAE3D5B848}"/>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92" name="Text Placeholder 91">
            <a:extLst>
              <a:ext uri="{FF2B5EF4-FFF2-40B4-BE49-F238E27FC236}">
                <a16:creationId xmlns:a16="http://schemas.microsoft.com/office/drawing/2014/main" id="{2B71DE81-495C-B463-8662-0E0F2EEA964A}"/>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148" name="TextBox 147">
            <a:extLst>
              <a:ext uri="{FF2B5EF4-FFF2-40B4-BE49-F238E27FC236}">
                <a16:creationId xmlns:a16="http://schemas.microsoft.com/office/drawing/2014/main" id="{A1DC2CCC-FB08-121B-EA2D-F86E53F1CC40}"/>
              </a:ext>
              <a:ext uri="{C183D7F6-B498-43B3-948B-1728B52AA6E4}">
                <adec:decorative xmlns:adec="http://schemas.microsoft.com/office/drawing/2017/decorative" val="0"/>
              </a:ext>
            </a:extLst>
          </p:cNvPr>
          <p:cNvSpPr txBox="1"/>
          <p:nvPr/>
        </p:nvSpPr>
        <p:spPr>
          <a:xfrm>
            <a:off x="3561491" y="4884469"/>
            <a:ext cx="183908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49" name="Picture 6" descr="Microsoft Teams Logo, symbol, meaning, history, PNG, brand">
            <a:extLst>
              <a:ext uri="{FF2B5EF4-FFF2-40B4-BE49-F238E27FC236}">
                <a16:creationId xmlns:a16="http://schemas.microsoft.com/office/drawing/2014/main" id="{C1B0B908-321B-8919-6EB2-54BD433F65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049" r="19049"/>
          <a:stretch/>
        </p:blipFill>
        <p:spPr bwMode="auto">
          <a:xfrm>
            <a:off x="3182938" y="4849752"/>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51" name="TextBox 150">
            <a:extLst>
              <a:ext uri="{FF2B5EF4-FFF2-40B4-BE49-F238E27FC236}">
                <a16:creationId xmlns:a16="http://schemas.microsoft.com/office/drawing/2014/main" id="{073D96AD-77B6-FF1E-CA9E-A27AF36C1504}"/>
              </a:ext>
              <a:ext uri="{C183D7F6-B498-43B3-948B-1728B52AA6E4}">
                <adec:decorative xmlns:adec="http://schemas.microsoft.com/office/drawing/2017/decorative" val="0"/>
              </a:ext>
            </a:extLst>
          </p:cNvPr>
          <p:cNvSpPr txBox="1"/>
          <p:nvPr/>
        </p:nvSpPr>
        <p:spPr>
          <a:xfrm>
            <a:off x="6445284"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52" name="Graphic 151">
            <a:extLst>
              <a:ext uri="{FF2B5EF4-FFF2-40B4-BE49-F238E27FC236}">
                <a16:creationId xmlns:a16="http://schemas.microsoft.com/office/drawing/2014/main" id="{E8E23888-6D3F-55E5-A6BE-3735E8464BF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6067425" y="4842608"/>
            <a:ext cx="237610" cy="237610"/>
          </a:xfrm>
          <a:prstGeom prst="rect">
            <a:avLst/>
          </a:prstGeom>
        </p:spPr>
      </p:pic>
      <p:sp>
        <p:nvSpPr>
          <p:cNvPr id="154" name="TextBox 153">
            <a:extLst>
              <a:ext uri="{FF2B5EF4-FFF2-40B4-BE49-F238E27FC236}">
                <a16:creationId xmlns:a16="http://schemas.microsoft.com/office/drawing/2014/main" id="{BAD51413-E215-B22F-3CDD-49A6E9296B13}"/>
              </a:ext>
              <a:ext uri="{C183D7F6-B498-43B3-948B-1728B52AA6E4}">
                <adec:decorative xmlns:adec="http://schemas.microsoft.com/office/drawing/2017/decorative" val="0"/>
              </a:ext>
            </a:extLst>
          </p:cNvPr>
          <p:cNvSpPr txBox="1"/>
          <p:nvPr/>
        </p:nvSpPr>
        <p:spPr>
          <a:xfrm>
            <a:off x="3561491"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55" name="Picture 50">
            <a:hlinkClick r:id="rId8"/>
            <a:extLst>
              <a:ext uri="{FF2B5EF4-FFF2-40B4-BE49-F238E27FC236}">
                <a16:creationId xmlns:a16="http://schemas.microsoft.com/office/drawing/2014/main" id="{2BA65C2A-4F74-1AFA-AC91-E37E722C52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57" name="TextBox 156">
            <a:extLst>
              <a:ext uri="{FF2B5EF4-FFF2-40B4-BE49-F238E27FC236}">
                <a16:creationId xmlns:a16="http://schemas.microsoft.com/office/drawing/2014/main" id="{CB527F7F-9C09-9B50-A98B-740F9AF82C64}"/>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58" name="Picture 50">
            <a:hlinkClick r:id="rId8"/>
            <a:extLst>
              <a:ext uri="{FF2B5EF4-FFF2-40B4-BE49-F238E27FC236}">
                <a16:creationId xmlns:a16="http://schemas.microsoft.com/office/drawing/2014/main" id="{C377E7F7-ED84-D80F-0FA1-0B35360DB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3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a:extLst>
              <a:ext uri="{FF2B5EF4-FFF2-40B4-BE49-F238E27FC236}">
                <a16:creationId xmlns:a16="http://schemas.microsoft.com/office/drawing/2014/main" id="{E128F915-9C75-FFDB-69C6-F49E0E1BA7E7}"/>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61" name="Picture 50">
            <a:hlinkClick r:id="rId8"/>
            <a:extLst>
              <a:ext uri="{FF2B5EF4-FFF2-40B4-BE49-F238E27FC236}">
                <a16:creationId xmlns:a16="http://schemas.microsoft.com/office/drawing/2014/main" id="{6282F7B8-AF48-7FC1-4043-703DE61483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0325" y="484022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a:extLst>
              <a:ext uri="{FF2B5EF4-FFF2-40B4-BE49-F238E27FC236}">
                <a16:creationId xmlns:a16="http://schemas.microsoft.com/office/drawing/2014/main" id="{B6CD9EE7-5AC4-1502-B9E3-B6D1049559A5}"/>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64" name="Graphic 163">
            <a:extLst>
              <a:ext uri="{FF2B5EF4-FFF2-40B4-BE49-F238E27FC236}">
                <a16:creationId xmlns:a16="http://schemas.microsoft.com/office/drawing/2014/main" id="{781F8530-EE12-BC9B-7491-E7526F5FEAB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6818" b="-6818"/>
          <a:stretch/>
        </p:blipFill>
        <p:spPr>
          <a:xfrm>
            <a:off x="6067425" y="2209422"/>
            <a:ext cx="237610" cy="237610"/>
          </a:xfrm>
          <a:prstGeom prst="rect">
            <a:avLst/>
          </a:prstGeom>
        </p:spPr>
      </p:pic>
      <p:grpSp>
        <p:nvGrpSpPr>
          <p:cNvPr id="165" name="Group 164">
            <a:extLst>
              <a:ext uri="{FF2B5EF4-FFF2-40B4-BE49-F238E27FC236}">
                <a16:creationId xmlns:a16="http://schemas.microsoft.com/office/drawing/2014/main" id="{02EE2FEA-210A-3308-547F-D8E1B030E981}"/>
              </a:ext>
            </a:extLst>
          </p:cNvPr>
          <p:cNvGrpSpPr/>
          <p:nvPr/>
        </p:nvGrpSpPr>
        <p:grpSpPr>
          <a:xfrm>
            <a:off x="320719" y="5020658"/>
            <a:ext cx="1771605" cy="216000"/>
            <a:chOff x="320719" y="4224856"/>
            <a:chExt cx="1771605" cy="219456"/>
          </a:xfrm>
        </p:grpSpPr>
        <p:sp>
          <p:nvSpPr>
            <p:cNvPr id="166" name="Rectangle: Rounded Corners 6">
              <a:extLst>
                <a:ext uri="{FF2B5EF4-FFF2-40B4-BE49-F238E27FC236}">
                  <a16:creationId xmlns:a16="http://schemas.microsoft.com/office/drawing/2014/main" id="{F1077E57-9751-1B60-874A-29D4E3E0B412}"/>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67" name="Graphic 166">
              <a:extLst>
                <a:ext uri="{FF2B5EF4-FFF2-40B4-BE49-F238E27FC236}">
                  <a16:creationId xmlns:a16="http://schemas.microsoft.com/office/drawing/2014/main" id="{E8D8CA98-2D69-658D-3109-BAB2FA53A00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6" y="4260849"/>
              <a:ext cx="144000" cy="144000"/>
            </a:xfrm>
            <a:prstGeom prst="rect">
              <a:avLst/>
            </a:prstGeom>
          </p:spPr>
        </p:pic>
      </p:grpSp>
      <p:grpSp>
        <p:nvGrpSpPr>
          <p:cNvPr id="168" name="Group 167">
            <a:extLst>
              <a:ext uri="{FF2B5EF4-FFF2-40B4-BE49-F238E27FC236}">
                <a16:creationId xmlns:a16="http://schemas.microsoft.com/office/drawing/2014/main" id="{BCB524DD-F3C7-BBD2-4D80-6CF9420AACC2}"/>
              </a:ext>
            </a:extLst>
          </p:cNvPr>
          <p:cNvGrpSpPr/>
          <p:nvPr/>
        </p:nvGrpSpPr>
        <p:grpSpPr>
          <a:xfrm>
            <a:off x="320721" y="5309272"/>
            <a:ext cx="1771605" cy="216000"/>
            <a:chOff x="320721" y="4517211"/>
            <a:chExt cx="1771605" cy="216000"/>
          </a:xfrm>
        </p:grpSpPr>
        <p:sp>
          <p:nvSpPr>
            <p:cNvPr id="169" name="Rectangle: Rounded Corners 6">
              <a:extLst>
                <a:ext uri="{FF2B5EF4-FFF2-40B4-BE49-F238E27FC236}">
                  <a16:creationId xmlns:a16="http://schemas.microsoft.com/office/drawing/2014/main" id="{3486450D-CAB3-5FDF-1FED-69F337B97C0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70" name="Graphic 169">
              <a:extLst>
                <a:ext uri="{FF2B5EF4-FFF2-40B4-BE49-F238E27FC236}">
                  <a16:creationId xmlns:a16="http://schemas.microsoft.com/office/drawing/2014/main" id="{879E0FFC-E1F8-8E6C-BE19-5A45732EA3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7507" y="4552645"/>
              <a:ext cx="144000" cy="141732"/>
            </a:xfrm>
            <a:prstGeom prst="rect">
              <a:avLst/>
            </a:prstGeom>
          </p:spPr>
        </p:pic>
      </p:grpSp>
      <p:grpSp>
        <p:nvGrpSpPr>
          <p:cNvPr id="171" name="Group 170">
            <a:extLst>
              <a:ext uri="{FF2B5EF4-FFF2-40B4-BE49-F238E27FC236}">
                <a16:creationId xmlns:a16="http://schemas.microsoft.com/office/drawing/2014/main" id="{4C388C97-AFDB-4E83-DDFB-30AA4922280A}"/>
              </a:ext>
            </a:extLst>
          </p:cNvPr>
          <p:cNvGrpSpPr/>
          <p:nvPr/>
        </p:nvGrpSpPr>
        <p:grpSpPr>
          <a:xfrm>
            <a:off x="320719" y="3778836"/>
            <a:ext cx="1771605" cy="216000"/>
            <a:chOff x="320719" y="4224856"/>
            <a:chExt cx="1771605" cy="219456"/>
          </a:xfrm>
        </p:grpSpPr>
        <p:sp>
          <p:nvSpPr>
            <p:cNvPr id="172" name="Rectangle: Rounded Corners 6">
              <a:extLst>
                <a:ext uri="{FF2B5EF4-FFF2-40B4-BE49-F238E27FC236}">
                  <a16:creationId xmlns:a16="http://schemas.microsoft.com/office/drawing/2014/main" id="{0A81913C-B5A0-ED3C-0F91-B6913B22FB3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173" name="Graphic 172">
              <a:extLst>
                <a:ext uri="{FF2B5EF4-FFF2-40B4-BE49-F238E27FC236}">
                  <a16:creationId xmlns:a16="http://schemas.microsoft.com/office/drawing/2014/main" id="{301FC179-47A2-ABB3-CEDA-18C843C59F4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67506" y="4260849"/>
              <a:ext cx="144000" cy="144000"/>
            </a:xfrm>
            <a:prstGeom prst="rect">
              <a:avLst/>
            </a:prstGeom>
          </p:spPr>
        </p:pic>
      </p:grpSp>
      <p:grpSp>
        <p:nvGrpSpPr>
          <p:cNvPr id="174" name="Group 173">
            <a:extLst>
              <a:ext uri="{FF2B5EF4-FFF2-40B4-BE49-F238E27FC236}">
                <a16:creationId xmlns:a16="http://schemas.microsoft.com/office/drawing/2014/main" id="{24B61222-52FA-CFB6-60F7-88A8E34610AE}"/>
              </a:ext>
            </a:extLst>
          </p:cNvPr>
          <p:cNvGrpSpPr/>
          <p:nvPr/>
        </p:nvGrpSpPr>
        <p:grpSpPr>
          <a:xfrm>
            <a:off x="320721" y="4067450"/>
            <a:ext cx="1771605" cy="216000"/>
            <a:chOff x="320721" y="4517211"/>
            <a:chExt cx="1771605" cy="216000"/>
          </a:xfrm>
        </p:grpSpPr>
        <p:sp>
          <p:nvSpPr>
            <p:cNvPr id="175" name="Rectangle: Rounded Corners 6">
              <a:extLst>
                <a:ext uri="{FF2B5EF4-FFF2-40B4-BE49-F238E27FC236}">
                  <a16:creationId xmlns:a16="http://schemas.microsoft.com/office/drawing/2014/main" id="{3B89EE28-C89B-F5DB-6A00-9000AD52BFE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Revenue per sale</a:t>
              </a:r>
            </a:p>
          </p:txBody>
        </p:sp>
        <p:pic>
          <p:nvPicPr>
            <p:cNvPr id="176" name="Graphic 175">
              <a:extLst>
                <a:ext uri="{FF2B5EF4-FFF2-40B4-BE49-F238E27FC236}">
                  <a16:creationId xmlns:a16="http://schemas.microsoft.com/office/drawing/2014/main" id="{FF595DAA-851C-DFE9-7759-8EAFB0D646B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7507" y="4552645"/>
              <a:ext cx="144000" cy="141732"/>
            </a:xfrm>
            <a:prstGeom prst="rect">
              <a:avLst/>
            </a:prstGeom>
          </p:spPr>
        </p:pic>
      </p:grpSp>
      <p:grpSp>
        <p:nvGrpSpPr>
          <p:cNvPr id="177" name="Group 176">
            <a:extLst>
              <a:ext uri="{FF2B5EF4-FFF2-40B4-BE49-F238E27FC236}">
                <a16:creationId xmlns:a16="http://schemas.microsoft.com/office/drawing/2014/main" id="{62A233DD-6D87-51B8-345C-08F71017AE7D}"/>
              </a:ext>
            </a:extLst>
          </p:cNvPr>
          <p:cNvGrpSpPr/>
          <p:nvPr/>
        </p:nvGrpSpPr>
        <p:grpSpPr>
          <a:xfrm>
            <a:off x="320719" y="4356602"/>
            <a:ext cx="1771605" cy="216000"/>
            <a:chOff x="320719" y="4224856"/>
            <a:chExt cx="1771605" cy="219456"/>
          </a:xfrm>
        </p:grpSpPr>
        <p:sp>
          <p:nvSpPr>
            <p:cNvPr id="178" name="Rectangle: Rounded Corners 6">
              <a:extLst>
                <a:ext uri="{FF2B5EF4-FFF2-40B4-BE49-F238E27FC236}">
                  <a16:creationId xmlns:a16="http://schemas.microsoft.com/office/drawing/2014/main" id="{3CA053AE-FEF7-CA65-E516-28693940F9E9}"/>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Customer retention</a:t>
              </a:r>
            </a:p>
          </p:txBody>
        </p:sp>
        <p:pic>
          <p:nvPicPr>
            <p:cNvPr id="179" name="Graphic 178">
              <a:extLst>
                <a:ext uri="{FF2B5EF4-FFF2-40B4-BE49-F238E27FC236}">
                  <a16:creationId xmlns:a16="http://schemas.microsoft.com/office/drawing/2014/main" id="{79D60D68-F6DC-794D-A15F-608EF203A5F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67506" y="4260849"/>
              <a:ext cx="144000" cy="144000"/>
            </a:xfrm>
            <a:prstGeom prst="rect">
              <a:avLst/>
            </a:prstGeom>
          </p:spPr>
        </p:pic>
      </p:grpSp>
    </p:spTree>
    <p:extLst>
      <p:ext uri="{BB962C8B-B14F-4D97-AF65-F5344CB8AC3E}">
        <p14:creationId xmlns:p14="http://schemas.microsoft.com/office/powerpoint/2010/main" val="13965259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E3CC2-95F6-028B-0C71-392B1CDFC6ED}"/>
              </a:ext>
            </a:extLst>
          </p:cNvPr>
          <p:cNvSpPr>
            <a:spLocks noGrp="1"/>
          </p:cNvSpPr>
          <p:nvPr>
            <p:ph type="body" sz="quarter" idx="42"/>
          </p:nvPr>
        </p:nvSpPr>
        <p:spPr>
          <a:xfrm>
            <a:off x="311388" y="1026303"/>
            <a:ext cx="2431246" cy="1131079"/>
          </a:xfrm>
        </p:spPr>
        <p:txBody>
          <a:bodyPr/>
          <a:lstStyle/>
          <a:p>
            <a:r>
              <a:rPr lang="en-US" dirty="0"/>
              <a:t>Sales organizations can use AI to analyze feedback and collaborate to update sales strategies to improve sale success.</a:t>
            </a:r>
          </a:p>
        </p:txBody>
      </p:sp>
      <p:sp>
        <p:nvSpPr>
          <p:cNvPr id="113" name="Text Placeholder 112">
            <a:extLst>
              <a:ext uri="{FF2B5EF4-FFF2-40B4-BE49-F238E27FC236}">
                <a16:creationId xmlns:a16="http://schemas.microsoft.com/office/drawing/2014/main" id="{67E5B321-7126-D9A7-CF45-B86624D8A918}"/>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114" name="Text Placeholder 113">
            <a:extLst>
              <a:ext uri="{FF2B5EF4-FFF2-40B4-BE49-F238E27FC236}">
                <a16:creationId xmlns:a16="http://schemas.microsoft.com/office/drawing/2014/main" id="{86A76B43-AB88-CE2B-4B78-FB3E32419763}"/>
              </a:ext>
            </a:extLst>
          </p:cNvPr>
          <p:cNvSpPr>
            <a:spLocks noGrp="1"/>
          </p:cNvSpPr>
          <p:nvPr>
            <p:ph type="body" sz="quarter" idx="44"/>
          </p:nvPr>
        </p:nvSpPr>
        <p:spPr>
          <a:xfrm>
            <a:off x="7149557" y="521100"/>
            <a:ext cx="2969488" cy="169277"/>
          </a:xfrm>
        </p:spPr>
        <p:txBody>
          <a:bodyPr/>
          <a:lstStyle/>
          <a:p>
            <a:r>
              <a:rPr lang="en-US" noProof="0"/>
              <a:t>Microsoft 365 Copilot for Sales</a:t>
            </a:r>
          </a:p>
        </p:txBody>
      </p:sp>
      <p:sp>
        <p:nvSpPr>
          <p:cNvPr id="217" name="Text Placeholder 216">
            <a:extLst>
              <a:ext uri="{FF2B5EF4-FFF2-40B4-BE49-F238E27FC236}">
                <a16:creationId xmlns:a16="http://schemas.microsoft.com/office/drawing/2014/main" id="{DE1FC5D3-0EA9-B7A3-2DF6-4EC7AAA9850D}"/>
              </a:ext>
            </a:extLst>
          </p:cNvPr>
          <p:cNvSpPr>
            <a:spLocks noGrp="1"/>
          </p:cNvSpPr>
          <p:nvPr>
            <p:ph type="body" sz="quarter" idx="46"/>
          </p:nvPr>
        </p:nvSpPr>
        <p:spPr>
          <a:xfrm>
            <a:off x="3182889" y="2725494"/>
            <a:ext cx="2572262" cy="712876"/>
          </a:xfrm>
        </p:spPr>
        <p:txBody>
          <a:bodyPr/>
          <a:lstStyle/>
          <a:p>
            <a:r>
              <a:rPr lang="en-US" noProof="0"/>
              <a:t>Benefit: </a:t>
            </a:r>
            <a:r>
              <a:rPr lang="en-US" noProof="0">
                <a:latin typeface="+mj-lt"/>
              </a:rPr>
              <a:t>Analyzing customer feedback</a:t>
            </a:r>
            <a:r>
              <a:rPr lang="en-US" noProof="0"/>
              <a:t> is essential for understanding their satisfaction levels and identifying areas where they may need additional support or services.</a:t>
            </a:r>
          </a:p>
        </p:txBody>
      </p:sp>
      <p:sp>
        <p:nvSpPr>
          <p:cNvPr id="116" name="Text Placeholder 115">
            <a:extLst>
              <a:ext uri="{FF2B5EF4-FFF2-40B4-BE49-F238E27FC236}">
                <a16:creationId xmlns:a16="http://schemas.microsoft.com/office/drawing/2014/main" id="{C6A8699C-AD4E-89F0-FC42-648DCC13A951}"/>
              </a:ext>
            </a:extLst>
          </p:cNvPr>
          <p:cNvSpPr>
            <a:spLocks noGrp="1"/>
          </p:cNvSpPr>
          <p:nvPr>
            <p:ph type="body" sz="quarter" idx="47"/>
          </p:nvPr>
        </p:nvSpPr>
        <p:spPr>
          <a:xfrm>
            <a:off x="3182890" y="1112478"/>
            <a:ext cx="2572262" cy="153888"/>
          </a:xfrm>
        </p:spPr>
        <p:txBody>
          <a:bodyPr/>
          <a:lstStyle/>
          <a:p>
            <a:r>
              <a:rPr lang="en-US" noProof="0"/>
              <a:t>Customer feedback analysis</a:t>
            </a:r>
          </a:p>
        </p:txBody>
      </p:sp>
      <p:sp>
        <p:nvSpPr>
          <p:cNvPr id="117" name="Text Placeholder 116">
            <a:extLst>
              <a:ext uri="{FF2B5EF4-FFF2-40B4-BE49-F238E27FC236}">
                <a16:creationId xmlns:a16="http://schemas.microsoft.com/office/drawing/2014/main" id="{76551DDB-13DF-4AD4-61FE-A3199D516A55}"/>
              </a:ext>
            </a:extLst>
          </p:cNvPr>
          <p:cNvSpPr>
            <a:spLocks noGrp="1"/>
          </p:cNvSpPr>
          <p:nvPr>
            <p:ph type="body" sz="quarter" idx="48"/>
          </p:nvPr>
        </p:nvSpPr>
        <p:spPr>
          <a:xfrm>
            <a:off x="3182938" y="1438275"/>
            <a:ext cx="2571750" cy="627063"/>
          </a:xfrm>
        </p:spPr>
        <p:txBody>
          <a:bodyPr/>
          <a:lstStyle/>
          <a:p>
            <a:r>
              <a:rPr lang="en-US" noProof="0"/>
              <a:t>In Teams, use Copilot for Sales to analyze a sales call and get insight on customer sentiment and business objectives.</a:t>
            </a:r>
          </a:p>
          <a:p>
            <a:endParaRPr lang="en-US" noProof="0"/>
          </a:p>
        </p:txBody>
      </p:sp>
      <p:sp>
        <p:nvSpPr>
          <p:cNvPr id="118" name="Text Placeholder 117">
            <a:extLst>
              <a:ext uri="{FF2B5EF4-FFF2-40B4-BE49-F238E27FC236}">
                <a16:creationId xmlns:a16="http://schemas.microsoft.com/office/drawing/2014/main" id="{7DFCA264-3892-246E-AFDC-462B1EA2BC0F}"/>
              </a:ext>
            </a:extLst>
          </p:cNvPr>
          <p:cNvSpPr>
            <a:spLocks noGrp="1"/>
          </p:cNvSpPr>
          <p:nvPr>
            <p:ph type="body" sz="quarter" idx="49"/>
          </p:nvPr>
        </p:nvSpPr>
        <p:spPr>
          <a:xfrm>
            <a:off x="6066682" y="1112478"/>
            <a:ext cx="2572262" cy="153888"/>
          </a:xfrm>
        </p:spPr>
        <p:txBody>
          <a:bodyPr/>
          <a:lstStyle/>
          <a:p>
            <a:r>
              <a:rPr lang="en-US" noProof="0"/>
              <a:t>Upsell opportunity prioritization</a:t>
            </a:r>
          </a:p>
        </p:txBody>
      </p:sp>
      <p:sp>
        <p:nvSpPr>
          <p:cNvPr id="119" name="Text Placeholder 118">
            <a:extLst>
              <a:ext uri="{FF2B5EF4-FFF2-40B4-BE49-F238E27FC236}">
                <a16:creationId xmlns:a16="http://schemas.microsoft.com/office/drawing/2014/main" id="{BC07C2F2-BF28-06BE-A533-C2A13BFB35A7}"/>
              </a:ext>
            </a:extLst>
          </p:cNvPr>
          <p:cNvSpPr>
            <a:spLocks noGrp="1"/>
          </p:cNvSpPr>
          <p:nvPr>
            <p:ph type="body" sz="quarter" idx="50"/>
          </p:nvPr>
        </p:nvSpPr>
        <p:spPr>
          <a:xfrm>
            <a:off x="6067425" y="1438275"/>
            <a:ext cx="2571750" cy="627063"/>
          </a:xfrm>
        </p:spPr>
        <p:txBody>
          <a:bodyPr/>
          <a:lstStyle/>
          <a:p>
            <a:r>
              <a:rPr lang="en-US" noProof="0" dirty="0"/>
              <a:t>Ask Copilot to recommend a few upsell scenarios based on the last purchase.</a:t>
            </a:r>
          </a:p>
          <a:p>
            <a:endParaRPr lang="en-US" noProof="0" dirty="0"/>
          </a:p>
        </p:txBody>
      </p:sp>
      <p:sp>
        <p:nvSpPr>
          <p:cNvPr id="123" name="Text Placeholder 122">
            <a:extLst>
              <a:ext uri="{FF2B5EF4-FFF2-40B4-BE49-F238E27FC236}">
                <a16:creationId xmlns:a16="http://schemas.microsoft.com/office/drawing/2014/main" id="{59AD4108-38FA-5DF6-1194-B0EBB7F48417}"/>
              </a:ext>
            </a:extLst>
          </p:cNvPr>
          <p:cNvSpPr>
            <a:spLocks noGrp="1"/>
          </p:cNvSpPr>
          <p:nvPr>
            <p:ph type="body" sz="quarter" idx="67"/>
          </p:nvPr>
        </p:nvSpPr>
        <p:spPr>
          <a:xfrm>
            <a:off x="8950475" y="2725494"/>
            <a:ext cx="2572262" cy="712876"/>
          </a:xfrm>
        </p:spPr>
        <p:txBody>
          <a:bodyPr/>
          <a:lstStyle/>
          <a:p>
            <a:r>
              <a:rPr lang="en-US" noProof="0"/>
              <a:t>Benefit: </a:t>
            </a:r>
            <a:r>
              <a:rPr lang="en-US" noProof="0">
                <a:latin typeface="+mj-lt"/>
              </a:rPr>
              <a:t>Personalized engagement</a:t>
            </a:r>
            <a:r>
              <a:rPr lang="en-US" noProof="0"/>
              <a:t> ensures that follow-up interactions are relevant and resonate with the customer, increasing the chances of a successful upsell.</a:t>
            </a:r>
          </a:p>
        </p:txBody>
      </p:sp>
      <p:sp>
        <p:nvSpPr>
          <p:cNvPr id="121" name="Text Placeholder 120">
            <a:extLst>
              <a:ext uri="{FF2B5EF4-FFF2-40B4-BE49-F238E27FC236}">
                <a16:creationId xmlns:a16="http://schemas.microsoft.com/office/drawing/2014/main" id="{19444AF1-65D9-7598-97A2-271F708D0F45}"/>
              </a:ext>
            </a:extLst>
          </p:cNvPr>
          <p:cNvSpPr>
            <a:spLocks noGrp="1"/>
          </p:cNvSpPr>
          <p:nvPr>
            <p:ph type="body" sz="quarter" idx="52"/>
          </p:nvPr>
        </p:nvSpPr>
        <p:spPr>
          <a:xfrm>
            <a:off x="8950475" y="1112478"/>
            <a:ext cx="2572262" cy="153888"/>
          </a:xfrm>
        </p:spPr>
        <p:txBody>
          <a:bodyPr/>
          <a:lstStyle/>
          <a:p>
            <a:r>
              <a:rPr lang="en-US" noProof="0"/>
              <a:t>Personalized engagement</a:t>
            </a:r>
          </a:p>
        </p:txBody>
      </p:sp>
      <p:sp>
        <p:nvSpPr>
          <p:cNvPr id="122" name="Text Placeholder 121">
            <a:extLst>
              <a:ext uri="{FF2B5EF4-FFF2-40B4-BE49-F238E27FC236}">
                <a16:creationId xmlns:a16="http://schemas.microsoft.com/office/drawing/2014/main" id="{F696DD18-87B4-A7A7-DC29-1AD8EC2C96EF}"/>
              </a:ext>
            </a:extLst>
          </p:cNvPr>
          <p:cNvSpPr>
            <a:spLocks noGrp="1"/>
          </p:cNvSpPr>
          <p:nvPr>
            <p:ph type="body" sz="quarter" idx="53"/>
          </p:nvPr>
        </p:nvSpPr>
        <p:spPr>
          <a:xfrm>
            <a:off x="8950325" y="1438275"/>
            <a:ext cx="2571750" cy="627063"/>
          </a:xfrm>
        </p:spPr>
        <p:txBody>
          <a:bodyPr/>
          <a:lstStyle/>
          <a:p>
            <a:r>
              <a:rPr lang="en-US" noProof="0"/>
              <a:t>Create personalized follow-up messages and upsell proposals in Outlook using Copilot for Sales to view their purchasing habits and sales interactions.</a:t>
            </a:r>
          </a:p>
          <a:p>
            <a:endParaRPr lang="en-US" noProof="0"/>
          </a:p>
        </p:txBody>
      </p:sp>
      <p:sp>
        <p:nvSpPr>
          <p:cNvPr id="120" name="Text Placeholder 119">
            <a:extLst>
              <a:ext uri="{FF2B5EF4-FFF2-40B4-BE49-F238E27FC236}">
                <a16:creationId xmlns:a16="http://schemas.microsoft.com/office/drawing/2014/main" id="{5B1F96FC-EA3E-2B25-2AD5-905C1E373297}"/>
              </a:ext>
            </a:extLst>
          </p:cNvPr>
          <p:cNvSpPr>
            <a:spLocks noGrp="1"/>
          </p:cNvSpPr>
          <p:nvPr>
            <p:ph type="body" sz="quarter" idx="66"/>
          </p:nvPr>
        </p:nvSpPr>
        <p:spPr>
          <a:xfrm>
            <a:off x="6066682" y="2725494"/>
            <a:ext cx="2572262" cy="712876"/>
          </a:xfrm>
        </p:spPr>
        <p:txBody>
          <a:bodyPr/>
          <a:lstStyle/>
          <a:p>
            <a:r>
              <a:rPr lang="en-US" noProof="0" dirty="0"/>
              <a:t>Benefit: </a:t>
            </a:r>
            <a:r>
              <a:rPr lang="en-US" noProof="0" dirty="0">
                <a:latin typeface="+mj-lt"/>
              </a:rPr>
              <a:t>Prioritizing upsell opportunities</a:t>
            </a:r>
            <a:r>
              <a:rPr lang="en-US" noProof="0" dirty="0"/>
              <a:t> helps focus efforts on the most promising leads, improving efficiency and conversion rates.</a:t>
            </a:r>
          </a:p>
          <a:p>
            <a:r>
              <a:rPr kumimoji="0" lang="en-US" sz="900" b="0" i="0" u="none"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3">
                  <a:extLst>
                    <a:ext uri="{A12FA001-AC4F-418D-AE19-62706E023703}">
                      <ahyp:hlinkClr xmlns:ahyp="http://schemas.microsoft.com/office/drawing/2018/hyperlinkcolor" val="tx"/>
                    </a:ext>
                  </a:extLst>
                </a:hlinkClick>
              </a:rPr>
              <a:t>Try in </a:t>
            </a:r>
            <a:r>
              <a:rPr kumimoji="0" lang="en-US" sz="900" b="0" i="0" u="none" strike="noStrike" kern="1200" cap="none" spc="0" normalizeH="0" baseline="0" noProof="0" dirty="0">
                <a:ln>
                  <a:noFill/>
                </a:ln>
                <a:solidFill>
                  <a:srgbClr val="8661C5"/>
                </a:solidFill>
                <a:effectLst/>
                <a:uLnTx/>
                <a:uFillTx/>
                <a:latin typeface="Segoe UI"/>
                <a:ea typeface="+mn-ea"/>
                <a:cs typeface="Segoe UI" panose="020B0502040204020203" pitchFamily="34" charset="0"/>
                <a:hlinkClick r:id="rId3">
                  <a:extLst>
                    <a:ext uri="{A12FA001-AC4F-418D-AE19-62706E023703}">
                      <ahyp:hlinkClr xmlns:ahyp="http://schemas.microsoft.com/office/drawing/2018/hyperlinkcolor" val="tx"/>
                    </a:ext>
                  </a:extLst>
                </a:hlinkClick>
              </a:rPr>
              <a:t>Prompt Gallery: Build on ideas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24" name="Text Placeholder 123">
            <a:extLst>
              <a:ext uri="{FF2B5EF4-FFF2-40B4-BE49-F238E27FC236}">
                <a16:creationId xmlns:a16="http://schemas.microsoft.com/office/drawing/2014/main" id="{61658747-66EB-7D7D-BCCC-E39937C689A4}"/>
              </a:ext>
            </a:extLst>
          </p:cNvPr>
          <p:cNvSpPr>
            <a:spLocks noGrp="1"/>
          </p:cNvSpPr>
          <p:nvPr>
            <p:ph type="body" sz="quarter" idx="58"/>
          </p:nvPr>
        </p:nvSpPr>
        <p:spPr>
          <a:xfrm>
            <a:off x="4036409" y="3725103"/>
            <a:ext cx="3161734" cy="153888"/>
          </a:xfrm>
        </p:spPr>
        <p:txBody>
          <a:bodyPr/>
          <a:lstStyle/>
          <a:p>
            <a:r>
              <a:rPr lang="en-US" noProof="0"/>
              <a:t>Performance reporting</a:t>
            </a:r>
          </a:p>
        </p:txBody>
      </p:sp>
      <p:sp>
        <p:nvSpPr>
          <p:cNvPr id="125" name="Text Placeholder 124">
            <a:extLst>
              <a:ext uri="{FF2B5EF4-FFF2-40B4-BE49-F238E27FC236}">
                <a16:creationId xmlns:a16="http://schemas.microsoft.com/office/drawing/2014/main" id="{E9F7E1F6-F403-75FB-8964-D440240F7DBB}"/>
              </a:ext>
            </a:extLst>
          </p:cNvPr>
          <p:cNvSpPr>
            <a:spLocks noGrp="1"/>
          </p:cNvSpPr>
          <p:nvPr>
            <p:ph type="body" sz="quarter" idx="59"/>
          </p:nvPr>
        </p:nvSpPr>
        <p:spPr>
          <a:xfrm>
            <a:off x="4037013" y="4051300"/>
            <a:ext cx="3160712" cy="627063"/>
          </a:xfrm>
        </p:spPr>
        <p:txBody>
          <a:bodyPr/>
          <a:lstStyle/>
          <a:p>
            <a:r>
              <a:rPr lang="en-US" noProof="0"/>
              <a:t>Using the suggestions from Copilot around those customer behaviors on sales marketplace, interactions and sales cycle opportunities draft an initial report or presentation to help guide future sales opportunities.</a:t>
            </a:r>
          </a:p>
          <a:p>
            <a:endParaRPr lang="en-US" noProof="0"/>
          </a:p>
        </p:txBody>
      </p:sp>
      <p:sp>
        <p:nvSpPr>
          <p:cNvPr id="129" name="Text Placeholder 128">
            <a:extLst>
              <a:ext uri="{FF2B5EF4-FFF2-40B4-BE49-F238E27FC236}">
                <a16:creationId xmlns:a16="http://schemas.microsoft.com/office/drawing/2014/main" id="{D52199ED-3BD2-611E-ED1D-26E07B238D1B}"/>
              </a:ext>
            </a:extLst>
          </p:cNvPr>
          <p:cNvSpPr>
            <a:spLocks noGrp="1"/>
          </p:cNvSpPr>
          <p:nvPr>
            <p:ph type="body" sz="quarter" idx="69"/>
          </p:nvPr>
        </p:nvSpPr>
        <p:spPr>
          <a:xfrm>
            <a:off x="7507483" y="5338502"/>
            <a:ext cx="3161734" cy="712876"/>
          </a:xfrm>
        </p:spPr>
        <p:txBody>
          <a:bodyPr/>
          <a:lstStyle/>
          <a:p>
            <a:r>
              <a:rPr lang="en-US" noProof="0"/>
              <a:t>Benefit: </a:t>
            </a:r>
            <a:r>
              <a:rPr lang="en-US" noProof="0">
                <a:latin typeface="+mj-lt"/>
              </a:rPr>
              <a:t>Optimizing engagement strategies</a:t>
            </a:r>
            <a:r>
              <a:rPr lang="en-US" noProof="0"/>
              <a:t> based on customer responses ensures that the approach remains effective and can be adjusted as needed.</a:t>
            </a:r>
          </a:p>
        </p:txBody>
      </p:sp>
      <p:sp>
        <p:nvSpPr>
          <p:cNvPr id="127" name="Text Placeholder 126">
            <a:extLst>
              <a:ext uri="{FF2B5EF4-FFF2-40B4-BE49-F238E27FC236}">
                <a16:creationId xmlns:a16="http://schemas.microsoft.com/office/drawing/2014/main" id="{02D2546B-9013-B3DA-35D6-94F8559D0822}"/>
              </a:ext>
            </a:extLst>
          </p:cNvPr>
          <p:cNvSpPr>
            <a:spLocks noGrp="1"/>
          </p:cNvSpPr>
          <p:nvPr>
            <p:ph type="body" sz="quarter" idx="61"/>
          </p:nvPr>
        </p:nvSpPr>
        <p:spPr>
          <a:xfrm>
            <a:off x="7507483" y="3725103"/>
            <a:ext cx="3161734" cy="153888"/>
          </a:xfrm>
        </p:spPr>
        <p:txBody>
          <a:bodyPr/>
          <a:lstStyle/>
          <a:p>
            <a:r>
              <a:rPr lang="en-US" noProof="0"/>
              <a:t>Engagement strategy optimization</a:t>
            </a:r>
          </a:p>
        </p:txBody>
      </p:sp>
      <p:sp>
        <p:nvSpPr>
          <p:cNvPr id="128" name="Text Placeholder 127">
            <a:extLst>
              <a:ext uri="{FF2B5EF4-FFF2-40B4-BE49-F238E27FC236}">
                <a16:creationId xmlns:a16="http://schemas.microsoft.com/office/drawing/2014/main" id="{5CD3AC11-97CF-FBEF-589E-7DF77D1BA809}"/>
              </a:ext>
            </a:extLst>
          </p:cNvPr>
          <p:cNvSpPr>
            <a:spLocks noGrp="1"/>
          </p:cNvSpPr>
          <p:nvPr>
            <p:ph type="body" sz="quarter" idx="62"/>
          </p:nvPr>
        </p:nvSpPr>
        <p:spPr>
          <a:xfrm>
            <a:off x="7507288" y="4051300"/>
            <a:ext cx="3162300" cy="627063"/>
          </a:xfrm>
        </p:spPr>
        <p:txBody>
          <a:bodyPr/>
          <a:lstStyle/>
          <a:p>
            <a:r>
              <a:rPr lang="en-US" noProof="0"/>
              <a:t>Optimize engagement strategies with Copilot by asking for suggestions based on customer habits and reactions to different upsell approaches.</a:t>
            </a:r>
          </a:p>
          <a:p>
            <a:endParaRPr lang="en-US" noProof="0"/>
          </a:p>
        </p:txBody>
      </p:sp>
      <p:sp>
        <p:nvSpPr>
          <p:cNvPr id="126" name="Text Placeholder 125">
            <a:extLst>
              <a:ext uri="{FF2B5EF4-FFF2-40B4-BE49-F238E27FC236}">
                <a16:creationId xmlns:a16="http://schemas.microsoft.com/office/drawing/2014/main" id="{746EDE9A-8069-F676-2D98-DD2AB3C927B0}"/>
              </a:ext>
            </a:extLst>
          </p:cNvPr>
          <p:cNvSpPr>
            <a:spLocks noGrp="1"/>
          </p:cNvSpPr>
          <p:nvPr>
            <p:ph type="body" sz="quarter" idx="68"/>
          </p:nvPr>
        </p:nvSpPr>
        <p:spPr>
          <a:xfrm>
            <a:off x="4036409" y="5338502"/>
            <a:ext cx="3161734" cy="712876"/>
          </a:xfrm>
        </p:spPr>
        <p:txBody>
          <a:bodyPr/>
          <a:lstStyle/>
          <a:p>
            <a:r>
              <a:rPr lang="en-US" noProof="0" dirty="0"/>
              <a:t>Benefit: </a:t>
            </a:r>
            <a:r>
              <a:rPr lang="en-US" noProof="0" dirty="0">
                <a:latin typeface="+mj-lt"/>
              </a:rPr>
              <a:t>Performance reporting</a:t>
            </a:r>
            <a:r>
              <a:rPr lang="en-US" noProof="0" dirty="0"/>
              <a:t> provides insights into the effectiveness of upsell strategies and helps identify successful tactics and areas for improvement.</a:t>
            </a:r>
          </a:p>
          <a:p>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4"/>
              </a:rPr>
              <a:t>Try in Prompt Gallery: Create presentations</a:t>
            </a: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endParaRPr lang="en-US" noProof="0" dirty="0"/>
          </a:p>
        </p:txBody>
      </p:sp>
      <p:sp>
        <p:nvSpPr>
          <p:cNvPr id="130" name="Text Placeholder 129">
            <a:extLst>
              <a:ext uri="{FF2B5EF4-FFF2-40B4-BE49-F238E27FC236}">
                <a16:creationId xmlns:a16="http://schemas.microsoft.com/office/drawing/2014/main" id="{ABEA0890-D5AB-0934-74DF-167E74A0E609}"/>
              </a:ext>
            </a:extLst>
          </p:cNvPr>
          <p:cNvSpPr>
            <a:spLocks noGrp="1"/>
          </p:cNvSpPr>
          <p:nvPr>
            <p:ph type="body" sz="quarter" idx="64"/>
          </p:nvPr>
        </p:nvSpPr>
        <p:spPr>
          <a:xfrm>
            <a:off x="320721" y="4709762"/>
            <a:ext cx="1131651" cy="219456"/>
          </a:xfrm>
        </p:spPr>
        <p:txBody>
          <a:bodyPr/>
          <a:lstStyle/>
          <a:p>
            <a:pPr lvl="0"/>
            <a:r>
              <a:rPr lang="en-US" noProof="0"/>
              <a:t>Value benefit</a:t>
            </a:r>
          </a:p>
        </p:txBody>
      </p:sp>
      <p:sp>
        <p:nvSpPr>
          <p:cNvPr id="131" name="Text Placeholder 130">
            <a:extLst>
              <a:ext uri="{FF2B5EF4-FFF2-40B4-BE49-F238E27FC236}">
                <a16:creationId xmlns:a16="http://schemas.microsoft.com/office/drawing/2014/main" id="{D701F7F1-8378-021A-AADD-AADFE6F58A4C}"/>
              </a:ext>
            </a:extLst>
          </p:cNvPr>
          <p:cNvSpPr>
            <a:spLocks noGrp="1"/>
          </p:cNvSpPr>
          <p:nvPr>
            <p:ph type="body" sz="quarter" idx="65"/>
          </p:nvPr>
        </p:nvSpPr>
        <p:spPr>
          <a:xfrm>
            <a:off x="320721" y="3467940"/>
            <a:ext cx="1131650" cy="219456"/>
          </a:xfrm>
        </p:spPr>
        <p:txBody>
          <a:bodyPr/>
          <a:lstStyle/>
          <a:p>
            <a:pPr lvl="0"/>
            <a:r>
              <a:rPr lang="en-US" noProof="0"/>
              <a:t>KPIs impacted</a:t>
            </a:r>
          </a:p>
        </p:txBody>
      </p:sp>
      <p:sp>
        <p:nvSpPr>
          <p:cNvPr id="55" name="Text Placeholder 54">
            <a:extLst>
              <a:ext uri="{FF2B5EF4-FFF2-40B4-BE49-F238E27FC236}">
                <a16:creationId xmlns:a16="http://schemas.microsoft.com/office/drawing/2014/main" id="{9DD22341-DC16-E664-15C6-E2DF21FECED8}"/>
              </a:ext>
            </a:extLst>
          </p:cNvPr>
          <p:cNvSpPr>
            <a:spLocks noGrp="1"/>
          </p:cNvSpPr>
          <p:nvPr>
            <p:ph type="body" sz="quarter" idx="33"/>
          </p:nvPr>
        </p:nvSpPr>
        <p:spPr>
          <a:xfrm>
            <a:off x="304796" y="413987"/>
            <a:ext cx="1941119" cy="307777"/>
          </a:xfrm>
        </p:spPr>
        <p:txBody>
          <a:bodyPr/>
          <a:lstStyle/>
          <a:p>
            <a:r>
              <a:rPr lang="en-US"/>
              <a:t>Sales</a:t>
            </a:r>
          </a:p>
        </p:txBody>
      </p:sp>
      <p:sp>
        <p:nvSpPr>
          <p:cNvPr id="110" name="Title 109">
            <a:extLst>
              <a:ext uri="{FF2B5EF4-FFF2-40B4-BE49-F238E27FC236}">
                <a16:creationId xmlns:a16="http://schemas.microsoft.com/office/drawing/2014/main" id="{CCE314F6-4268-D567-607D-EE8387DEC6FB}"/>
              </a:ext>
            </a:extLst>
          </p:cNvPr>
          <p:cNvSpPr>
            <a:spLocks noGrp="1"/>
          </p:cNvSpPr>
          <p:nvPr>
            <p:ph type="title"/>
          </p:nvPr>
        </p:nvSpPr>
        <p:spPr>
          <a:xfrm>
            <a:off x="2492556" y="429376"/>
            <a:ext cx="4144817" cy="276999"/>
          </a:xfrm>
        </p:spPr>
        <p:txBody>
          <a:bodyPr/>
          <a:lstStyle/>
          <a:p>
            <a:r>
              <a:rPr lang="en-US" noProof="0"/>
              <a:t>Post-sale customer insights</a:t>
            </a:r>
          </a:p>
        </p:txBody>
      </p:sp>
      <p:sp>
        <p:nvSpPr>
          <p:cNvPr id="157" name="TextBox 156">
            <a:extLst>
              <a:ext uri="{FF2B5EF4-FFF2-40B4-BE49-F238E27FC236}">
                <a16:creationId xmlns:a16="http://schemas.microsoft.com/office/drawing/2014/main" id="{D52D7AFC-9707-F99A-11F3-9C5B47E0B9BB}"/>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58" name="Picture 50">
            <a:hlinkClick r:id="rId5"/>
            <a:extLst>
              <a:ext uri="{FF2B5EF4-FFF2-40B4-BE49-F238E27FC236}">
                <a16:creationId xmlns:a16="http://schemas.microsoft.com/office/drawing/2014/main" id="{3CD99B3A-FA3B-9277-1605-8E8F97A642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74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a:extLst>
              <a:ext uri="{FF2B5EF4-FFF2-40B4-BE49-F238E27FC236}">
                <a16:creationId xmlns:a16="http://schemas.microsoft.com/office/drawing/2014/main" id="{1BE68DE2-F592-8E1B-11D9-6A7EC0AC1069}"/>
              </a:ext>
              <a:ext uri="{C183D7F6-B498-43B3-948B-1728B52AA6E4}">
                <adec:decorative xmlns:adec="http://schemas.microsoft.com/office/drawing/2017/decorative" val="0"/>
              </a:ext>
            </a:extLst>
          </p:cNvPr>
          <p:cNvSpPr txBox="1"/>
          <p:nvPr/>
        </p:nvSpPr>
        <p:spPr>
          <a:xfrm>
            <a:off x="9329077" y="2182032"/>
            <a:ext cx="183052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61" name="Picture 28" descr="Microsoft Outlook Logo PNG, Logo Outlook.com Transparent Images - Free ...">
            <a:extLst>
              <a:ext uri="{FF2B5EF4-FFF2-40B4-BE49-F238E27FC236}">
                <a16:creationId xmlns:a16="http://schemas.microsoft.com/office/drawing/2014/main" id="{F31F30F0-56FE-BC5D-D90B-F5E6A92E673D}"/>
              </a:ext>
            </a:extLst>
          </p:cNvPr>
          <p:cNvPicPr>
            <a:picLocks noChangeArrowheads="1"/>
          </p:cNvPicPr>
          <p:nvPr/>
        </p:nvPicPr>
        <p:blipFill rotWithShape="1">
          <a:blip r:embed="rId7">
            <a:extLst>
              <a:ext uri="{28A0092B-C50C-407E-A947-70E740481C1C}">
                <a14:useLocalDpi xmlns:a14="http://schemas.microsoft.com/office/drawing/2010/main" val="0"/>
              </a:ext>
            </a:extLst>
          </a:blip>
          <a:srcRect t="-3781" b="-3781"/>
          <a:stretch/>
        </p:blipFill>
        <p:spPr bwMode="auto">
          <a:xfrm>
            <a:off x="8950325" y="2216652"/>
            <a:ext cx="223150" cy="223150"/>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a:extLst>
              <a:ext uri="{FF2B5EF4-FFF2-40B4-BE49-F238E27FC236}">
                <a16:creationId xmlns:a16="http://schemas.microsoft.com/office/drawing/2014/main" id="{DEC47D29-1990-3A90-5164-6E638884D0E5}"/>
              </a:ext>
              <a:ext uri="{C183D7F6-B498-43B3-948B-1728B52AA6E4}">
                <adec:decorative xmlns:adec="http://schemas.microsoft.com/office/drawing/2017/decorative" val="0"/>
              </a:ext>
            </a:extLst>
          </p:cNvPr>
          <p:cNvSpPr txBox="1"/>
          <p:nvPr/>
        </p:nvSpPr>
        <p:spPr>
          <a:xfrm>
            <a:off x="3561491" y="2182033"/>
            <a:ext cx="1839543"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pic>
        <p:nvPicPr>
          <p:cNvPr id="164" name="Picture 6" descr="Microsoft Teams Logo, symbol, meaning, history, PNG, brand">
            <a:extLst>
              <a:ext uri="{FF2B5EF4-FFF2-40B4-BE49-F238E27FC236}">
                <a16:creationId xmlns:a16="http://schemas.microsoft.com/office/drawing/2014/main" id="{927C852E-3391-8714-520E-E5DDED9EF60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049" r="19049"/>
          <a:stretch/>
        </p:blipFill>
        <p:spPr bwMode="auto">
          <a:xfrm>
            <a:off x="3182938" y="2216565"/>
            <a:ext cx="245612" cy="223322"/>
          </a:xfrm>
          <a:prstGeom prst="rect">
            <a:avLst/>
          </a:prstGeom>
          <a:noFill/>
          <a:extLst>
            <a:ext uri="{909E8E84-426E-40DD-AFC4-6F175D3DCCD1}">
              <a14:hiddenFill xmlns:a14="http://schemas.microsoft.com/office/drawing/2010/main">
                <a:solidFill>
                  <a:srgbClr val="FFFFFF"/>
                </a:solidFill>
              </a14:hiddenFill>
            </a:ext>
          </a:extLst>
        </p:spPr>
      </p:pic>
      <p:sp>
        <p:nvSpPr>
          <p:cNvPr id="170" name="TextBox 169">
            <a:extLst>
              <a:ext uri="{FF2B5EF4-FFF2-40B4-BE49-F238E27FC236}">
                <a16:creationId xmlns:a16="http://schemas.microsoft.com/office/drawing/2014/main" id="{6F38BFF5-F97C-5F9E-D9D3-F42CEFC01B9E}"/>
              </a:ext>
              <a:ext uri="{C183D7F6-B498-43B3-948B-1728B52AA6E4}">
                <adec:decorative xmlns:adec="http://schemas.microsoft.com/office/drawing/2017/decorative" val="0"/>
              </a:ext>
            </a:extLst>
          </p:cNvPr>
          <p:cNvSpPr txBox="1"/>
          <p:nvPr/>
        </p:nvSpPr>
        <p:spPr>
          <a:xfrm>
            <a:off x="7886085"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71" name="Picture 50">
            <a:hlinkClick r:id="rId5"/>
            <a:extLst>
              <a:ext uri="{FF2B5EF4-FFF2-40B4-BE49-F238E27FC236}">
                <a16:creationId xmlns:a16="http://schemas.microsoft.com/office/drawing/2014/main" id="{80847026-B168-32F3-2CFC-C3BA43571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7288" y="484022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a:extLst>
              <a:ext uri="{FF2B5EF4-FFF2-40B4-BE49-F238E27FC236}">
                <a16:creationId xmlns:a16="http://schemas.microsoft.com/office/drawing/2014/main" id="{D6A6955A-FF16-CB8A-4D8C-51FC41BF0C81}"/>
              </a:ext>
              <a:ext uri="{C183D7F6-B498-43B3-948B-1728B52AA6E4}">
                <adec:decorative xmlns:adec="http://schemas.microsoft.com/office/drawing/2017/decorative" val="0"/>
              </a:ext>
            </a:extLst>
          </p:cNvPr>
          <p:cNvSpPr txBox="1"/>
          <p:nvPr/>
        </p:nvSpPr>
        <p:spPr>
          <a:xfrm>
            <a:off x="4415011" y="4807524"/>
            <a:ext cx="743496"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pic>
        <p:nvPicPr>
          <p:cNvPr id="174" name="Graphic 173">
            <a:extLst>
              <a:ext uri="{FF2B5EF4-FFF2-40B4-BE49-F238E27FC236}">
                <a16:creationId xmlns:a16="http://schemas.microsoft.com/office/drawing/2014/main" id="{B71551FC-721D-8677-8029-266F7D79A98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7386" b="-7386"/>
          <a:stretch/>
        </p:blipFill>
        <p:spPr>
          <a:xfrm>
            <a:off x="4037013" y="4832288"/>
            <a:ext cx="258250" cy="258250"/>
          </a:xfrm>
          <a:prstGeom prst="rect">
            <a:avLst/>
          </a:prstGeom>
        </p:spPr>
      </p:pic>
      <p:sp>
        <p:nvSpPr>
          <p:cNvPr id="176" name="TextBox 175">
            <a:extLst>
              <a:ext uri="{FF2B5EF4-FFF2-40B4-BE49-F238E27FC236}">
                <a16:creationId xmlns:a16="http://schemas.microsoft.com/office/drawing/2014/main" id="{0493D478-755F-EBDC-A7FC-8572028446BB}"/>
              </a:ext>
              <a:ext uri="{C183D7F6-B498-43B3-948B-1728B52AA6E4}">
                <adec:decorative xmlns:adec="http://schemas.microsoft.com/office/drawing/2017/decorative" val="0"/>
              </a:ext>
            </a:extLst>
          </p:cNvPr>
          <p:cNvSpPr txBox="1"/>
          <p:nvPr/>
        </p:nvSpPr>
        <p:spPr>
          <a:xfrm>
            <a:off x="5877936" y="4807524"/>
            <a:ext cx="501817"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pic>
        <p:nvPicPr>
          <p:cNvPr id="177" name="Picture 2" descr="Download Microsoft Word Logo Transparent Png on pnghq.com">
            <a:extLst>
              <a:ext uri="{FF2B5EF4-FFF2-40B4-BE49-F238E27FC236}">
                <a16:creationId xmlns:a16="http://schemas.microsoft.com/office/drawing/2014/main" id="{EB401D20-36E5-2620-1959-F9F6A7E9B49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550" r="18478"/>
          <a:stretch/>
        </p:blipFill>
        <p:spPr bwMode="auto">
          <a:xfrm>
            <a:off x="5510718" y="4857389"/>
            <a:ext cx="219605" cy="208047"/>
          </a:xfrm>
          <a:prstGeom prst="rect">
            <a:avLst/>
          </a:prstGeom>
          <a:noFill/>
          <a:extLst>
            <a:ext uri="{909E8E84-426E-40DD-AFC4-6F175D3DCCD1}">
              <a14:hiddenFill xmlns:a14="http://schemas.microsoft.com/office/drawing/2010/main">
                <a:solidFill>
                  <a:srgbClr val="FFFFFF"/>
                </a:solidFill>
              </a14:hiddenFill>
            </a:ext>
          </a:extLst>
        </p:spPr>
      </p:pic>
      <p:grpSp>
        <p:nvGrpSpPr>
          <p:cNvPr id="179" name="Group 178">
            <a:extLst>
              <a:ext uri="{FF2B5EF4-FFF2-40B4-BE49-F238E27FC236}">
                <a16:creationId xmlns:a16="http://schemas.microsoft.com/office/drawing/2014/main" id="{AF7F250B-8768-98DF-F28F-B06106D97580}"/>
              </a:ext>
            </a:extLst>
          </p:cNvPr>
          <p:cNvGrpSpPr/>
          <p:nvPr/>
        </p:nvGrpSpPr>
        <p:grpSpPr>
          <a:xfrm>
            <a:off x="320719" y="5020658"/>
            <a:ext cx="1771605" cy="216000"/>
            <a:chOff x="320719" y="4224856"/>
            <a:chExt cx="1771605" cy="219456"/>
          </a:xfrm>
        </p:grpSpPr>
        <p:sp>
          <p:nvSpPr>
            <p:cNvPr id="180" name="Rectangle: Rounded Corners 6">
              <a:extLst>
                <a:ext uri="{FF2B5EF4-FFF2-40B4-BE49-F238E27FC236}">
                  <a16:creationId xmlns:a16="http://schemas.microsoft.com/office/drawing/2014/main" id="{87FFF58C-55A9-C9F9-788A-CBC12223D492}"/>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81" name="Graphic 180">
              <a:extLst>
                <a:ext uri="{FF2B5EF4-FFF2-40B4-BE49-F238E27FC236}">
                  <a16:creationId xmlns:a16="http://schemas.microsoft.com/office/drawing/2014/main" id="{98696230-C2A8-CFF2-9037-6B7C7E57C0B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67506" y="4260849"/>
              <a:ext cx="144000" cy="144000"/>
            </a:xfrm>
            <a:prstGeom prst="rect">
              <a:avLst/>
            </a:prstGeom>
          </p:spPr>
        </p:pic>
      </p:grpSp>
      <p:grpSp>
        <p:nvGrpSpPr>
          <p:cNvPr id="182" name="Group 181">
            <a:extLst>
              <a:ext uri="{FF2B5EF4-FFF2-40B4-BE49-F238E27FC236}">
                <a16:creationId xmlns:a16="http://schemas.microsoft.com/office/drawing/2014/main" id="{EA7A6DA6-6802-8BBA-4D1A-7BC7D73A4487}"/>
              </a:ext>
            </a:extLst>
          </p:cNvPr>
          <p:cNvGrpSpPr/>
          <p:nvPr/>
        </p:nvGrpSpPr>
        <p:grpSpPr>
          <a:xfrm>
            <a:off x="320719" y="3778836"/>
            <a:ext cx="1771605" cy="216000"/>
            <a:chOff x="320719" y="4224856"/>
            <a:chExt cx="1771605" cy="219456"/>
          </a:xfrm>
        </p:grpSpPr>
        <p:sp>
          <p:nvSpPr>
            <p:cNvPr id="183" name="Rectangle: Rounded Corners 6">
              <a:extLst>
                <a:ext uri="{FF2B5EF4-FFF2-40B4-BE49-F238E27FC236}">
                  <a16:creationId xmlns:a16="http://schemas.microsoft.com/office/drawing/2014/main" id="{50A4F588-FE26-82F2-016D-DF0BE0D61A3C}"/>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Close rate</a:t>
              </a:r>
            </a:p>
          </p:txBody>
        </p:sp>
        <p:pic>
          <p:nvPicPr>
            <p:cNvPr id="184" name="Graphic 183">
              <a:extLst>
                <a:ext uri="{FF2B5EF4-FFF2-40B4-BE49-F238E27FC236}">
                  <a16:creationId xmlns:a16="http://schemas.microsoft.com/office/drawing/2014/main" id="{A33B83C8-82A8-A732-E86D-B0F913BD2BB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67506" y="4260849"/>
              <a:ext cx="144000" cy="144000"/>
            </a:xfrm>
            <a:prstGeom prst="rect">
              <a:avLst/>
            </a:prstGeom>
          </p:spPr>
        </p:pic>
      </p:grpSp>
      <p:grpSp>
        <p:nvGrpSpPr>
          <p:cNvPr id="188" name="Group 187">
            <a:extLst>
              <a:ext uri="{FF2B5EF4-FFF2-40B4-BE49-F238E27FC236}">
                <a16:creationId xmlns:a16="http://schemas.microsoft.com/office/drawing/2014/main" id="{A4C525FE-FB81-3679-5F1E-58E60C95A5F2}"/>
              </a:ext>
            </a:extLst>
          </p:cNvPr>
          <p:cNvGrpSpPr/>
          <p:nvPr/>
        </p:nvGrpSpPr>
        <p:grpSpPr>
          <a:xfrm>
            <a:off x="320719" y="4356602"/>
            <a:ext cx="1771605" cy="216000"/>
            <a:chOff x="320719" y="4224856"/>
            <a:chExt cx="1771605" cy="219456"/>
          </a:xfrm>
        </p:grpSpPr>
        <p:sp>
          <p:nvSpPr>
            <p:cNvPr id="189" name="Rectangle: Rounded Corners 6">
              <a:extLst>
                <a:ext uri="{FF2B5EF4-FFF2-40B4-BE49-F238E27FC236}">
                  <a16:creationId xmlns:a16="http://schemas.microsoft.com/office/drawing/2014/main" id="{6D418ECC-4A91-E175-BE9F-5811D6381E7F}"/>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Customer retention</a:t>
              </a:r>
            </a:p>
          </p:txBody>
        </p:sp>
        <p:pic>
          <p:nvPicPr>
            <p:cNvPr id="190" name="Graphic 189">
              <a:extLst>
                <a:ext uri="{FF2B5EF4-FFF2-40B4-BE49-F238E27FC236}">
                  <a16:creationId xmlns:a16="http://schemas.microsoft.com/office/drawing/2014/main" id="{2CF5EA69-39CA-5233-3F92-3A37882B2FD1}"/>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67506" y="4260849"/>
              <a:ext cx="144000" cy="144000"/>
            </a:xfrm>
            <a:prstGeom prst="rect">
              <a:avLst/>
            </a:prstGeom>
          </p:spPr>
        </p:pic>
      </p:grpSp>
      <p:grpSp>
        <p:nvGrpSpPr>
          <p:cNvPr id="191" name="Group 190">
            <a:extLst>
              <a:ext uri="{FF2B5EF4-FFF2-40B4-BE49-F238E27FC236}">
                <a16:creationId xmlns:a16="http://schemas.microsoft.com/office/drawing/2014/main" id="{682B349E-E564-9E38-F5C7-73DDF4C281AB}"/>
              </a:ext>
            </a:extLst>
          </p:cNvPr>
          <p:cNvGrpSpPr/>
          <p:nvPr/>
        </p:nvGrpSpPr>
        <p:grpSpPr>
          <a:xfrm>
            <a:off x="320721" y="4067450"/>
            <a:ext cx="1771605" cy="216000"/>
            <a:chOff x="320721" y="4517211"/>
            <a:chExt cx="1771605" cy="216000"/>
          </a:xfrm>
        </p:grpSpPr>
        <p:sp>
          <p:nvSpPr>
            <p:cNvPr id="192" name="Rectangle: Rounded Corners 6">
              <a:extLst>
                <a:ext uri="{FF2B5EF4-FFF2-40B4-BE49-F238E27FC236}">
                  <a16:creationId xmlns:a16="http://schemas.microsoft.com/office/drawing/2014/main" id="{F6233DE1-2D3D-D508-F63C-FA659D16FC3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Opportunities pursued</a:t>
              </a:r>
            </a:p>
          </p:txBody>
        </p:sp>
        <p:pic>
          <p:nvPicPr>
            <p:cNvPr id="193" name="Graphic 192">
              <a:extLst>
                <a:ext uri="{FF2B5EF4-FFF2-40B4-BE49-F238E27FC236}">
                  <a16:creationId xmlns:a16="http://schemas.microsoft.com/office/drawing/2014/main" id="{A02BE196-0763-7568-B79F-00AE7D00B6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7507" y="4552645"/>
              <a:ext cx="144000" cy="141732"/>
            </a:xfrm>
            <a:prstGeom prst="rect">
              <a:avLst/>
            </a:prstGeom>
          </p:spPr>
        </p:pic>
      </p:grpSp>
    </p:spTree>
    <p:extLst>
      <p:ext uri="{BB962C8B-B14F-4D97-AF65-F5344CB8AC3E}">
        <p14:creationId xmlns:p14="http://schemas.microsoft.com/office/powerpoint/2010/main" val="31220440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an Account Manager</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noProof="0"/>
              <a:t>Extend</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r>
              <a:rPr lang="en-US"/>
              <a:t>Microsoft 365 Copilot for Sales</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684713"/>
            <a:ext cx="2808000" cy="345600"/>
          </a:xfrm>
        </p:spPr>
        <p:txBody>
          <a:bodyPr/>
          <a:lstStyle/>
          <a:p>
            <a:r>
              <a:rPr lang="en-US" noProof="0"/>
              <a:t>8:00 am – Summarize communications</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199" y="2128838"/>
            <a:ext cx="2828925" cy="627062"/>
          </a:xfrm>
        </p:spPr>
        <p:txBody>
          <a:bodyPr>
            <a:normAutofit/>
          </a:bodyPr>
          <a:lstStyle/>
          <a:p>
            <a:r>
              <a:rPr lang="en-US" sz="800" noProof="0"/>
              <a:t>Cassandra needs to prepare for her big pitch to Contoso so she uses Copilot to summarize emails and chats. Copilot for Sales provides a summary of the opportunity for more context.</a:t>
            </a:r>
          </a:p>
        </p:txBody>
      </p:sp>
      <p:sp>
        <p:nvSpPr>
          <p:cNvPr id="102" name="Text Placeholder 101">
            <a:extLst>
              <a:ext uri="{FF2B5EF4-FFF2-40B4-BE49-F238E27FC236}">
                <a16:creationId xmlns:a16="http://schemas.microsoft.com/office/drawing/2014/main" id="{ECD5F265-1735-5187-07E0-59E7184F6481}"/>
              </a:ext>
            </a:extLst>
          </p:cNvPr>
          <p:cNvSpPr>
            <a:spLocks noGrp="1"/>
          </p:cNvSpPr>
          <p:nvPr>
            <p:ph type="body" sz="quarter" idx="21"/>
          </p:nvPr>
        </p:nvSpPr>
        <p:spPr>
          <a:xfrm>
            <a:off x="584200" y="3304510"/>
            <a:ext cx="2808000" cy="626701"/>
          </a:xfrm>
        </p:spPr>
        <p:txBody>
          <a:bodyPr>
            <a:normAutofit/>
          </a:bodyPr>
          <a:lstStyle/>
          <a:p>
            <a:r>
              <a:rPr lang="en-US" noProof="0" dirty="0"/>
              <a:t>Example prompt: </a:t>
            </a:r>
            <a:r>
              <a:rPr lang="en-US" noProof="0" dirty="0">
                <a:latin typeface="+mj-lt"/>
              </a:rPr>
              <a:t>Summarize</a:t>
            </a:r>
            <a:r>
              <a:rPr lang="en-US" noProof="0" dirty="0"/>
              <a:t> all the emails and Teams chats in the past month from Contoso highlighting the primary asks and open items.</a:t>
            </a:r>
          </a:p>
          <a:p>
            <a:r>
              <a:rPr kumimoji="0" lang="en-US"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2"/>
              </a:rPr>
              <a:t>Try in Prompt Gallery: Prep for that meeting</a:t>
            </a:r>
            <a:endParaRPr kumimoji="0" lang="en-US"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684713"/>
            <a:ext cx="2808000" cy="345600"/>
          </a:xfrm>
        </p:spPr>
        <p:txBody>
          <a:bodyPr/>
          <a:lstStyle/>
          <a:p>
            <a:r>
              <a:rPr lang="en-US" noProof="0"/>
              <a:t>8:15 am – Draft an email</a:t>
            </a:r>
          </a:p>
        </p:txBody>
      </p:sp>
      <p:sp>
        <p:nvSpPr>
          <p:cNvPr id="44" name="Text Placeholder 43">
            <a:extLst>
              <a:ext uri="{FF2B5EF4-FFF2-40B4-BE49-F238E27FC236}">
                <a16:creationId xmlns:a16="http://schemas.microsoft.com/office/drawing/2014/main" id="{6E513950-5865-343F-8740-54F5947D6BF6}"/>
              </a:ext>
            </a:extLst>
          </p:cNvPr>
          <p:cNvSpPr>
            <a:spLocks noGrp="1"/>
          </p:cNvSpPr>
          <p:nvPr>
            <p:ph type="body" sz="quarter" idx="23"/>
          </p:nvPr>
        </p:nvSpPr>
        <p:spPr>
          <a:xfrm>
            <a:off x="3776898" y="2128438"/>
            <a:ext cx="2808000" cy="626701"/>
          </a:xfrm>
        </p:spPr>
        <p:txBody>
          <a:bodyPr/>
          <a:lstStyle/>
          <a:p>
            <a:r>
              <a:rPr lang="en-US" sz="800" noProof="0"/>
              <a:t>Cassandra asks Copilot in Outlook to create a message to confirm the meeting. Copilot for Sales includes relevant product and pricing details from her CRM system.</a:t>
            </a:r>
          </a:p>
        </p:txBody>
      </p:sp>
      <p:sp>
        <p:nvSpPr>
          <p:cNvPr id="103" name="Text Placeholder 102">
            <a:extLst>
              <a:ext uri="{FF2B5EF4-FFF2-40B4-BE49-F238E27FC236}">
                <a16:creationId xmlns:a16="http://schemas.microsoft.com/office/drawing/2014/main" id="{AC1E6677-D5DF-FE29-9DF5-9CD0B71483CF}"/>
              </a:ext>
            </a:extLst>
          </p:cNvPr>
          <p:cNvSpPr>
            <a:spLocks noGrp="1"/>
          </p:cNvSpPr>
          <p:nvPr>
            <p:ph type="body" sz="quarter" idx="24"/>
          </p:nvPr>
        </p:nvSpPr>
        <p:spPr>
          <a:xfrm>
            <a:off x="3776898" y="3304510"/>
            <a:ext cx="2808000" cy="626701"/>
          </a:xfrm>
        </p:spPr>
        <p:txBody>
          <a:bodyPr>
            <a:normAutofit/>
          </a:bodyPr>
          <a:lstStyle/>
          <a:p>
            <a:r>
              <a:rPr lang="en-US" noProof="0"/>
              <a:t>Example prompt: </a:t>
            </a:r>
            <a:r>
              <a:rPr lang="en-US" noProof="0">
                <a:latin typeface="+mj-lt"/>
              </a:rPr>
              <a:t>Draft an email </a:t>
            </a:r>
            <a:r>
              <a:rPr lang="en-US" noProof="0"/>
              <a:t>to confirm the meeting this afternoon. Highlight how excited we are to present the latest product updates and new pricing. Use a formal tone and keep the email concise.</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684713"/>
            <a:ext cx="2808000" cy="345600"/>
          </a:xfrm>
        </p:spPr>
        <p:txBody>
          <a:bodyPr/>
          <a:lstStyle/>
          <a:p>
            <a:r>
              <a:rPr lang="en-US" noProof="0"/>
              <a:t>9:00 am – Show data insights</a:t>
            </a:r>
          </a:p>
        </p:txBody>
      </p:sp>
      <p:sp>
        <p:nvSpPr>
          <p:cNvPr id="104" name="Text Placeholder 103">
            <a:extLst>
              <a:ext uri="{FF2B5EF4-FFF2-40B4-BE49-F238E27FC236}">
                <a16:creationId xmlns:a16="http://schemas.microsoft.com/office/drawing/2014/main" id="{A241A013-6947-7442-9D23-43F3CC5F5C50}"/>
              </a:ext>
            </a:extLst>
          </p:cNvPr>
          <p:cNvSpPr>
            <a:spLocks noGrp="1"/>
          </p:cNvSpPr>
          <p:nvPr>
            <p:ph type="body" sz="quarter" idx="26"/>
          </p:nvPr>
        </p:nvSpPr>
        <p:spPr>
          <a:xfrm>
            <a:off x="6969595" y="2128438"/>
            <a:ext cx="2808000" cy="626701"/>
          </a:xfrm>
        </p:spPr>
        <p:txBody>
          <a:bodyPr/>
          <a:lstStyle/>
          <a:p>
            <a:r>
              <a:rPr lang="en-US" sz="800" noProof="0"/>
              <a:t>Cassandra received the latest financial numbers from her business planning lead. She uses Copilot in Excel to create some amazing charts to showcase the value of the offer.</a:t>
            </a:r>
          </a:p>
        </p:txBody>
      </p:sp>
      <p:sp>
        <p:nvSpPr>
          <p:cNvPr id="105" name="Text Placeholder 104">
            <a:extLst>
              <a:ext uri="{FF2B5EF4-FFF2-40B4-BE49-F238E27FC236}">
                <a16:creationId xmlns:a16="http://schemas.microsoft.com/office/drawing/2014/main" id="{3E1C71C6-370C-EBC9-8720-176174699081}"/>
              </a:ext>
            </a:extLst>
          </p:cNvPr>
          <p:cNvSpPr>
            <a:spLocks noGrp="1"/>
          </p:cNvSpPr>
          <p:nvPr>
            <p:ph type="body" sz="quarter" idx="27"/>
          </p:nvPr>
        </p:nvSpPr>
        <p:spPr>
          <a:xfrm>
            <a:off x="6969595" y="3304510"/>
            <a:ext cx="2808000" cy="626701"/>
          </a:xfrm>
        </p:spPr>
        <p:txBody>
          <a:bodyPr>
            <a:normAutofit/>
          </a:bodyPr>
          <a:lstStyle/>
          <a:p>
            <a:r>
              <a:rPr lang="en-US" noProof="0" dirty="0"/>
              <a:t>Action: </a:t>
            </a:r>
            <a:r>
              <a:rPr lang="en-US" noProof="0" dirty="0">
                <a:latin typeface="+mj-lt"/>
              </a:rPr>
              <a:t>Show all data insights.</a:t>
            </a:r>
          </a:p>
          <a:p>
            <a:r>
              <a:rPr kumimoji="0" lang="en-US"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3"/>
              </a:rPr>
              <a:t>Try in Prompt Gallery: Find insights</a:t>
            </a:r>
            <a:endParaRPr kumimoji="0" lang="en-US"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latin typeface="+mj-lt"/>
            </a:endParaRP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137995"/>
            <a:ext cx="2808000" cy="345600"/>
          </a:xfrm>
        </p:spPr>
        <p:txBody>
          <a:bodyPr/>
          <a:lstStyle/>
          <a:p>
            <a:r>
              <a:rPr lang="en-US" noProof="0"/>
              <a:t>11:00 am – Add a slide</a:t>
            </a:r>
          </a:p>
        </p:txBody>
      </p:sp>
      <p:sp>
        <p:nvSpPr>
          <p:cNvPr id="110" name="Text Placeholder 109">
            <a:extLst>
              <a:ext uri="{FF2B5EF4-FFF2-40B4-BE49-F238E27FC236}">
                <a16:creationId xmlns:a16="http://schemas.microsoft.com/office/drawing/2014/main" id="{24E03427-3337-1852-ACDF-3B8903E464DF}"/>
              </a:ext>
            </a:extLst>
          </p:cNvPr>
          <p:cNvSpPr>
            <a:spLocks noGrp="1"/>
          </p:cNvSpPr>
          <p:nvPr>
            <p:ph type="body" sz="quarter" idx="35"/>
          </p:nvPr>
        </p:nvSpPr>
        <p:spPr>
          <a:xfrm>
            <a:off x="6969595" y="4584616"/>
            <a:ext cx="2808000" cy="626701"/>
          </a:xfrm>
        </p:spPr>
        <p:txBody>
          <a:bodyPr/>
          <a:lstStyle/>
          <a:p>
            <a:r>
              <a:rPr lang="en-US" sz="800" noProof="0"/>
              <a:t>Cassandra puts the final touches on the pitch presentation by having Copilot create a slide based on a summary of the annual report.</a:t>
            </a:r>
          </a:p>
        </p:txBody>
      </p:sp>
      <p:sp>
        <p:nvSpPr>
          <p:cNvPr id="111" name="Text Placeholder 110">
            <a:extLst>
              <a:ext uri="{FF2B5EF4-FFF2-40B4-BE49-F238E27FC236}">
                <a16:creationId xmlns:a16="http://schemas.microsoft.com/office/drawing/2014/main" id="{22D116A7-C2E1-69EE-4ED2-F4E21F6AA1DE}"/>
              </a:ext>
            </a:extLst>
          </p:cNvPr>
          <p:cNvSpPr>
            <a:spLocks noGrp="1"/>
          </p:cNvSpPr>
          <p:nvPr>
            <p:ph type="body" sz="quarter" idx="36"/>
          </p:nvPr>
        </p:nvSpPr>
        <p:spPr>
          <a:xfrm>
            <a:off x="6969595" y="5681038"/>
            <a:ext cx="2808000" cy="626701"/>
          </a:xfrm>
        </p:spPr>
        <p:txBody>
          <a:bodyPr>
            <a:normAutofit/>
          </a:bodyPr>
          <a:lstStyle/>
          <a:p>
            <a:r>
              <a:rPr lang="en-US" noProof="0"/>
              <a:t>Example prompt: </a:t>
            </a:r>
            <a:r>
              <a:rPr lang="en-US" noProof="0">
                <a:latin typeface="+mj-lt"/>
              </a:rPr>
              <a:t>Add a slide </a:t>
            </a:r>
            <a:r>
              <a:rPr lang="en-US" noProof="0"/>
              <a:t>based on</a:t>
            </a:r>
            <a:br>
              <a:rPr lang="en-US" noProof="0"/>
            </a:br>
            <a:r>
              <a:rPr lang="en-US" noProof="0"/>
              <a:t>[copy in annual report summary].</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137995"/>
            <a:ext cx="2808000" cy="345600"/>
          </a:xfrm>
        </p:spPr>
        <p:txBody>
          <a:bodyPr/>
          <a:lstStyle/>
          <a:p>
            <a:pPr lvl="0"/>
            <a:r>
              <a:rPr lang="en-US" noProof="0"/>
              <a:t>2:00 pm – Recap a meeting</a:t>
            </a:r>
          </a:p>
        </p:txBody>
      </p:sp>
      <p:sp>
        <p:nvSpPr>
          <p:cNvPr id="108" name="Text Placeholder 107">
            <a:extLst>
              <a:ext uri="{FF2B5EF4-FFF2-40B4-BE49-F238E27FC236}">
                <a16:creationId xmlns:a16="http://schemas.microsoft.com/office/drawing/2014/main" id="{A34A2DC5-BB93-5BA1-6C3F-FEBB0E617A73}"/>
              </a:ext>
            </a:extLst>
          </p:cNvPr>
          <p:cNvSpPr>
            <a:spLocks noGrp="1"/>
          </p:cNvSpPr>
          <p:nvPr>
            <p:ph type="body" sz="quarter" idx="32"/>
          </p:nvPr>
        </p:nvSpPr>
        <p:spPr>
          <a:xfrm>
            <a:off x="3776898" y="4584616"/>
            <a:ext cx="2808000" cy="626701"/>
          </a:xfrm>
        </p:spPr>
        <p:txBody>
          <a:bodyPr/>
          <a:lstStyle/>
          <a:p>
            <a:r>
              <a:rPr lang="en-US" sz="800" noProof="0"/>
              <a:t>It’s time for the pitch. Cassandra can focus on her presentation. Copilot for Sales in Teams captures meeting notes, outstanding questions, and sales keywords and KPIs.</a:t>
            </a:r>
          </a:p>
        </p:txBody>
      </p:sp>
      <p:sp>
        <p:nvSpPr>
          <p:cNvPr id="109" name="Text Placeholder 108">
            <a:extLst>
              <a:ext uri="{FF2B5EF4-FFF2-40B4-BE49-F238E27FC236}">
                <a16:creationId xmlns:a16="http://schemas.microsoft.com/office/drawing/2014/main" id="{48F7FD91-4CC7-959C-723E-829D16DD5A0D}"/>
              </a:ext>
            </a:extLst>
          </p:cNvPr>
          <p:cNvSpPr>
            <a:spLocks noGrp="1"/>
          </p:cNvSpPr>
          <p:nvPr>
            <p:ph type="body" sz="quarter" idx="33"/>
          </p:nvPr>
        </p:nvSpPr>
        <p:spPr>
          <a:xfrm>
            <a:off x="3776898" y="5681038"/>
            <a:ext cx="2808000" cy="626701"/>
          </a:xfrm>
        </p:spPr>
        <p:txBody>
          <a:bodyPr>
            <a:normAutofit/>
          </a:bodyPr>
          <a:lstStyle/>
          <a:p>
            <a:r>
              <a:rPr lang="en-US" noProof="0" dirty="0"/>
              <a:t>Example prompt: </a:t>
            </a:r>
            <a:r>
              <a:rPr lang="en-US" noProof="0" dirty="0">
                <a:latin typeface="+mj-lt"/>
              </a:rPr>
              <a:t>What questions were asked </a:t>
            </a:r>
            <a:r>
              <a:rPr lang="en-US" noProof="0" dirty="0"/>
              <a:t>during the meeting that have not been answered?</a:t>
            </a:r>
          </a:p>
          <a:p>
            <a:r>
              <a:rPr kumimoji="0" lang="en-US"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4"/>
              </a:rPr>
              <a:t>Try in Prompt Gallery: Summarize meetings and videos</a:t>
            </a:r>
            <a:endParaRPr kumimoji="0" lang="en-US"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137995"/>
            <a:ext cx="2808000" cy="345600"/>
          </a:xfrm>
        </p:spPr>
        <p:txBody>
          <a:bodyPr/>
          <a:lstStyle/>
          <a:p>
            <a:r>
              <a:rPr lang="en-US" noProof="0"/>
              <a:t>4:00 pm – Catch up on the day</a:t>
            </a:r>
          </a:p>
        </p:txBody>
      </p:sp>
      <p:sp>
        <p:nvSpPr>
          <p:cNvPr id="106" name="Text Placeholder 105">
            <a:extLst>
              <a:ext uri="{FF2B5EF4-FFF2-40B4-BE49-F238E27FC236}">
                <a16:creationId xmlns:a16="http://schemas.microsoft.com/office/drawing/2014/main" id="{80EEB0F1-7ADA-231D-B3F1-74A5193D1267}"/>
              </a:ext>
            </a:extLst>
          </p:cNvPr>
          <p:cNvSpPr>
            <a:spLocks noGrp="1"/>
          </p:cNvSpPr>
          <p:nvPr>
            <p:ph type="body" sz="quarter" idx="29"/>
          </p:nvPr>
        </p:nvSpPr>
        <p:spPr>
          <a:xfrm>
            <a:off x="584199" y="4584700"/>
            <a:ext cx="2926079" cy="627063"/>
          </a:xfrm>
        </p:spPr>
        <p:txBody>
          <a:bodyPr/>
          <a:lstStyle/>
          <a:p>
            <a:r>
              <a:rPr lang="en-US" sz="800" noProof="0"/>
              <a:t>Cassandra has missed a few chats during the day. She sees that her team has been discussing a new product launch and asks Copilot to summarize the conversation to quickly catch up.</a:t>
            </a:r>
          </a:p>
        </p:txBody>
      </p:sp>
      <p:sp>
        <p:nvSpPr>
          <p:cNvPr id="107" name="Text Placeholder 106">
            <a:extLst>
              <a:ext uri="{FF2B5EF4-FFF2-40B4-BE49-F238E27FC236}">
                <a16:creationId xmlns:a16="http://schemas.microsoft.com/office/drawing/2014/main" id="{D6B65270-E369-6E27-6309-FCF1DDBC88A3}"/>
              </a:ext>
            </a:extLst>
          </p:cNvPr>
          <p:cNvSpPr>
            <a:spLocks noGrp="1"/>
          </p:cNvSpPr>
          <p:nvPr>
            <p:ph type="body" sz="quarter" idx="30"/>
          </p:nvPr>
        </p:nvSpPr>
        <p:spPr>
          <a:xfrm>
            <a:off x="584200" y="5681038"/>
            <a:ext cx="2808000" cy="626701"/>
          </a:xfrm>
        </p:spPr>
        <p:txBody>
          <a:bodyPr>
            <a:normAutofit/>
          </a:bodyPr>
          <a:lstStyle/>
          <a:p>
            <a:r>
              <a:rPr lang="en-US" noProof="0" dirty="0"/>
              <a:t>Example prompt: </a:t>
            </a:r>
            <a:r>
              <a:rPr lang="en-US" noProof="0" dirty="0">
                <a:latin typeface="+mj-lt"/>
              </a:rPr>
              <a:t>Summarize team chat </a:t>
            </a:r>
            <a:r>
              <a:rPr lang="en-US" noProof="0" dirty="0"/>
              <a:t>and make sure to include the key points and who made them.</a:t>
            </a:r>
          </a:p>
          <a:p>
            <a:r>
              <a:rPr kumimoji="0" lang="en-US"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5"/>
              </a:rPr>
              <a:t>Try in Prompt Gallery: Get the gist</a:t>
            </a:r>
            <a:endParaRPr kumimoji="0" lang="en-US"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56" name="TextBox 55">
            <a:extLst>
              <a:ext uri="{FF2B5EF4-FFF2-40B4-BE49-F238E27FC236}">
                <a16:creationId xmlns:a16="http://schemas.microsoft.com/office/drawing/2014/main" id="{37214391-A987-6AB8-2A0D-A379E348139E}"/>
              </a:ext>
            </a:extLst>
          </p:cNvPr>
          <p:cNvSpPr txBox="1">
            <a:spLocks/>
          </p:cNvSpPr>
          <p:nvPr/>
        </p:nvSpPr>
        <p:spPr>
          <a:xfrm>
            <a:off x="10123962" y="1684713"/>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Cassandra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Sales Lead </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at Contoso.</a:t>
            </a:r>
          </a:p>
        </p:txBody>
      </p:sp>
      <p:pic>
        <p:nvPicPr>
          <p:cNvPr id="2" name="Picture 1" descr="A person holding a tablet&#10;&#10;Description automatically generated">
            <a:extLst>
              <a:ext uri="{FF2B5EF4-FFF2-40B4-BE49-F238E27FC236}">
                <a16:creationId xmlns:a16="http://schemas.microsoft.com/office/drawing/2014/main" id="{753D78D0-10E9-8E8F-294B-A6875A02CB0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sp>
        <p:nvSpPr>
          <p:cNvPr id="157" name="Rectangle: Rounded Corners 6">
            <a:extLst>
              <a:ext uri="{FF2B5EF4-FFF2-40B4-BE49-F238E27FC236}">
                <a16:creationId xmlns:a16="http://schemas.microsoft.com/office/drawing/2014/main" id="{A84659B4-35F1-5C00-56F0-F31C31BCA2E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58" name="Group 157">
            <a:extLst>
              <a:ext uri="{FF2B5EF4-FFF2-40B4-BE49-F238E27FC236}">
                <a16:creationId xmlns:a16="http://schemas.microsoft.com/office/drawing/2014/main" id="{3C221C10-EE6F-4677-C02E-49EF324B44E6}"/>
              </a:ext>
            </a:extLst>
          </p:cNvPr>
          <p:cNvGrpSpPr/>
          <p:nvPr/>
        </p:nvGrpSpPr>
        <p:grpSpPr>
          <a:xfrm>
            <a:off x="1286540" y="1134767"/>
            <a:ext cx="1571031" cy="216000"/>
            <a:chOff x="1372194" y="969899"/>
            <a:chExt cx="1571031" cy="216000"/>
          </a:xfrm>
        </p:grpSpPr>
        <p:sp>
          <p:nvSpPr>
            <p:cNvPr id="159" name="Rectangle: Rounded Corners 6">
              <a:extLst>
                <a:ext uri="{FF2B5EF4-FFF2-40B4-BE49-F238E27FC236}">
                  <a16:creationId xmlns:a16="http://schemas.microsoft.com/office/drawing/2014/main" id="{D8C2D320-94B9-30FD-482C-9C4BA2466688}"/>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160" name="Graphic 159">
              <a:extLst>
                <a:ext uri="{FF2B5EF4-FFF2-40B4-BE49-F238E27FC236}">
                  <a16:creationId xmlns:a16="http://schemas.microsoft.com/office/drawing/2014/main" id="{56007E2D-239A-502B-3DB4-C9EF754AEF5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21924" y="1005899"/>
              <a:ext cx="144000" cy="144000"/>
            </a:xfrm>
            <a:prstGeom prst="rect">
              <a:avLst/>
            </a:prstGeom>
          </p:spPr>
        </p:pic>
      </p:grpSp>
      <p:grpSp>
        <p:nvGrpSpPr>
          <p:cNvPr id="161" name="Group 160">
            <a:extLst>
              <a:ext uri="{FF2B5EF4-FFF2-40B4-BE49-F238E27FC236}">
                <a16:creationId xmlns:a16="http://schemas.microsoft.com/office/drawing/2014/main" id="{0591158A-E57F-9D9C-FC05-77D17E29301A}"/>
              </a:ext>
            </a:extLst>
          </p:cNvPr>
          <p:cNvGrpSpPr/>
          <p:nvPr/>
        </p:nvGrpSpPr>
        <p:grpSpPr>
          <a:xfrm>
            <a:off x="5884991" y="1134767"/>
            <a:ext cx="2673696" cy="216000"/>
            <a:chOff x="5897724" y="1134767"/>
            <a:chExt cx="2673696" cy="216000"/>
          </a:xfrm>
        </p:grpSpPr>
        <p:sp>
          <p:nvSpPr>
            <p:cNvPr id="162" name="Rectangle: Rounded Corners 6">
              <a:extLst>
                <a:ext uri="{FF2B5EF4-FFF2-40B4-BE49-F238E27FC236}">
                  <a16:creationId xmlns:a16="http://schemas.microsoft.com/office/drawing/2014/main" id="{401349CF-CD52-540C-9652-BF2080E5A746}"/>
                </a:ext>
                <a:ext uri="{C183D7F6-B498-43B3-948B-1728B52AA6E4}">
                  <adec:decorative xmlns:adec="http://schemas.microsoft.com/office/drawing/2017/decorative" val="1"/>
                </a:ext>
              </a:extLst>
            </p:cNvPr>
            <p:cNvSpPr/>
            <p:nvPr/>
          </p:nvSpPr>
          <p:spPr bwMode="auto">
            <a:xfrm>
              <a:off x="5897724" y="1134767"/>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Wellbeing &amp; communication</a:t>
              </a:r>
            </a:p>
          </p:txBody>
        </p:sp>
        <p:pic>
          <p:nvPicPr>
            <p:cNvPr id="163" name="Graphic 162">
              <a:extLst>
                <a:ext uri="{FF2B5EF4-FFF2-40B4-BE49-F238E27FC236}">
                  <a16:creationId xmlns:a16="http://schemas.microsoft.com/office/drawing/2014/main" id="{4696D926-0963-75C8-094E-3910041778C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44857" y="1170767"/>
              <a:ext cx="144000" cy="144000"/>
            </a:xfrm>
            <a:prstGeom prst="rect">
              <a:avLst/>
            </a:prstGeom>
          </p:spPr>
        </p:pic>
      </p:grpSp>
      <p:grpSp>
        <p:nvGrpSpPr>
          <p:cNvPr id="164" name="Group 163">
            <a:extLst>
              <a:ext uri="{FF2B5EF4-FFF2-40B4-BE49-F238E27FC236}">
                <a16:creationId xmlns:a16="http://schemas.microsoft.com/office/drawing/2014/main" id="{A79BA21D-17FC-24DF-D75F-29D64125367F}"/>
              </a:ext>
            </a:extLst>
          </p:cNvPr>
          <p:cNvGrpSpPr/>
          <p:nvPr/>
        </p:nvGrpSpPr>
        <p:grpSpPr>
          <a:xfrm>
            <a:off x="2908241" y="1134767"/>
            <a:ext cx="2926080" cy="216000"/>
            <a:chOff x="3133720" y="969899"/>
            <a:chExt cx="2926080" cy="216000"/>
          </a:xfrm>
        </p:grpSpPr>
        <p:sp>
          <p:nvSpPr>
            <p:cNvPr id="165" name="Rectangle: Rounded Corners 6">
              <a:extLst>
                <a:ext uri="{FF2B5EF4-FFF2-40B4-BE49-F238E27FC236}">
                  <a16:creationId xmlns:a16="http://schemas.microsoft.com/office/drawing/2014/main" id="{680841A5-DE4F-D8A7-7CD2-5B4EA225D557}"/>
                </a:ext>
                <a:ext uri="{C183D7F6-B498-43B3-948B-1728B52AA6E4}">
                  <adec:decorative xmlns:adec="http://schemas.microsoft.com/office/drawing/2017/decorative" val="1"/>
                </a:ext>
              </a:extLst>
            </p:cNvPr>
            <p:cNvSpPr/>
            <p:nvPr/>
          </p:nvSpPr>
          <p:spPr bwMode="auto">
            <a:xfrm>
              <a:off x="3133720" y="969899"/>
              <a:ext cx="292608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Customer engagement</a:t>
              </a:r>
            </a:p>
          </p:txBody>
        </p:sp>
        <p:pic>
          <p:nvPicPr>
            <p:cNvPr id="184" name="Graphic 183">
              <a:extLst>
                <a:ext uri="{FF2B5EF4-FFF2-40B4-BE49-F238E27FC236}">
                  <a16:creationId xmlns:a16="http://schemas.microsoft.com/office/drawing/2014/main" id="{3797DA44-B5A0-CE35-F205-D75F1779D72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93555" y="1005899"/>
              <a:ext cx="144000" cy="144000"/>
            </a:xfrm>
            <a:prstGeom prst="rect">
              <a:avLst/>
            </a:prstGeom>
          </p:spPr>
        </p:pic>
      </p:grpSp>
      <p:grpSp>
        <p:nvGrpSpPr>
          <p:cNvPr id="29" name="Group 28">
            <a:extLst>
              <a:ext uri="{FF2B5EF4-FFF2-40B4-BE49-F238E27FC236}">
                <a16:creationId xmlns:a16="http://schemas.microsoft.com/office/drawing/2014/main" id="{CE0D03B9-2A62-4E0B-94EF-FE2FE1BBD16D}"/>
              </a:ext>
            </a:extLst>
          </p:cNvPr>
          <p:cNvGrpSpPr/>
          <p:nvPr/>
        </p:nvGrpSpPr>
        <p:grpSpPr>
          <a:xfrm>
            <a:off x="6969125" y="2850537"/>
            <a:ext cx="2351605" cy="360000"/>
            <a:chOff x="6969125" y="5266713"/>
            <a:chExt cx="2351605" cy="360000"/>
          </a:xfrm>
        </p:grpSpPr>
        <p:pic>
          <p:nvPicPr>
            <p:cNvPr id="30" name="Picture 29">
              <a:extLst>
                <a:ext uri="{FF2B5EF4-FFF2-40B4-BE49-F238E27FC236}">
                  <a16:creationId xmlns:a16="http://schemas.microsoft.com/office/drawing/2014/main" id="{9790E095-A2CD-A69B-A723-17838992F65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69125" y="5266713"/>
              <a:ext cx="360000" cy="360000"/>
            </a:xfrm>
            <a:prstGeom prst="ellipse">
              <a:avLst/>
            </a:prstGeom>
            <a:solidFill>
              <a:schemeClr val="bg1"/>
            </a:solidFill>
          </p:spPr>
        </p:pic>
        <p:sp>
          <p:nvSpPr>
            <p:cNvPr id="31" name="TextBox 30">
              <a:extLst>
                <a:ext uri="{FF2B5EF4-FFF2-40B4-BE49-F238E27FC236}">
                  <a16:creationId xmlns:a16="http://schemas.microsoft.com/office/drawing/2014/main" id="{7CA732A4-E238-89FA-EBF7-BF2260413EC8}"/>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2" name="Group 31">
            <a:extLst>
              <a:ext uri="{FF2B5EF4-FFF2-40B4-BE49-F238E27FC236}">
                <a16:creationId xmlns:a16="http://schemas.microsoft.com/office/drawing/2014/main" id="{5C506D84-767D-CAE5-0469-377ADB79EBE0}"/>
              </a:ext>
            </a:extLst>
          </p:cNvPr>
          <p:cNvGrpSpPr/>
          <p:nvPr/>
        </p:nvGrpSpPr>
        <p:grpSpPr>
          <a:xfrm>
            <a:off x="584200" y="5266713"/>
            <a:ext cx="2351135" cy="360000"/>
            <a:chOff x="588263" y="1217924"/>
            <a:chExt cx="2351135" cy="360000"/>
          </a:xfrm>
        </p:grpSpPr>
        <p:pic>
          <p:nvPicPr>
            <p:cNvPr id="33" name="Picture 32" descr="Zip Co logo SVG free download, id: 101874 - Brandlogos.net">
              <a:hlinkClick r:id="rId14"/>
              <a:extLst>
                <a:ext uri="{FF2B5EF4-FFF2-40B4-BE49-F238E27FC236}">
                  <a16:creationId xmlns:a16="http://schemas.microsoft.com/office/drawing/2014/main" id="{BB42F189-64DE-F018-EB40-21CC4031052F}"/>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4" name="TextBox 33">
              <a:extLst>
                <a:ext uri="{FF2B5EF4-FFF2-40B4-BE49-F238E27FC236}">
                  <a16:creationId xmlns:a16="http://schemas.microsoft.com/office/drawing/2014/main" id="{42BF492B-44C1-43B4-8299-942777ED0A03}"/>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D4A02623-B2FE-E431-14B6-101A30EDA2EC}"/>
              </a:ext>
            </a:extLst>
          </p:cNvPr>
          <p:cNvGrpSpPr>
            <a:grpSpLocks/>
          </p:cNvGrpSpPr>
          <p:nvPr/>
        </p:nvGrpSpPr>
        <p:grpSpPr>
          <a:xfrm>
            <a:off x="3776663" y="5266713"/>
            <a:ext cx="2351135" cy="360000"/>
            <a:chOff x="3776663" y="2850537"/>
            <a:chExt cx="2351135" cy="360000"/>
          </a:xfrm>
        </p:grpSpPr>
        <p:pic>
          <p:nvPicPr>
            <p:cNvPr id="42" name="Picture 41">
              <a:extLst>
                <a:ext uri="{FF2B5EF4-FFF2-40B4-BE49-F238E27FC236}">
                  <a16:creationId xmlns:a16="http://schemas.microsoft.com/office/drawing/2014/main" id="{A60D072B-0133-9D90-FF0B-8018AF6DFFE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776663" y="2850537"/>
              <a:ext cx="360000" cy="360000"/>
            </a:xfrm>
            <a:prstGeom prst="ellipse">
              <a:avLst/>
            </a:prstGeom>
            <a:solidFill>
              <a:srgbClr val="FFFFFF"/>
            </a:solidFill>
          </p:spPr>
        </p:pic>
        <p:sp>
          <p:nvSpPr>
            <p:cNvPr id="45" name="TextBox 44">
              <a:extLst>
                <a:ext uri="{FF2B5EF4-FFF2-40B4-BE49-F238E27FC236}">
                  <a16:creationId xmlns:a16="http://schemas.microsoft.com/office/drawing/2014/main" id="{E06CCA0C-C27F-3A60-B590-C60C50233342}"/>
                </a:ext>
                <a:ext uri="{C183D7F6-B498-43B3-948B-1728B52AA6E4}">
                  <adec:decorative xmlns:adec="http://schemas.microsoft.com/office/drawing/2017/decorative" val="0"/>
                </a:ext>
              </a:extLst>
            </p:cNvPr>
            <p:cNvSpPr txBox="1"/>
            <p:nvPr/>
          </p:nvSpPr>
          <p:spPr>
            <a:xfrm>
              <a:off x="4235614" y="2884342"/>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grpSp>
      <p:grpSp>
        <p:nvGrpSpPr>
          <p:cNvPr id="47" name="Group 46">
            <a:extLst>
              <a:ext uri="{FF2B5EF4-FFF2-40B4-BE49-F238E27FC236}">
                <a16:creationId xmlns:a16="http://schemas.microsoft.com/office/drawing/2014/main" id="{D99C271D-47BA-6868-ACC6-E210A5BD6F9C}"/>
              </a:ext>
            </a:extLst>
          </p:cNvPr>
          <p:cNvGrpSpPr>
            <a:grpSpLocks/>
          </p:cNvGrpSpPr>
          <p:nvPr/>
        </p:nvGrpSpPr>
        <p:grpSpPr>
          <a:xfrm>
            <a:off x="6969125" y="5266713"/>
            <a:ext cx="2255978" cy="360000"/>
            <a:chOff x="6969125" y="5260425"/>
            <a:chExt cx="2255978" cy="360000"/>
          </a:xfrm>
        </p:grpSpPr>
        <p:sp>
          <p:nvSpPr>
            <p:cNvPr id="48" name="TextBox 47">
              <a:extLst>
                <a:ext uri="{FF2B5EF4-FFF2-40B4-BE49-F238E27FC236}">
                  <a16:creationId xmlns:a16="http://schemas.microsoft.com/office/drawing/2014/main" id="{B4863B34-BA11-8675-D824-2378CDC3DB66}"/>
                </a:ext>
                <a:ext uri="{C183D7F6-B498-43B3-948B-1728B52AA6E4}">
                  <adec:decorative xmlns:adec="http://schemas.microsoft.com/office/drawing/2017/decorative" val="0"/>
                </a:ext>
              </a:extLst>
            </p:cNvPr>
            <p:cNvSpPr txBox="1"/>
            <p:nvPr/>
          </p:nvSpPr>
          <p:spPr>
            <a:xfrm>
              <a:off x="7428311" y="5363480"/>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50" name="Oval 49">
              <a:extLst>
                <a:ext uri="{FF2B5EF4-FFF2-40B4-BE49-F238E27FC236}">
                  <a16:creationId xmlns:a16="http://schemas.microsoft.com/office/drawing/2014/main" id="{1497F445-55ED-E23B-76CD-55D6015EC4C5}"/>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51" name="Picture 4" descr="Microsoft PowerPoint Logo - PNG and Vector - Logo Download">
              <a:hlinkClick r:id="rId17"/>
              <a:extLst>
                <a:ext uri="{FF2B5EF4-FFF2-40B4-BE49-F238E27FC236}">
                  <a16:creationId xmlns:a16="http://schemas.microsoft.com/office/drawing/2014/main" id="{94194C49-EF22-FE72-0A0D-B92B45D55147}"/>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046482" y="5344942"/>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D43F6469-D74F-BD3D-6ECE-793F085FDBBB}"/>
              </a:ext>
            </a:extLst>
          </p:cNvPr>
          <p:cNvGrpSpPr/>
          <p:nvPr/>
        </p:nvGrpSpPr>
        <p:grpSpPr>
          <a:xfrm>
            <a:off x="3776663" y="2850538"/>
            <a:ext cx="2351135" cy="360000"/>
            <a:chOff x="696262" y="5414690"/>
            <a:chExt cx="2351135" cy="360000"/>
          </a:xfrm>
        </p:grpSpPr>
        <p:pic>
          <p:nvPicPr>
            <p:cNvPr id="54" name="Picture 53">
              <a:extLst>
                <a:ext uri="{FF2B5EF4-FFF2-40B4-BE49-F238E27FC236}">
                  <a16:creationId xmlns:a16="http://schemas.microsoft.com/office/drawing/2014/main" id="{BE3AA560-033C-92C4-98D7-89FCE7D1324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96262" y="5414690"/>
              <a:ext cx="360000" cy="360000"/>
            </a:xfrm>
            <a:prstGeom prst="ellipse">
              <a:avLst/>
            </a:prstGeom>
            <a:solidFill>
              <a:srgbClr val="FFFFFF"/>
            </a:solidFill>
          </p:spPr>
        </p:pic>
        <p:sp>
          <p:nvSpPr>
            <p:cNvPr id="59" name="TextBox 89">
              <a:extLst>
                <a:ext uri="{FF2B5EF4-FFF2-40B4-BE49-F238E27FC236}">
                  <a16:creationId xmlns:a16="http://schemas.microsoft.com/office/drawing/2014/main" id="{8F5FC878-6F1C-85AF-F3A4-318EF785964F}"/>
                </a:ext>
                <a:ext uri="{C183D7F6-B498-43B3-948B-1728B52AA6E4}">
                  <adec:decorative xmlns:adec="http://schemas.microsoft.com/office/drawing/2017/decorative" val="0"/>
                </a:ext>
              </a:extLst>
            </p:cNvPr>
            <p:cNvSpPr txBox="1"/>
            <p:nvPr/>
          </p:nvSpPr>
          <p:spPr>
            <a:xfrm>
              <a:off x="1155213" y="5448496"/>
              <a:ext cx="1892184" cy="2923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grpSp>
      <p:grpSp>
        <p:nvGrpSpPr>
          <p:cNvPr id="60" name="Group 59">
            <a:extLst>
              <a:ext uri="{FF2B5EF4-FFF2-40B4-BE49-F238E27FC236}">
                <a16:creationId xmlns:a16="http://schemas.microsoft.com/office/drawing/2014/main" id="{34C12825-212D-F537-69B0-342E5B6CCB06}"/>
              </a:ext>
            </a:extLst>
          </p:cNvPr>
          <p:cNvGrpSpPr/>
          <p:nvPr/>
        </p:nvGrpSpPr>
        <p:grpSpPr>
          <a:xfrm>
            <a:off x="584200" y="2850538"/>
            <a:ext cx="2351135" cy="360000"/>
            <a:chOff x="588263" y="1217924"/>
            <a:chExt cx="2351135" cy="360000"/>
          </a:xfrm>
        </p:grpSpPr>
        <p:pic>
          <p:nvPicPr>
            <p:cNvPr id="61" name="Picture 60" descr="Zip Co logo SVG free download, id: 101874 - Brandlogos.net">
              <a:hlinkClick r:id="rId14"/>
              <a:extLst>
                <a:ext uri="{FF2B5EF4-FFF2-40B4-BE49-F238E27FC236}">
                  <a16:creationId xmlns:a16="http://schemas.microsoft.com/office/drawing/2014/main" id="{E8923364-A3FF-A251-FF89-53E211A5E72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2" name="TextBox 61">
              <a:extLst>
                <a:ext uri="{FF2B5EF4-FFF2-40B4-BE49-F238E27FC236}">
                  <a16:creationId xmlns:a16="http://schemas.microsoft.com/office/drawing/2014/main" id="{2D0C739A-415A-2954-BAC0-D97795A9B174}"/>
                </a:ext>
                <a:ext uri="{C183D7F6-B498-43B3-948B-1728B52AA6E4}">
                  <adec:decorative xmlns:adec="http://schemas.microsoft.com/office/drawing/2017/decorative" val="0"/>
                </a:ext>
              </a:extLst>
            </p:cNvPr>
            <p:cNvSpPr txBox="1"/>
            <p:nvPr/>
          </p:nvSpPr>
          <p:spPr>
            <a:xfrm>
              <a:off x="1047214" y="1251730"/>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1A1A1A"/>
                  </a:solidFill>
                  <a:effectLst/>
                  <a:uLnTx/>
                  <a:uFillTx/>
                  <a:latin typeface="Segoe UI Semibold"/>
                  <a:ea typeface="+mn-ea"/>
                  <a:cs typeface="Segoe UI" pitchFamily="34" charset="0"/>
                </a:rPr>
                <a:t>2</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grpSp>
      <p:pic>
        <p:nvPicPr>
          <p:cNvPr id="28" name="Graphic 27">
            <a:extLst>
              <a:ext uri="{FF2B5EF4-FFF2-40B4-BE49-F238E27FC236}">
                <a16:creationId xmlns:a16="http://schemas.microsoft.com/office/drawing/2014/main" id="{8A3F6FAA-C003-39F9-52BD-73FDB2686736}"/>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rot="10800000">
            <a:off x="10939101" y="2900074"/>
            <a:ext cx="274790" cy="274790"/>
          </a:xfrm>
          <a:prstGeom prst="rect">
            <a:avLst/>
          </a:prstGeom>
        </p:spPr>
      </p:pic>
    </p:spTree>
    <p:extLst>
      <p:ext uri="{BB962C8B-B14F-4D97-AF65-F5344CB8AC3E}">
        <p14:creationId xmlns:p14="http://schemas.microsoft.com/office/powerpoint/2010/main" val="14719419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49">
            <a:extLst>
              <a:ext uri="{FF2B5EF4-FFF2-40B4-BE49-F238E27FC236}">
                <a16:creationId xmlns:a16="http://schemas.microsoft.com/office/drawing/2014/main" id="{6ECEF3DD-DAC4-C67F-60F6-FDD0A5A70FE7}"/>
              </a:ext>
            </a:extLst>
          </p:cNvPr>
          <p:cNvSpPr>
            <a:spLocks noGrp="1"/>
          </p:cNvSpPr>
          <p:nvPr>
            <p:ph type="title"/>
          </p:nvPr>
        </p:nvSpPr>
        <p:spPr>
          <a:xfrm>
            <a:off x="584200" y="387766"/>
            <a:ext cx="5672544" cy="526298"/>
          </a:xfrm>
        </p:spPr>
        <p:txBody>
          <a:bodyPr/>
          <a:lstStyle/>
          <a:p>
            <a:r>
              <a:rPr lang="en-US" noProof="0"/>
              <a:t>A day in the life of a Sales Manager</a:t>
            </a:r>
          </a:p>
        </p:txBody>
      </p:sp>
      <p:sp>
        <p:nvSpPr>
          <p:cNvPr id="234" name="Text Placeholder 22">
            <a:extLst>
              <a:ext uri="{FF2B5EF4-FFF2-40B4-BE49-F238E27FC236}">
                <a16:creationId xmlns:a16="http://schemas.microsoft.com/office/drawing/2014/main" id="{C1D5D784-E954-D1A1-10BB-0C256E92B136}"/>
              </a:ext>
            </a:extLst>
          </p:cNvPr>
          <p:cNvSpPr>
            <a:spLocks noGrp="1"/>
          </p:cNvSpPr>
          <p:nvPr>
            <p:ph type="body" sz="quarter" idx="37"/>
          </p:nvPr>
        </p:nvSpPr>
        <p:spPr>
          <a:xfrm>
            <a:off x="10430234" y="521099"/>
            <a:ext cx="1456966" cy="175614"/>
          </a:xfrm>
        </p:spPr>
        <p:txBody>
          <a:bodyPr/>
          <a:lstStyle/>
          <a:p>
            <a:r>
              <a:rPr lang="en-US" noProof="0"/>
              <a:t>Buy</a:t>
            </a:r>
          </a:p>
        </p:txBody>
      </p:sp>
      <p:sp>
        <p:nvSpPr>
          <p:cNvPr id="233" name="Text Placeholder 124">
            <a:extLst>
              <a:ext uri="{FF2B5EF4-FFF2-40B4-BE49-F238E27FC236}">
                <a16:creationId xmlns:a16="http://schemas.microsoft.com/office/drawing/2014/main" id="{0B4A5FD3-25BD-7A34-74AB-4775698B6C6A}"/>
              </a:ext>
            </a:extLst>
          </p:cNvPr>
          <p:cNvSpPr>
            <a:spLocks noGrp="1"/>
          </p:cNvSpPr>
          <p:nvPr>
            <p:ph type="body" sz="quarter" idx="17"/>
          </p:nvPr>
        </p:nvSpPr>
        <p:spPr>
          <a:xfrm>
            <a:off x="6519107" y="521099"/>
            <a:ext cx="3599821" cy="169277"/>
          </a:xfrm>
        </p:spPr>
        <p:txBody>
          <a:bodyPr/>
          <a:lstStyle/>
          <a:p>
            <a:pPr lvl="0"/>
            <a:r>
              <a:rPr lang="en-US"/>
              <a:t>Microsoft 365 Copilot</a:t>
            </a:r>
          </a:p>
        </p:txBody>
      </p:sp>
      <p:sp>
        <p:nvSpPr>
          <p:cNvPr id="152" name="Text Placeholder 151">
            <a:extLst>
              <a:ext uri="{FF2B5EF4-FFF2-40B4-BE49-F238E27FC236}">
                <a16:creationId xmlns:a16="http://schemas.microsoft.com/office/drawing/2014/main" id="{48A2F779-99D4-D14B-684B-216A3898A40E}"/>
              </a:ext>
            </a:extLst>
          </p:cNvPr>
          <p:cNvSpPr>
            <a:spLocks noGrp="1"/>
          </p:cNvSpPr>
          <p:nvPr>
            <p:ph type="body" sz="quarter" idx="11"/>
          </p:nvPr>
        </p:nvSpPr>
        <p:spPr>
          <a:xfrm>
            <a:off x="584200" y="1684713"/>
            <a:ext cx="2808000" cy="345600"/>
          </a:xfrm>
        </p:spPr>
        <p:txBody>
          <a:bodyPr/>
          <a:lstStyle/>
          <a:p>
            <a:r>
              <a:rPr lang="en-US" noProof="0"/>
              <a:t>8:00 am – Recap a meeting</a:t>
            </a:r>
          </a:p>
        </p:txBody>
      </p:sp>
      <p:sp>
        <p:nvSpPr>
          <p:cNvPr id="187" name="Text Placeholder 186">
            <a:extLst>
              <a:ext uri="{FF2B5EF4-FFF2-40B4-BE49-F238E27FC236}">
                <a16:creationId xmlns:a16="http://schemas.microsoft.com/office/drawing/2014/main" id="{C363F654-8948-585F-FF61-46C02A768FED}"/>
              </a:ext>
            </a:extLst>
          </p:cNvPr>
          <p:cNvSpPr>
            <a:spLocks noGrp="1"/>
          </p:cNvSpPr>
          <p:nvPr>
            <p:ph type="body" sz="quarter" idx="18"/>
          </p:nvPr>
        </p:nvSpPr>
        <p:spPr>
          <a:xfrm>
            <a:off x="584200" y="2128438"/>
            <a:ext cx="2808000" cy="626701"/>
          </a:xfrm>
        </p:spPr>
        <p:txBody>
          <a:bodyPr/>
          <a:lstStyle/>
          <a:p>
            <a:r>
              <a:rPr lang="en-US" noProof="0"/>
              <a:t>Juliet misses a key point during her regional sales meeting. She asks Copilot what was just mentioned.</a:t>
            </a:r>
          </a:p>
        </p:txBody>
      </p:sp>
      <p:sp>
        <p:nvSpPr>
          <p:cNvPr id="188" name="Text Placeholder 187">
            <a:extLst>
              <a:ext uri="{FF2B5EF4-FFF2-40B4-BE49-F238E27FC236}">
                <a16:creationId xmlns:a16="http://schemas.microsoft.com/office/drawing/2014/main" id="{79B5C38E-2711-F61C-E4A9-76001DC55C27}"/>
              </a:ext>
            </a:extLst>
          </p:cNvPr>
          <p:cNvSpPr>
            <a:spLocks noGrp="1"/>
          </p:cNvSpPr>
          <p:nvPr>
            <p:ph type="body" sz="quarter" idx="21"/>
          </p:nvPr>
        </p:nvSpPr>
        <p:spPr>
          <a:xfrm>
            <a:off x="584200" y="3304510"/>
            <a:ext cx="2808000" cy="626701"/>
          </a:xfrm>
        </p:spPr>
        <p:txBody>
          <a:bodyPr/>
          <a:lstStyle/>
          <a:p>
            <a:r>
              <a:rPr lang="en-US" noProof="0" dirty="0"/>
              <a:t>Example prompt: </a:t>
            </a:r>
            <a:r>
              <a:rPr lang="en-US" noProof="0" dirty="0">
                <a:latin typeface="+mj-lt"/>
              </a:rPr>
              <a:t>Summarize</a:t>
            </a:r>
            <a:r>
              <a:rPr lang="en-US" noProof="0" dirty="0"/>
              <a:t> what was just said about possible discounting options.</a:t>
            </a:r>
          </a:p>
          <a:p>
            <a:r>
              <a:rPr kumimoji="0" lang="en-US" sz="9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2"/>
              </a:rPr>
              <a:t>Try in Prompt Gallery: Summarize what happened</a:t>
            </a:r>
            <a:endParaRPr kumimoji="0" lang="en-US" sz="10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56" name="Text Placeholder 155">
            <a:extLst>
              <a:ext uri="{FF2B5EF4-FFF2-40B4-BE49-F238E27FC236}">
                <a16:creationId xmlns:a16="http://schemas.microsoft.com/office/drawing/2014/main" id="{1910223F-08E1-5F86-4B6B-C38DB278D205}"/>
              </a:ext>
            </a:extLst>
          </p:cNvPr>
          <p:cNvSpPr>
            <a:spLocks noGrp="1"/>
          </p:cNvSpPr>
          <p:nvPr>
            <p:ph type="body" sz="quarter" idx="22"/>
          </p:nvPr>
        </p:nvSpPr>
        <p:spPr>
          <a:xfrm>
            <a:off x="3776898" y="1684713"/>
            <a:ext cx="2808000" cy="345600"/>
          </a:xfrm>
        </p:spPr>
        <p:txBody>
          <a:bodyPr/>
          <a:lstStyle/>
          <a:p>
            <a:r>
              <a:rPr lang="en-US" noProof="0"/>
              <a:t>8:15 am – Get action items</a:t>
            </a:r>
          </a:p>
        </p:txBody>
      </p:sp>
      <p:sp>
        <p:nvSpPr>
          <p:cNvPr id="189" name="Text Placeholder 188">
            <a:extLst>
              <a:ext uri="{FF2B5EF4-FFF2-40B4-BE49-F238E27FC236}">
                <a16:creationId xmlns:a16="http://schemas.microsoft.com/office/drawing/2014/main" id="{0CD38223-35E4-C3D0-5169-685D863E7811}"/>
              </a:ext>
            </a:extLst>
          </p:cNvPr>
          <p:cNvSpPr>
            <a:spLocks noGrp="1"/>
          </p:cNvSpPr>
          <p:nvPr>
            <p:ph type="body" sz="quarter" idx="23"/>
          </p:nvPr>
        </p:nvSpPr>
        <p:spPr>
          <a:xfrm>
            <a:off x="3776898" y="2128438"/>
            <a:ext cx="2808000" cy="626701"/>
          </a:xfrm>
        </p:spPr>
        <p:txBody>
          <a:bodyPr/>
          <a:lstStyle/>
          <a:p>
            <a:r>
              <a:rPr lang="en-US" noProof="0"/>
              <a:t>Now that the meeting is over, Juliet needs to send out meeting notes to her team. She asks Copilot to recap the meeting.</a:t>
            </a:r>
          </a:p>
        </p:txBody>
      </p:sp>
      <p:sp>
        <p:nvSpPr>
          <p:cNvPr id="190" name="Text Placeholder 189">
            <a:extLst>
              <a:ext uri="{FF2B5EF4-FFF2-40B4-BE49-F238E27FC236}">
                <a16:creationId xmlns:a16="http://schemas.microsoft.com/office/drawing/2014/main" id="{A1585E44-A093-0AB9-040D-DC35056CBEF4}"/>
              </a:ext>
            </a:extLst>
          </p:cNvPr>
          <p:cNvSpPr>
            <a:spLocks noGrp="1"/>
          </p:cNvSpPr>
          <p:nvPr>
            <p:ph type="body" sz="quarter" idx="24"/>
          </p:nvPr>
        </p:nvSpPr>
        <p:spPr>
          <a:xfrm>
            <a:off x="3776898" y="3304510"/>
            <a:ext cx="2808000" cy="626701"/>
          </a:xfrm>
        </p:spPr>
        <p:txBody>
          <a:bodyPr/>
          <a:lstStyle/>
          <a:p>
            <a:r>
              <a:rPr lang="en-US" noProof="0" dirty="0"/>
              <a:t>Example prompt: </a:t>
            </a:r>
            <a:r>
              <a:rPr lang="en-US" dirty="0">
                <a:latin typeface="+mj-lt"/>
              </a:rPr>
              <a:t>What are the action items from this meeting?</a:t>
            </a:r>
          </a:p>
          <a:p>
            <a:r>
              <a:rPr kumimoji="0" lang="en-US" sz="9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3"/>
              </a:rPr>
              <a:t>Try in Prompt Gallery: Summarize meetings and videos</a:t>
            </a:r>
            <a:endParaRPr kumimoji="0" lang="en-US" sz="10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dirty="0">
              <a:latin typeface="+mj-lt"/>
            </a:endParaRPr>
          </a:p>
        </p:txBody>
      </p:sp>
      <p:sp>
        <p:nvSpPr>
          <p:cNvPr id="159" name="Text Placeholder 158">
            <a:extLst>
              <a:ext uri="{FF2B5EF4-FFF2-40B4-BE49-F238E27FC236}">
                <a16:creationId xmlns:a16="http://schemas.microsoft.com/office/drawing/2014/main" id="{109048EF-712B-151A-CCC8-51F1191AA300}"/>
              </a:ext>
            </a:extLst>
          </p:cNvPr>
          <p:cNvSpPr>
            <a:spLocks noGrp="1"/>
          </p:cNvSpPr>
          <p:nvPr>
            <p:ph type="body" sz="quarter" idx="25"/>
          </p:nvPr>
        </p:nvSpPr>
        <p:spPr>
          <a:xfrm>
            <a:off x="6969595" y="1684713"/>
            <a:ext cx="2808000" cy="345600"/>
          </a:xfrm>
        </p:spPr>
        <p:txBody>
          <a:bodyPr/>
          <a:lstStyle/>
          <a:p>
            <a:pPr lvl="0"/>
            <a:r>
              <a:rPr lang="en-US" noProof="0"/>
              <a:t>9:00 am – Draft an email</a:t>
            </a:r>
          </a:p>
        </p:txBody>
      </p:sp>
      <p:sp>
        <p:nvSpPr>
          <p:cNvPr id="191" name="Text Placeholder 190">
            <a:extLst>
              <a:ext uri="{FF2B5EF4-FFF2-40B4-BE49-F238E27FC236}">
                <a16:creationId xmlns:a16="http://schemas.microsoft.com/office/drawing/2014/main" id="{5C83933E-DA9A-335C-DF6B-FC1A11104EC0}"/>
              </a:ext>
            </a:extLst>
          </p:cNvPr>
          <p:cNvSpPr>
            <a:spLocks noGrp="1"/>
          </p:cNvSpPr>
          <p:nvPr>
            <p:ph type="body" sz="quarter" idx="26"/>
          </p:nvPr>
        </p:nvSpPr>
        <p:spPr>
          <a:xfrm>
            <a:off x="6969595" y="2128438"/>
            <a:ext cx="2808000" cy="626701"/>
          </a:xfrm>
        </p:spPr>
        <p:txBody>
          <a:bodyPr/>
          <a:lstStyle/>
          <a:p>
            <a:r>
              <a:rPr lang="en-US" noProof="0"/>
              <a:t>Juliet needs to respond to a complaint she has received from one of her customers. She uses Copilot to summarize the lengthy email and draft a response.</a:t>
            </a:r>
          </a:p>
        </p:txBody>
      </p:sp>
      <p:sp>
        <p:nvSpPr>
          <p:cNvPr id="192" name="Text Placeholder 191">
            <a:extLst>
              <a:ext uri="{FF2B5EF4-FFF2-40B4-BE49-F238E27FC236}">
                <a16:creationId xmlns:a16="http://schemas.microsoft.com/office/drawing/2014/main" id="{69548AEF-ACD4-7B36-ECD8-0A2D7179A68B}"/>
              </a:ext>
            </a:extLst>
          </p:cNvPr>
          <p:cNvSpPr>
            <a:spLocks noGrp="1"/>
          </p:cNvSpPr>
          <p:nvPr>
            <p:ph type="body" sz="quarter" idx="27"/>
          </p:nvPr>
        </p:nvSpPr>
        <p:spPr>
          <a:xfrm>
            <a:off x="6969595" y="3304510"/>
            <a:ext cx="2808000" cy="626701"/>
          </a:xfrm>
        </p:spPr>
        <p:txBody>
          <a:bodyPr/>
          <a:lstStyle/>
          <a:p>
            <a:r>
              <a:rPr lang="en-US" noProof="0"/>
              <a:t>Action: Click on </a:t>
            </a:r>
            <a:r>
              <a:rPr lang="en-US">
                <a:latin typeface="+mj-lt"/>
              </a:rPr>
              <a:t>Summary by Copilot. </a:t>
            </a:r>
            <a:r>
              <a:rPr lang="en-US" noProof="0"/>
              <a:t>Use </a:t>
            </a:r>
            <a:r>
              <a:rPr lang="en-US">
                <a:latin typeface="+mj-lt"/>
              </a:rPr>
              <a:t>Draft with Copilot </a:t>
            </a:r>
            <a:r>
              <a:rPr lang="en-US" noProof="0"/>
              <a:t>to create a response that is formal and long.</a:t>
            </a:r>
          </a:p>
        </p:txBody>
      </p:sp>
      <p:sp>
        <p:nvSpPr>
          <p:cNvPr id="168" name="Text Placeholder 167">
            <a:extLst>
              <a:ext uri="{FF2B5EF4-FFF2-40B4-BE49-F238E27FC236}">
                <a16:creationId xmlns:a16="http://schemas.microsoft.com/office/drawing/2014/main" id="{778173C2-552C-7340-921B-2FD8088472EC}"/>
              </a:ext>
            </a:extLst>
          </p:cNvPr>
          <p:cNvSpPr>
            <a:spLocks noGrp="1"/>
          </p:cNvSpPr>
          <p:nvPr>
            <p:ph type="body" sz="quarter" idx="34"/>
          </p:nvPr>
        </p:nvSpPr>
        <p:spPr>
          <a:xfrm>
            <a:off x="6969595" y="4137995"/>
            <a:ext cx="2808000" cy="345600"/>
          </a:xfrm>
        </p:spPr>
        <p:txBody>
          <a:bodyPr/>
          <a:lstStyle/>
          <a:p>
            <a:r>
              <a:rPr lang="en-US" noProof="0"/>
              <a:t>11:00 am – Respond to an RFP</a:t>
            </a:r>
          </a:p>
        </p:txBody>
      </p:sp>
      <p:sp>
        <p:nvSpPr>
          <p:cNvPr id="197" name="Text Placeholder 196">
            <a:extLst>
              <a:ext uri="{FF2B5EF4-FFF2-40B4-BE49-F238E27FC236}">
                <a16:creationId xmlns:a16="http://schemas.microsoft.com/office/drawing/2014/main" id="{7769BFEC-6249-5207-64F8-8F2FC1789C31}"/>
              </a:ext>
            </a:extLst>
          </p:cNvPr>
          <p:cNvSpPr>
            <a:spLocks noGrp="1"/>
          </p:cNvSpPr>
          <p:nvPr>
            <p:ph type="body" sz="quarter" idx="35"/>
          </p:nvPr>
        </p:nvSpPr>
        <p:spPr>
          <a:xfrm>
            <a:off x="6969595" y="4584616"/>
            <a:ext cx="2808000" cy="626701"/>
          </a:xfrm>
        </p:spPr>
        <p:txBody>
          <a:bodyPr>
            <a:normAutofit/>
          </a:bodyPr>
          <a:lstStyle/>
          <a:p>
            <a:r>
              <a:rPr lang="en-US" noProof="0"/>
              <a:t>Juliet needs to respond to an RFP. She asks Copilot to create a first draft of the response and then make updates by converting some of the content into tables. </a:t>
            </a:r>
          </a:p>
        </p:txBody>
      </p:sp>
      <p:sp>
        <p:nvSpPr>
          <p:cNvPr id="198" name="Text Placeholder 197">
            <a:extLst>
              <a:ext uri="{FF2B5EF4-FFF2-40B4-BE49-F238E27FC236}">
                <a16:creationId xmlns:a16="http://schemas.microsoft.com/office/drawing/2014/main" id="{8D7A747A-5813-0026-C97E-3352FB1BF815}"/>
              </a:ext>
            </a:extLst>
          </p:cNvPr>
          <p:cNvSpPr>
            <a:spLocks noGrp="1"/>
          </p:cNvSpPr>
          <p:nvPr>
            <p:ph type="body" sz="quarter" idx="36"/>
          </p:nvPr>
        </p:nvSpPr>
        <p:spPr>
          <a:xfrm>
            <a:off x="6969595" y="5681038"/>
            <a:ext cx="2808000" cy="626701"/>
          </a:xfrm>
        </p:spPr>
        <p:txBody>
          <a:bodyPr>
            <a:normAutofit/>
          </a:bodyPr>
          <a:lstStyle/>
          <a:p>
            <a:r>
              <a:rPr lang="en-US" noProof="0"/>
              <a:t>Example prompt: </a:t>
            </a:r>
            <a:r>
              <a:rPr lang="en-US">
                <a:latin typeface="+mj-lt"/>
              </a:rPr>
              <a:t>Draft a response </a:t>
            </a:r>
            <a:r>
              <a:rPr lang="en-US" noProof="0"/>
              <a:t>to this [RFP]. Use the [pricing document] and the [product specification document] to answer and questions in the RFP.</a:t>
            </a:r>
          </a:p>
        </p:txBody>
      </p:sp>
      <p:sp>
        <p:nvSpPr>
          <p:cNvPr id="165" name="Text Placeholder 164">
            <a:extLst>
              <a:ext uri="{FF2B5EF4-FFF2-40B4-BE49-F238E27FC236}">
                <a16:creationId xmlns:a16="http://schemas.microsoft.com/office/drawing/2014/main" id="{29B24EBD-F228-2704-5123-2EEEF31A878E}"/>
              </a:ext>
            </a:extLst>
          </p:cNvPr>
          <p:cNvSpPr>
            <a:spLocks noGrp="1"/>
          </p:cNvSpPr>
          <p:nvPr>
            <p:ph type="body" sz="quarter" idx="31"/>
          </p:nvPr>
        </p:nvSpPr>
        <p:spPr>
          <a:xfrm>
            <a:off x="3776898" y="4137995"/>
            <a:ext cx="2808000" cy="345600"/>
          </a:xfrm>
        </p:spPr>
        <p:txBody>
          <a:bodyPr/>
          <a:lstStyle/>
          <a:p>
            <a:r>
              <a:rPr lang="en-US" noProof="0"/>
              <a:t>2:00 pm – Add a slide</a:t>
            </a:r>
          </a:p>
        </p:txBody>
      </p:sp>
      <p:sp>
        <p:nvSpPr>
          <p:cNvPr id="195" name="Text Placeholder 194">
            <a:extLst>
              <a:ext uri="{FF2B5EF4-FFF2-40B4-BE49-F238E27FC236}">
                <a16:creationId xmlns:a16="http://schemas.microsoft.com/office/drawing/2014/main" id="{0DC70FED-CCB3-4731-FAE5-7F32CD5296BB}"/>
              </a:ext>
            </a:extLst>
          </p:cNvPr>
          <p:cNvSpPr>
            <a:spLocks noGrp="1"/>
          </p:cNvSpPr>
          <p:nvPr>
            <p:ph type="body" sz="quarter" idx="32"/>
          </p:nvPr>
        </p:nvSpPr>
        <p:spPr>
          <a:xfrm>
            <a:off x="3776898" y="4584616"/>
            <a:ext cx="2808000" cy="626701"/>
          </a:xfrm>
        </p:spPr>
        <p:txBody>
          <a:bodyPr/>
          <a:lstStyle/>
          <a:p>
            <a:r>
              <a:rPr lang="en-US" noProof="0"/>
              <a:t>Juliet needs to create a pitch deck for a customer presentation.</a:t>
            </a:r>
          </a:p>
        </p:txBody>
      </p:sp>
      <p:sp>
        <p:nvSpPr>
          <p:cNvPr id="196" name="Text Placeholder 195">
            <a:extLst>
              <a:ext uri="{FF2B5EF4-FFF2-40B4-BE49-F238E27FC236}">
                <a16:creationId xmlns:a16="http://schemas.microsoft.com/office/drawing/2014/main" id="{33BA2787-CE27-CDD6-CF6F-531A7DBA105F}"/>
              </a:ext>
            </a:extLst>
          </p:cNvPr>
          <p:cNvSpPr>
            <a:spLocks noGrp="1"/>
          </p:cNvSpPr>
          <p:nvPr>
            <p:ph type="body" sz="quarter" idx="33"/>
          </p:nvPr>
        </p:nvSpPr>
        <p:spPr>
          <a:xfrm>
            <a:off x="3776898" y="5681038"/>
            <a:ext cx="2808000" cy="626701"/>
          </a:xfrm>
        </p:spPr>
        <p:txBody>
          <a:bodyPr/>
          <a:lstStyle/>
          <a:p>
            <a:r>
              <a:rPr lang="en-US" noProof="0" dirty="0"/>
              <a:t>Example prompt: </a:t>
            </a:r>
            <a:r>
              <a:rPr lang="en-US" dirty="0">
                <a:latin typeface="+mj-lt"/>
              </a:rPr>
              <a:t>Add a slide </a:t>
            </a:r>
            <a:r>
              <a:rPr lang="en-US" noProof="0" dirty="0"/>
              <a:t>to this presentation that explains our sustainability practices based on [sustainability.docx].</a:t>
            </a:r>
          </a:p>
          <a:p>
            <a:r>
              <a:rPr kumimoji="0" lang="en-US" sz="9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4"/>
              </a:rPr>
              <a:t>Try in Prompt Gallery: Add a slide</a:t>
            </a:r>
            <a:endParaRPr kumimoji="0" lang="en-US" sz="10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62" name="Text Placeholder 161">
            <a:extLst>
              <a:ext uri="{FF2B5EF4-FFF2-40B4-BE49-F238E27FC236}">
                <a16:creationId xmlns:a16="http://schemas.microsoft.com/office/drawing/2014/main" id="{C8801C06-F3A2-D8F8-E315-27EA71C82B18}"/>
              </a:ext>
            </a:extLst>
          </p:cNvPr>
          <p:cNvSpPr>
            <a:spLocks noGrp="1"/>
          </p:cNvSpPr>
          <p:nvPr>
            <p:ph type="body" sz="quarter" idx="28"/>
          </p:nvPr>
        </p:nvSpPr>
        <p:spPr>
          <a:xfrm>
            <a:off x="584200" y="4137995"/>
            <a:ext cx="2808000" cy="345600"/>
          </a:xfrm>
        </p:spPr>
        <p:txBody>
          <a:bodyPr/>
          <a:lstStyle/>
          <a:p>
            <a:r>
              <a:rPr lang="en-US" noProof="0"/>
              <a:t>4:00 pm – Organize a presentation</a:t>
            </a:r>
          </a:p>
        </p:txBody>
      </p:sp>
      <p:sp>
        <p:nvSpPr>
          <p:cNvPr id="193" name="Text Placeholder 192">
            <a:extLst>
              <a:ext uri="{FF2B5EF4-FFF2-40B4-BE49-F238E27FC236}">
                <a16:creationId xmlns:a16="http://schemas.microsoft.com/office/drawing/2014/main" id="{5BD3E2A4-387C-BC1B-4962-96AB66D722DB}"/>
              </a:ext>
            </a:extLst>
          </p:cNvPr>
          <p:cNvSpPr>
            <a:spLocks noGrp="1"/>
          </p:cNvSpPr>
          <p:nvPr>
            <p:ph type="body" sz="quarter" idx="29"/>
          </p:nvPr>
        </p:nvSpPr>
        <p:spPr>
          <a:xfrm>
            <a:off x="584200" y="4584616"/>
            <a:ext cx="2808000" cy="626701"/>
          </a:xfrm>
        </p:spPr>
        <p:txBody>
          <a:bodyPr/>
          <a:lstStyle/>
          <a:p>
            <a:r>
              <a:rPr lang="en-US" noProof="0"/>
              <a:t>Juliet is reviewing the presentation and notices that the presentation doesn’t have a logical flow. She asks Copilot to reorder the slides and create chapters.</a:t>
            </a:r>
          </a:p>
        </p:txBody>
      </p:sp>
      <p:sp>
        <p:nvSpPr>
          <p:cNvPr id="194" name="Text Placeholder 193">
            <a:extLst>
              <a:ext uri="{FF2B5EF4-FFF2-40B4-BE49-F238E27FC236}">
                <a16:creationId xmlns:a16="http://schemas.microsoft.com/office/drawing/2014/main" id="{BFEE8B08-587C-02AA-417C-C5A4D264A5F4}"/>
              </a:ext>
            </a:extLst>
          </p:cNvPr>
          <p:cNvSpPr>
            <a:spLocks noGrp="1"/>
          </p:cNvSpPr>
          <p:nvPr>
            <p:ph type="body" sz="quarter" idx="30"/>
          </p:nvPr>
        </p:nvSpPr>
        <p:spPr>
          <a:xfrm>
            <a:off x="584200" y="5681038"/>
            <a:ext cx="2808000" cy="626701"/>
          </a:xfrm>
        </p:spPr>
        <p:txBody>
          <a:bodyPr/>
          <a:lstStyle/>
          <a:p>
            <a:r>
              <a:rPr lang="en-US" noProof="0" dirty="0"/>
              <a:t>Action: </a:t>
            </a:r>
            <a:r>
              <a:rPr lang="en-US" dirty="0">
                <a:latin typeface="+mj-lt"/>
              </a:rPr>
              <a:t>Organize</a:t>
            </a:r>
            <a:r>
              <a:rPr lang="en-US" noProof="0" dirty="0"/>
              <a:t> this presentation.</a:t>
            </a:r>
          </a:p>
          <a:p>
            <a:r>
              <a:rPr kumimoji="0" lang="en-US" sz="9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5"/>
              </a:rPr>
              <a:t>Try in Prompt Gallery: Organize your thoughts</a:t>
            </a:r>
            <a:endParaRPr kumimoji="0" lang="en-US" sz="10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76" name="TextBox 175">
            <a:extLst>
              <a:ext uri="{FF2B5EF4-FFF2-40B4-BE49-F238E27FC236}">
                <a16:creationId xmlns:a16="http://schemas.microsoft.com/office/drawing/2014/main" id="{A6DDC15C-F490-C218-3B06-ED2FB3079A5C}"/>
              </a:ext>
            </a:extLst>
          </p:cNvPr>
          <p:cNvSpPr txBox="1">
            <a:spLocks/>
          </p:cNvSpPr>
          <p:nvPr/>
        </p:nvSpPr>
        <p:spPr>
          <a:xfrm>
            <a:off x="10220960" y="1684713"/>
            <a:ext cx="1808069"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Juliet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Sales Manager at Contoso.</a:t>
            </a:r>
          </a:p>
        </p:txBody>
      </p:sp>
      <p:pic>
        <p:nvPicPr>
          <p:cNvPr id="11" name="Picture 10" descr="A person smiling with her hands in her pockets&#10;&#10;AI-generated content may be incorrect.">
            <a:extLst>
              <a:ext uri="{FF2B5EF4-FFF2-40B4-BE49-F238E27FC236}">
                <a16:creationId xmlns:a16="http://schemas.microsoft.com/office/drawing/2014/main" id="{6A3C45D1-EFF3-0685-A706-289954FA5577}"/>
              </a:ext>
            </a:extLst>
          </p:cNvPr>
          <p:cNvPicPr>
            <a:picLocks noChangeAspect="1"/>
          </p:cNvPicPr>
          <p:nvPr/>
        </p:nvPicPr>
        <p:blipFill>
          <a:blip r:embed="rId6"/>
          <a:srcRect b="3871"/>
          <a:stretch>
            <a:fillRect/>
          </a:stretch>
        </p:blipFill>
        <p:spPr>
          <a:xfrm>
            <a:off x="10039925" y="3195184"/>
            <a:ext cx="2152075" cy="3662816"/>
          </a:xfrm>
          <a:custGeom>
            <a:avLst/>
            <a:gdLst>
              <a:gd name="connsiteX0" fmla="*/ 0 w 2152075"/>
              <a:gd name="connsiteY0" fmla="*/ 0 h 3662816"/>
              <a:gd name="connsiteX1" fmla="*/ 2152075 w 2152075"/>
              <a:gd name="connsiteY1" fmla="*/ 0 h 3662816"/>
              <a:gd name="connsiteX2" fmla="*/ 2152075 w 2152075"/>
              <a:gd name="connsiteY2" fmla="*/ 3662816 h 3662816"/>
              <a:gd name="connsiteX3" fmla="*/ 0 w 2152075"/>
              <a:gd name="connsiteY3" fmla="*/ 3662816 h 3662816"/>
            </a:gdLst>
            <a:ahLst/>
            <a:cxnLst>
              <a:cxn ang="0">
                <a:pos x="connsiteX0" y="connsiteY0"/>
              </a:cxn>
              <a:cxn ang="0">
                <a:pos x="connsiteX1" y="connsiteY1"/>
              </a:cxn>
              <a:cxn ang="0">
                <a:pos x="connsiteX2" y="connsiteY2"/>
              </a:cxn>
              <a:cxn ang="0">
                <a:pos x="connsiteX3" y="connsiteY3"/>
              </a:cxn>
            </a:cxnLst>
            <a:rect l="l" t="t" r="r" b="b"/>
            <a:pathLst>
              <a:path w="2152075" h="3662816">
                <a:moveTo>
                  <a:pt x="0" y="0"/>
                </a:moveTo>
                <a:lnTo>
                  <a:pt x="2152075" y="0"/>
                </a:lnTo>
                <a:lnTo>
                  <a:pt x="2152075" y="3662816"/>
                </a:lnTo>
                <a:lnTo>
                  <a:pt x="0" y="3662816"/>
                </a:lnTo>
                <a:close/>
              </a:path>
            </a:pathLst>
          </a:custGeom>
        </p:spPr>
      </p:pic>
      <p:sp>
        <p:nvSpPr>
          <p:cNvPr id="61" name="Rectangle: Rounded Corners 6">
            <a:extLst>
              <a:ext uri="{FF2B5EF4-FFF2-40B4-BE49-F238E27FC236}">
                <a16:creationId xmlns:a16="http://schemas.microsoft.com/office/drawing/2014/main" id="{29918A07-6275-F284-5B5E-F651F3625FB6}"/>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62" name="Group 61">
            <a:extLst>
              <a:ext uri="{FF2B5EF4-FFF2-40B4-BE49-F238E27FC236}">
                <a16:creationId xmlns:a16="http://schemas.microsoft.com/office/drawing/2014/main" id="{3C7BFB50-B68C-5CEE-61A2-0255BEDABCED}"/>
              </a:ext>
            </a:extLst>
          </p:cNvPr>
          <p:cNvGrpSpPr/>
          <p:nvPr/>
        </p:nvGrpSpPr>
        <p:grpSpPr>
          <a:xfrm>
            <a:off x="1286540" y="1134767"/>
            <a:ext cx="1571031" cy="216000"/>
            <a:chOff x="1372194" y="969899"/>
            <a:chExt cx="1571031" cy="216000"/>
          </a:xfrm>
        </p:grpSpPr>
        <p:sp>
          <p:nvSpPr>
            <p:cNvPr id="63" name="Rectangle: Rounded Corners 6">
              <a:extLst>
                <a:ext uri="{FF2B5EF4-FFF2-40B4-BE49-F238E27FC236}">
                  <a16:creationId xmlns:a16="http://schemas.microsoft.com/office/drawing/2014/main" id="{48B3DAEB-5C24-3CE4-2DBC-C6126D85413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128" name="Graphic 127">
              <a:extLst>
                <a:ext uri="{FF2B5EF4-FFF2-40B4-BE49-F238E27FC236}">
                  <a16:creationId xmlns:a16="http://schemas.microsoft.com/office/drawing/2014/main" id="{5FC9C1CF-59A6-96F6-C833-135CCE0C9AA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421924" y="1005899"/>
              <a:ext cx="144000" cy="144000"/>
            </a:xfrm>
            <a:prstGeom prst="rect">
              <a:avLst/>
            </a:prstGeom>
          </p:spPr>
        </p:pic>
      </p:grpSp>
      <p:grpSp>
        <p:nvGrpSpPr>
          <p:cNvPr id="129" name="Group 128">
            <a:extLst>
              <a:ext uri="{FF2B5EF4-FFF2-40B4-BE49-F238E27FC236}">
                <a16:creationId xmlns:a16="http://schemas.microsoft.com/office/drawing/2014/main" id="{FC31D2FE-7BA9-9DA5-F66C-CD34912AC76C}"/>
              </a:ext>
            </a:extLst>
          </p:cNvPr>
          <p:cNvGrpSpPr/>
          <p:nvPr/>
        </p:nvGrpSpPr>
        <p:grpSpPr>
          <a:xfrm>
            <a:off x="5884991" y="1134767"/>
            <a:ext cx="2673696" cy="216000"/>
            <a:chOff x="5897724" y="1134767"/>
            <a:chExt cx="2673696" cy="216000"/>
          </a:xfrm>
        </p:grpSpPr>
        <p:sp>
          <p:nvSpPr>
            <p:cNvPr id="130" name="Rectangle: Rounded Corners 6">
              <a:extLst>
                <a:ext uri="{FF2B5EF4-FFF2-40B4-BE49-F238E27FC236}">
                  <a16:creationId xmlns:a16="http://schemas.microsoft.com/office/drawing/2014/main" id="{741C1976-1D9B-CA52-F7DA-D287BEB976AD}"/>
                </a:ext>
                <a:ext uri="{C183D7F6-B498-43B3-948B-1728B52AA6E4}">
                  <adec:decorative xmlns:adec="http://schemas.microsoft.com/office/drawing/2017/decorative" val="1"/>
                </a:ext>
              </a:extLst>
            </p:cNvPr>
            <p:cNvSpPr/>
            <p:nvPr/>
          </p:nvSpPr>
          <p:spPr bwMode="auto">
            <a:xfrm>
              <a:off x="5897724" y="1134767"/>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Content creation</a:t>
              </a:r>
            </a:p>
          </p:txBody>
        </p:sp>
        <p:pic>
          <p:nvPicPr>
            <p:cNvPr id="131" name="Graphic 130">
              <a:extLst>
                <a:ext uri="{FF2B5EF4-FFF2-40B4-BE49-F238E27FC236}">
                  <a16:creationId xmlns:a16="http://schemas.microsoft.com/office/drawing/2014/main" id="{13BF3799-86D3-D0C3-A7D6-7D3C380EEB5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44857" y="1170767"/>
              <a:ext cx="144000" cy="144000"/>
            </a:xfrm>
            <a:prstGeom prst="rect">
              <a:avLst/>
            </a:prstGeom>
          </p:spPr>
        </p:pic>
      </p:grpSp>
      <p:grpSp>
        <p:nvGrpSpPr>
          <p:cNvPr id="132" name="Group 131">
            <a:extLst>
              <a:ext uri="{FF2B5EF4-FFF2-40B4-BE49-F238E27FC236}">
                <a16:creationId xmlns:a16="http://schemas.microsoft.com/office/drawing/2014/main" id="{46BA32D7-34A5-A661-8BEA-89DCFBFD6357}"/>
              </a:ext>
            </a:extLst>
          </p:cNvPr>
          <p:cNvGrpSpPr/>
          <p:nvPr/>
        </p:nvGrpSpPr>
        <p:grpSpPr>
          <a:xfrm>
            <a:off x="2908241" y="1134767"/>
            <a:ext cx="2926080" cy="216000"/>
            <a:chOff x="3133720" y="969899"/>
            <a:chExt cx="2926080" cy="216000"/>
          </a:xfrm>
        </p:grpSpPr>
        <p:sp>
          <p:nvSpPr>
            <p:cNvPr id="133" name="Rectangle: Rounded Corners 6">
              <a:extLst>
                <a:ext uri="{FF2B5EF4-FFF2-40B4-BE49-F238E27FC236}">
                  <a16:creationId xmlns:a16="http://schemas.microsoft.com/office/drawing/2014/main" id="{4C121B26-A3FA-A62F-F16C-1C709F6590C3}"/>
                </a:ext>
                <a:ext uri="{C183D7F6-B498-43B3-948B-1728B52AA6E4}">
                  <adec:decorative xmlns:adec="http://schemas.microsoft.com/office/drawing/2017/decorative" val="1"/>
                </a:ext>
              </a:extLst>
            </p:cNvPr>
            <p:cNvSpPr/>
            <p:nvPr/>
          </p:nvSpPr>
          <p:spPr bwMode="auto">
            <a:xfrm>
              <a:off x="3133720" y="969899"/>
              <a:ext cx="292608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Customer face time</a:t>
              </a:r>
            </a:p>
          </p:txBody>
        </p:sp>
        <p:pic>
          <p:nvPicPr>
            <p:cNvPr id="134" name="Graphic 133">
              <a:extLst>
                <a:ext uri="{FF2B5EF4-FFF2-40B4-BE49-F238E27FC236}">
                  <a16:creationId xmlns:a16="http://schemas.microsoft.com/office/drawing/2014/main" id="{6723B537-B1B7-56A8-C3AB-BE55CEF24D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93555" y="1005899"/>
              <a:ext cx="144000" cy="144000"/>
            </a:xfrm>
            <a:prstGeom prst="rect">
              <a:avLst/>
            </a:prstGeom>
          </p:spPr>
        </p:pic>
      </p:grpSp>
      <p:grpSp>
        <p:nvGrpSpPr>
          <p:cNvPr id="36" name="Group 35">
            <a:extLst>
              <a:ext uri="{FF2B5EF4-FFF2-40B4-BE49-F238E27FC236}">
                <a16:creationId xmlns:a16="http://schemas.microsoft.com/office/drawing/2014/main" id="{1CB2194E-E2D6-FB9D-D5E0-19DF38F013C5}"/>
              </a:ext>
            </a:extLst>
          </p:cNvPr>
          <p:cNvGrpSpPr/>
          <p:nvPr/>
        </p:nvGrpSpPr>
        <p:grpSpPr>
          <a:xfrm>
            <a:off x="6969125" y="5266713"/>
            <a:ext cx="2351135" cy="360000"/>
            <a:chOff x="7334274" y="2936835"/>
            <a:chExt cx="2351135" cy="360000"/>
          </a:xfrm>
        </p:grpSpPr>
        <p:pic>
          <p:nvPicPr>
            <p:cNvPr id="37" name="Picture 36">
              <a:extLst>
                <a:ext uri="{FF2B5EF4-FFF2-40B4-BE49-F238E27FC236}">
                  <a16:creationId xmlns:a16="http://schemas.microsoft.com/office/drawing/2014/main" id="{F0435A75-C5F4-14C3-EE8C-5E8AB08E979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34274" y="2936835"/>
              <a:ext cx="360000" cy="360000"/>
            </a:xfrm>
            <a:prstGeom prst="ellipse">
              <a:avLst/>
            </a:prstGeom>
            <a:solidFill>
              <a:srgbClr val="FFFFFF"/>
            </a:solidFill>
          </p:spPr>
        </p:pic>
        <p:sp>
          <p:nvSpPr>
            <p:cNvPr id="38" name="TextBox 37">
              <a:extLst>
                <a:ext uri="{FF2B5EF4-FFF2-40B4-BE49-F238E27FC236}">
                  <a16:creationId xmlns:a16="http://schemas.microsoft.com/office/drawing/2014/main" id="{C4F315FE-265C-64C3-BA17-1B6D258A330C}"/>
                </a:ext>
                <a:ext uri="{C183D7F6-B498-43B3-948B-1728B52AA6E4}">
                  <adec:decorative xmlns:adec="http://schemas.microsoft.com/office/drawing/2017/decorative" val="0"/>
                </a:ext>
              </a:extLst>
            </p:cNvPr>
            <p:cNvSpPr txBox="1"/>
            <p:nvPr/>
          </p:nvSpPr>
          <p:spPr>
            <a:xfrm>
              <a:off x="7793225" y="303989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4" name="Group 53">
            <a:extLst>
              <a:ext uri="{FF2B5EF4-FFF2-40B4-BE49-F238E27FC236}">
                <a16:creationId xmlns:a16="http://schemas.microsoft.com/office/drawing/2014/main" id="{2C70DB02-01EF-CFBD-4073-528C19E3AA56}"/>
              </a:ext>
            </a:extLst>
          </p:cNvPr>
          <p:cNvGrpSpPr>
            <a:grpSpLocks/>
          </p:cNvGrpSpPr>
          <p:nvPr/>
        </p:nvGrpSpPr>
        <p:grpSpPr>
          <a:xfrm>
            <a:off x="3776663" y="5266713"/>
            <a:ext cx="2255978" cy="360000"/>
            <a:chOff x="6969125" y="5260425"/>
            <a:chExt cx="2255978" cy="360000"/>
          </a:xfrm>
        </p:grpSpPr>
        <p:sp>
          <p:nvSpPr>
            <p:cNvPr id="55" name="TextBox 54">
              <a:extLst>
                <a:ext uri="{FF2B5EF4-FFF2-40B4-BE49-F238E27FC236}">
                  <a16:creationId xmlns:a16="http://schemas.microsoft.com/office/drawing/2014/main" id="{3E09C0D1-2BAC-C548-4966-4DC2539F93D7}"/>
                </a:ext>
                <a:ext uri="{C183D7F6-B498-43B3-948B-1728B52AA6E4}">
                  <adec:decorative xmlns:adec="http://schemas.microsoft.com/office/drawing/2017/decorative" val="0"/>
                </a:ext>
              </a:extLst>
            </p:cNvPr>
            <p:cNvSpPr txBox="1"/>
            <p:nvPr/>
          </p:nvSpPr>
          <p:spPr>
            <a:xfrm>
              <a:off x="7428311" y="5363480"/>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56" name="Oval 55">
              <a:extLst>
                <a:ext uri="{FF2B5EF4-FFF2-40B4-BE49-F238E27FC236}">
                  <a16:creationId xmlns:a16="http://schemas.microsoft.com/office/drawing/2014/main" id="{C993565B-C8CC-97EE-73FC-547B8F53E0B0}"/>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57" name="Picture 4" descr="Microsoft PowerPoint Logo - PNG and Vector - Logo Download">
              <a:hlinkClick r:id="rId14"/>
              <a:extLst>
                <a:ext uri="{FF2B5EF4-FFF2-40B4-BE49-F238E27FC236}">
                  <a16:creationId xmlns:a16="http://schemas.microsoft.com/office/drawing/2014/main" id="{AC9631FB-1854-4C1A-5F18-96FD0BAA83CE}"/>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046482" y="5344942"/>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F05E3936-E9C5-1D2A-394E-76491D47970E}"/>
              </a:ext>
            </a:extLst>
          </p:cNvPr>
          <p:cNvGrpSpPr>
            <a:grpSpLocks/>
          </p:cNvGrpSpPr>
          <p:nvPr/>
        </p:nvGrpSpPr>
        <p:grpSpPr>
          <a:xfrm>
            <a:off x="584200" y="5266713"/>
            <a:ext cx="2255978" cy="360000"/>
            <a:chOff x="6969125" y="5260425"/>
            <a:chExt cx="2255978" cy="360000"/>
          </a:xfrm>
        </p:grpSpPr>
        <p:sp>
          <p:nvSpPr>
            <p:cNvPr id="59" name="TextBox 58">
              <a:extLst>
                <a:ext uri="{FF2B5EF4-FFF2-40B4-BE49-F238E27FC236}">
                  <a16:creationId xmlns:a16="http://schemas.microsoft.com/office/drawing/2014/main" id="{87327986-B437-F32A-6302-024F20605E31}"/>
                </a:ext>
                <a:ext uri="{C183D7F6-B498-43B3-948B-1728B52AA6E4}">
                  <adec:decorative xmlns:adec="http://schemas.microsoft.com/office/drawing/2017/decorative" val="0"/>
                </a:ext>
              </a:extLst>
            </p:cNvPr>
            <p:cNvSpPr txBox="1"/>
            <p:nvPr/>
          </p:nvSpPr>
          <p:spPr>
            <a:xfrm>
              <a:off x="7428311" y="5363480"/>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60" name="Oval 59">
              <a:extLst>
                <a:ext uri="{FF2B5EF4-FFF2-40B4-BE49-F238E27FC236}">
                  <a16:creationId xmlns:a16="http://schemas.microsoft.com/office/drawing/2014/main" id="{E9A7E86F-85F0-0E23-BF2C-967FEEFE664C}"/>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35" name="Picture 4" descr="Microsoft PowerPoint Logo - PNG and Vector - Logo Download">
              <a:hlinkClick r:id="rId14"/>
              <a:extLst>
                <a:ext uri="{FF2B5EF4-FFF2-40B4-BE49-F238E27FC236}">
                  <a16:creationId xmlns:a16="http://schemas.microsoft.com/office/drawing/2014/main" id="{85170080-007E-6935-01A2-777C46DFD1C6}"/>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046482" y="5344942"/>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6" name="Group 135">
            <a:extLst>
              <a:ext uri="{FF2B5EF4-FFF2-40B4-BE49-F238E27FC236}">
                <a16:creationId xmlns:a16="http://schemas.microsoft.com/office/drawing/2014/main" id="{AEF4233D-4543-6330-AC8D-69DAE0E17F89}"/>
              </a:ext>
            </a:extLst>
          </p:cNvPr>
          <p:cNvGrpSpPr>
            <a:grpSpLocks/>
          </p:cNvGrpSpPr>
          <p:nvPr/>
        </p:nvGrpSpPr>
        <p:grpSpPr>
          <a:xfrm>
            <a:off x="3776663" y="2850537"/>
            <a:ext cx="2351135" cy="360000"/>
            <a:chOff x="3776663" y="2850537"/>
            <a:chExt cx="2351135" cy="360000"/>
          </a:xfrm>
        </p:grpSpPr>
        <p:pic>
          <p:nvPicPr>
            <p:cNvPr id="137" name="Picture 136">
              <a:extLst>
                <a:ext uri="{FF2B5EF4-FFF2-40B4-BE49-F238E27FC236}">
                  <a16:creationId xmlns:a16="http://schemas.microsoft.com/office/drawing/2014/main" id="{2069AED8-39F0-53F5-B6EF-7AA65935BE6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776663" y="2850537"/>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A11A6CF9-5CD7-67A5-670C-7598E07C25F2}"/>
                </a:ext>
                <a:ext uri="{C183D7F6-B498-43B3-948B-1728B52AA6E4}">
                  <adec:decorative xmlns:adec="http://schemas.microsoft.com/office/drawing/2017/decorative" val="0"/>
                </a:ext>
              </a:extLst>
            </p:cNvPr>
            <p:cNvSpPr txBox="1"/>
            <p:nvPr/>
          </p:nvSpPr>
          <p:spPr>
            <a:xfrm>
              <a:off x="4235614" y="295359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CE2445CB-736A-7855-BF7A-E88068974652}"/>
              </a:ext>
            </a:extLst>
          </p:cNvPr>
          <p:cNvGrpSpPr/>
          <p:nvPr/>
        </p:nvGrpSpPr>
        <p:grpSpPr>
          <a:xfrm>
            <a:off x="6969125" y="2850537"/>
            <a:ext cx="2351135" cy="360000"/>
            <a:chOff x="696262" y="5414690"/>
            <a:chExt cx="2351135" cy="360000"/>
          </a:xfrm>
        </p:grpSpPr>
        <p:pic>
          <p:nvPicPr>
            <p:cNvPr id="140" name="Picture 139">
              <a:extLst>
                <a:ext uri="{FF2B5EF4-FFF2-40B4-BE49-F238E27FC236}">
                  <a16:creationId xmlns:a16="http://schemas.microsoft.com/office/drawing/2014/main" id="{B86A8655-7FAF-2C67-84AA-0DC9F21C4FF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96262" y="5414690"/>
              <a:ext cx="360000" cy="360000"/>
            </a:xfrm>
            <a:prstGeom prst="ellipse">
              <a:avLst/>
            </a:prstGeom>
            <a:solidFill>
              <a:srgbClr val="FFFFFF"/>
            </a:solidFill>
          </p:spPr>
        </p:pic>
        <p:sp>
          <p:nvSpPr>
            <p:cNvPr id="141" name="TextBox 89">
              <a:extLst>
                <a:ext uri="{FF2B5EF4-FFF2-40B4-BE49-F238E27FC236}">
                  <a16:creationId xmlns:a16="http://schemas.microsoft.com/office/drawing/2014/main" id="{9CA01A57-E231-790D-289C-3B9881B4977E}"/>
                </a:ext>
                <a:ext uri="{C183D7F6-B498-43B3-948B-1728B52AA6E4}">
                  <adec:decorative xmlns:adec="http://schemas.microsoft.com/office/drawing/2017/decorative" val="0"/>
                </a:ext>
              </a:extLst>
            </p:cNvPr>
            <p:cNvSpPr txBox="1"/>
            <p:nvPr/>
          </p:nvSpPr>
          <p:spPr>
            <a:xfrm>
              <a:off x="1155213" y="5517745"/>
              <a:ext cx="1892184"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83C46E72-60A3-F0D5-A1C9-ACA0028D1D02}"/>
              </a:ext>
            </a:extLst>
          </p:cNvPr>
          <p:cNvGrpSpPr>
            <a:grpSpLocks/>
          </p:cNvGrpSpPr>
          <p:nvPr/>
        </p:nvGrpSpPr>
        <p:grpSpPr>
          <a:xfrm>
            <a:off x="584200" y="2850537"/>
            <a:ext cx="2351135" cy="360000"/>
            <a:chOff x="3776663" y="2850537"/>
            <a:chExt cx="2351135" cy="360000"/>
          </a:xfrm>
        </p:grpSpPr>
        <p:pic>
          <p:nvPicPr>
            <p:cNvPr id="143" name="Picture 142">
              <a:extLst>
                <a:ext uri="{FF2B5EF4-FFF2-40B4-BE49-F238E27FC236}">
                  <a16:creationId xmlns:a16="http://schemas.microsoft.com/office/drawing/2014/main" id="{B3EA03EE-D654-A8A8-1EBD-F8B066962F2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776663" y="2850537"/>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377102FC-9BF0-6C40-7CF8-B2AAAFD178B3}"/>
                </a:ext>
                <a:ext uri="{C183D7F6-B498-43B3-948B-1728B52AA6E4}">
                  <adec:decorative xmlns:adec="http://schemas.microsoft.com/office/drawing/2017/decorative" val="0"/>
                </a:ext>
              </a:extLst>
            </p:cNvPr>
            <p:cNvSpPr txBox="1"/>
            <p:nvPr/>
          </p:nvSpPr>
          <p:spPr>
            <a:xfrm>
              <a:off x="4235614" y="295359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grpSp>
      <p:pic>
        <p:nvPicPr>
          <p:cNvPr id="8" name="Graphic 7">
            <a:extLst>
              <a:ext uri="{FF2B5EF4-FFF2-40B4-BE49-F238E27FC236}">
                <a16:creationId xmlns:a16="http://schemas.microsoft.com/office/drawing/2014/main" id="{0FB702BF-D505-4262-8120-CF56D7E64CFA}"/>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rot="10800000">
            <a:off x="10939101" y="2900074"/>
            <a:ext cx="274790" cy="274790"/>
          </a:xfrm>
          <a:prstGeom prst="rect">
            <a:avLst/>
          </a:prstGeom>
        </p:spPr>
      </p:pic>
    </p:spTree>
    <p:extLst>
      <p:ext uri="{BB962C8B-B14F-4D97-AF65-F5344CB8AC3E}">
        <p14:creationId xmlns:p14="http://schemas.microsoft.com/office/powerpoint/2010/main" val="311868588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BF9F452B-A08E-B8C0-546F-DE3E3D4C1F9F}"/>
              </a:ext>
            </a:extLst>
          </p:cNvPr>
          <p:cNvGrpSpPr/>
          <p:nvPr/>
        </p:nvGrpSpPr>
        <p:grpSpPr>
          <a:xfrm>
            <a:off x="6969125" y="5266713"/>
            <a:ext cx="2351135" cy="360000"/>
            <a:chOff x="6969125" y="5266713"/>
            <a:chExt cx="2351135" cy="360000"/>
          </a:xfrm>
        </p:grpSpPr>
        <p:pic>
          <p:nvPicPr>
            <p:cNvPr id="26" name="Picture 25">
              <a:extLst>
                <a:ext uri="{FF2B5EF4-FFF2-40B4-BE49-F238E27FC236}">
                  <a16:creationId xmlns:a16="http://schemas.microsoft.com/office/drawing/2014/main" id="{2354CA9C-3A33-BF4A-3242-32A123A271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9125" y="5266713"/>
              <a:ext cx="360000" cy="360000"/>
            </a:xfrm>
            <a:prstGeom prst="ellipse">
              <a:avLst/>
            </a:prstGeom>
            <a:solidFill>
              <a:schemeClr val="bg1"/>
            </a:solidFill>
          </p:spPr>
        </p:pic>
        <p:sp>
          <p:nvSpPr>
            <p:cNvPr id="161" name="TextBox 160">
              <a:extLst>
                <a:ext uri="{FF2B5EF4-FFF2-40B4-BE49-F238E27FC236}">
                  <a16:creationId xmlns:a16="http://schemas.microsoft.com/office/drawing/2014/main" id="{3AC9DB44-B86A-A384-75F5-B416E19E3DCE}"/>
                </a:ext>
                <a:ext uri="{C183D7F6-B498-43B3-948B-1728B52AA6E4}">
                  <adec:decorative xmlns:adec="http://schemas.microsoft.com/office/drawing/2017/decorative" val="0"/>
                </a:ext>
              </a:extLst>
            </p:cNvPr>
            <p:cNvSpPr txBox="1"/>
            <p:nvPr/>
          </p:nvSpPr>
          <p:spPr>
            <a:xfrm>
              <a:off x="742807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Forms</a:t>
              </a:r>
            </a:p>
          </p:txBody>
        </p:sp>
      </p:grpSp>
      <p:sp>
        <p:nvSpPr>
          <p:cNvPr id="150" name="Title 149">
            <a:extLst>
              <a:ext uri="{FF2B5EF4-FFF2-40B4-BE49-F238E27FC236}">
                <a16:creationId xmlns:a16="http://schemas.microsoft.com/office/drawing/2014/main" id="{6ECEF3DD-DAC4-C67F-60F6-FDD0A5A70FE7}"/>
              </a:ext>
            </a:extLst>
          </p:cNvPr>
          <p:cNvSpPr>
            <a:spLocks noGrp="1"/>
          </p:cNvSpPr>
          <p:nvPr>
            <p:ph type="title"/>
          </p:nvPr>
        </p:nvSpPr>
        <p:spPr>
          <a:xfrm>
            <a:off x="584200" y="387766"/>
            <a:ext cx="5672544" cy="526298"/>
          </a:xfrm>
        </p:spPr>
        <p:txBody>
          <a:bodyPr/>
          <a:lstStyle/>
          <a:p>
            <a:r>
              <a:rPr lang="en-US" noProof="0"/>
              <a:t>A day in the life of a Senior Sales Specialist at Microsoft</a:t>
            </a:r>
          </a:p>
        </p:txBody>
      </p:sp>
      <p:sp>
        <p:nvSpPr>
          <p:cNvPr id="234" name="Text Placeholder 22">
            <a:extLst>
              <a:ext uri="{FF2B5EF4-FFF2-40B4-BE49-F238E27FC236}">
                <a16:creationId xmlns:a16="http://schemas.microsoft.com/office/drawing/2014/main" id="{C1D5D784-E954-D1A1-10BB-0C256E92B136}"/>
              </a:ext>
            </a:extLst>
          </p:cNvPr>
          <p:cNvSpPr>
            <a:spLocks noGrp="1"/>
          </p:cNvSpPr>
          <p:nvPr>
            <p:ph type="body" sz="quarter" idx="37"/>
          </p:nvPr>
        </p:nvSpPr>
        <p:spPr>
          <a:xfrm>
            <a:off x="10430234" y="521099"/>
            <a:ext cx="1456966" cy="175614"/>
          </a:xfrm>
        </p:spPr>
        <p:txBody>
          <a:bodyPr/>
          <a:lstStyle/>
          <a:p>
            <a:r>
              <a:rPr lang="en-US" noProof="0"/>
              <a:t>Buy</a:t>
            </a:r>
          </a:p>
        </p:txBody>
      </p:sp>
      <p:sp>
        <p:nvSpPr>
          <p:cNvPr id="233" name="Text Placeholder 124">
            <a:extLst>
              <a:ext uri="{FF2B5EF4-FFF2-40B4-BE49-F238E27FC236}">
                <a16:creationId xmlns:a16="http://schemas.microsoft.com/office/drawing/2014/main" id="{0B4A5FD3-25BD-7A34-74AB-4775698B6C6A}"/>
              </a:ext>
            </a:extLst>
          </p:cNvPr>
          <p:cNvSpPr>
            <a:spLocks noGrp="1"/>
          </p:cNvSpPr>
          <p:nvPr>
            <p:ph type="body" sz="quarter" idx="17"/>
          </p:nvPr>
        </p:nvSpPr>
        <p:spPr>
          <a:xfrm>
            <a:off x="6519107" y="521099"/>
            <a:ext cx="3599821" cy="169277"/>
          </a:xfrm>
        </p:spPr>
        <p:txBody>
          <a:bodyPr/>
          <a:lstStyle/>
          <a:p>
            <a:r>
              <a:rPr lang="en-US"/>
              <a:t>Microsoft 365 Copilot</a:t>
            </a:r>
          </a:p>
        </p:txBody>
      </p:sp>
      <p:sp>
        <p:nvSpPr>
          <p:cNvPr id="163" name="Text Placeholder 162">
            <a:extLst>
              <a:ext uri="{FF2B5EF4-FFF2-40B4-BE49-F238E27FC236}">
                <a16:creationId xmlns:a16="http://schemas.microsoft.com/office/drawing/2014/main" id="{D4A35F2F-A675-40E1-62A0-8E30C0666051}"/>
              </a:ext>
            </a:extLst>
          </p:cNvPr>
          <p:cNvSpPr>
            <a:spLocks noGrp="1"/>
          </p:cNvSpPr>
          <p:nvPr>
            <p:ph type="body" sz="quarter" idx="11"/>
          </p:nvPr>
        </p:nvSpPr>
        <p:spPr>
          <a:xfrm>
            <a:off x="584200" y="1684713"/>
            <a:ext cx="2808000" cy="345600"/>
          </a:xfrm>
        </p:spPr>
        <p:txBody>
          <a:bodyPr/>
          <a:lstStyle/>
          <a:p>
            <a:pPr lvl="0"/>
            <a:r>
              <a:rPr lang="en-US" noProof="0"/>
              <a:t>8:30 am – Prepare for the day</a:t>
            </a:r>
          </a:p>
        </p:txBody>
      </p:sp>
      <p:sp>
        <p:nvSpPr>
          <p:cNvPr id="164" name="Text Placeholder 163">
            <a:extLst>
              <a:ext uri="{FF2B5EF4-FFF2-40B4-BE49-F238E27FC236}">
                <a16:creationId xmlns:a16="http://schemas.microsoft.com/office/drawing/2014/main" id="{59218A98-F3F1-7F8C-380B-BB2C4AFC3062}"/>
              </a:ext>
            </a:extLst>
          </p:cNvPr>
          <p:cNvSpPr>
            <a:spLocks noGrp="1"/>
          </p:cNvSpPr>
          <p:nvPr>
            <p:ph type="body" sz="quarter" idx="18"/>
          </p:nvPr>
        </p:nvSpPr>
        <p:spPr>
          <a:xfrm>
            <a:off x="584200" y="2128438"/>
            <a:ext cx="2808000" cy="626701"/>
          </a:xfrm>
        </p:spPr>
        <p:txBody>
          <a:bodyPr>
            <a:noAutofit/>
          </a:bodyPr>
          <a:lstStyle/>
          <a:p>
            <a:r>
              <a:rPr lang="en-US" noProof="0" dirty="0"/>
              <a:t>In the morning, Wanthipa kicks off her day by catching up on her email, meetings, and Teams chat messages. She uses Copilot to organize them in a clear way where her action items are listed so she can manage her time and tasks efficiently and effectively.</a:t>
            </a:r>
          </a:p>
        </p:txBody>
      </p:sp>
      <p:sp>
        <p:nvSpPr>
          <p:cNvPr id="165" name="Text Placeholder 164">
            <a:extLst>
              <a:ext uri="{FF2B5EF4-FFF2-40B4-BE49-F238E27FC236}">
                <a16:creationId xmlns:a16="http://schemas.microsoft.com/office/drawing/2014/main" id="{A4C7D902-A1A3-FCC8-0F0C-A66590259364}"/>
              </a:ext>
            </a:extLst>
          </p:cNvPr>
          <p:cNvSpPr>
            <a:spLocks noGrp="1"/>
          </p:cNvSpPr>
          <p:nvPr>
            <p:ph type="body" sz="quarter" idx="21"/>
          </p:nvPr>
        </p:nvSpPr>
        <p:spPr>
          <a:xfrm>
            <a:off x="584200" y="3304510"/>
            <a:ext cx="2808000" cy="626701"/>
          </a:xfrm>
        </p:spPr>
        <p:txBody>
          <a:bodyPr>
            <a:noAutofit/>
          </a:bodyPr>
          <a:lstStyle/>
          <a:p>
            <a:pPr lvl="0"/>
            <a:r>
              <a:rPr lang="en-US" noProof="0"/>
              <a:t>Example prompt</a:t>
            </a:r>
            <a:r>
              <a:rPr lang="en-US" noProof="0">
                <a:latin typeface="+mj-lt"/>
              </a:rPr>
              <a:t>: </a:t>
            </a:r>
            <a:r>
              <a:rPr lang="en-US" b="1" noProof="0">
                <a:latin typeface="+mj-lt"/>
              </a:rPr>
              <a:t>Summarize my mails, Teams messages, and Meetings</a:t>
            </a:r>
            <a:r>
              <a:rPr lang="en-US" noProof="0"/>
              <a:t> from the last few days. Create me a table with column, (Mail/Teams Chat/Meeting) | Topic | Summarization | Action item | Follow Up.</a:t>
            </a:r>
          </a:p>
        </p:txBody>
      </p:sp>
      <p:sp>
        <p:nvSpPr>
          <p:cNvPr id="166" name="Text Placeholder 165">
            <a:extLst>
              <a:ext uri="{FF2B5EF4-FFF2-40B4-BE49-F238E27FC236}">
                <a16:creationId xmlns:a16="http://schemas.microsoft.com/office/drawing/2014/main" id="{90E9DB4B-E9CE-6784-7B88-78C9708D72FB}"/>
              </a:ext>
            </a:extLst>
          </p:cNvPr>
          <p:cNvSpPr>
            <a:spLocks noGrp="1"/>
          </p:cNvSpPr>
          <p:nvPr>
            <p:ph type="body" sz="quarter" idx="22"/>
          </p:nvPr>
        </p:nvSpPr>
        <p:spPr>
          <a:xfrm>
            <a:off x="3776898" y="1684713"/>
            <a:ext cx="2808000" cy="345600"/>
          </a:xfrm>
        </p:spPr>
        <p:txBody>
          <a:bodyPr/>
          <a:lstStyle/>
          <a:p>
            <a:r>
              <a:rPr lang="en-US" noProof="0"/>
              <a:t>8:40 am – Draft an email</a:t>
            </a:r>
          </a:p>
        </p:txBody>
      </p:sp>
      <p:sp>
        <p:nvSpPr>
          <p:cNvPr id="167" name="Text Placeholder 166">
            <a:extLst>
              <a:ext uri="{FF2B5EF4-FFF2-40B4-BE49-F238E27FC236}">
                <a16:creationId xmlns:a16="http://schemas.microsoft.com/office/drawing/2014/main" id="{3C46B6DE-2BD8-0DFD-8AD3-31FF31EFE81E}"/>
              </a:ext>
            </a:extLst>
          </p:cNvPr>
          <p:cNvSpPr>
            <a:spLocks noGrp="1"/>
          </p:cNvSpPr>
          <p:nvPr>
            <p:ph type="body" sz="quarter" idx="23"/>
          </p:nvPr>
        </p:nvSpPr>
        <p:spPr>
          <a:xfrm>
            <a:off x="3776898" y="2128438"/>
            <a:ext cx="2808000" cy="626701"/>
          </a:xfrm>
        </p:spPr>
        <p:txBody>
          <a:bodyPr>
            <a:normAutofit/>
          </a:bodyPr>
          <a:lstStyle/>
          <a:p>
            <a:r>
              <a:rPr lang="en-US" noProof="0" err="1"/>
              <a:t>Wanthipa</a:t>
            </a:r>
            <a:r>
              <a:rPr lang="en-US" noProof="0"/>
              <a:t> replies to all pending actions from the meeting she joined yesterday by using Copilot in Outlook to help to draft an email.</a:t>
            </a:r>
          </a:p>
        </p:txBody>
      </p:sp>
      <p:sp>
        <p:nvSpPr>
          <p:cNvPr id="206" name="Text Placeholder 205">
            <a:extLst>
              <a:ext uri="{FF2B5EF4-FFF2-40B4-BE49-F238E27FC236}">
                <a16:creationId xmlns:a16="http://schemas.microsoft.com/office/drawing/2014/main" id="{725621F4-AC58-A916-2290-B30B9A2B052B}"/>
              </a:ext>
            </a:extLst>
          </p:cNvPr>
          <p:cNvSpPr>
            <a:spLocks noGrp="1"/>
          </p:cNvSpPr>
          <p:nvPr>
            <p:ph type="body" sz="quarter" idx="24"/>
          </p:nvPr>
        </p:nvSpPr>
        <p:spPr>
          <a:xfrm>
            <a:off x="3776898" y="3304510"/>
            <a:ext cx="2808000" cy="626701"/>
          </a:xfrm>
        </p:spPr>
        <p:txBody>
          <a:bodyPr>
            <a:normAutofit/>
          </a:bodyPr>
          <a:lstStyle/>
          <a:p>
            <a:r>
              <a:rPr lang="en-US" noProof="0"/>
              <a:t>Example prompt: </a:t>
            </a:r>
            <a:r>
              <a:rPr lang="en-US" b="1" noProof="0">
                <a:latin typeface="+mj-lt"/>
              </a:rPr>
              <a:t>Draft an email </a:t>
            </a:r>
            <a:r>
              <a:rPr lang="en-US" noProof="0"/>
              <a:t>with meeting notes and follow up tasks to be shared with internal stakeholders. Create a table with Action items, Action owners, and timelines discussed.</a:t>
            </a:r>
          </a:p>
        </p:txBody>
      </p:sp>
      <p:sp>
        <p:nvSpPr>
          <p:cNvPr id="169" name="Text Placeholder 168">
            <a:extLst>
              <a:ext uri="{FF2B5EF4-FFF2-40B4-BE49-F238E27FC236}">
                <a16:creationId xmlns:a16="http://schemas.microsoft.com/office/drawing/2014/main" id="{F1B4CA79-9A24-4711-BD39-E96FACB8F92D}"/>
              </a:ext>
            </a:extLst>
          </p:cNvPr>
          <p:cNvSpPr>
            <a:spLocks noGrp="1"/>
          </p:cNvSpPr>
          <p:nvPr>
            <p:ph type="body" sz="quarter" idx="25"/>
          </p:nvPr>
        </p:nvSpPr>
        <p:spPr>
          <a:xfrm>
            <a:off x="6969595" y="1684713"/>
            <a:ext cx="2808000" cy="345600"/>
          </a:xfrm>
        </p:spPr>
        <p:txBody>
          <a:bodyPr/>
          <a:lstStyle/>
          <a:p>
            <a:r>
              <a:rPr lang="en-US" noProof="0"/>
              <a:t>9:00 am – Generate ideas</a:t>
            </a:r>
          </a:p>
        </p:txBody>
      </p:sp>
      <p:sp>
        <p:nvSpPr>
          <p:cNvPr id="170" name="Text Placeholder 169">
            <a:extLst>
              <a:ext uri="{FF2B5EF4-FFF2-40B4-BE49-F238E27FC236}">
                <a16:creationId xmlns:a16="http://schemas.microsoft.com/office/drawing/2014/main" id="{0A96E065-D7C3-EA09-7538-C14CE7C22D21}"/>
              </a:ext>
            </a:extLst>
          </p:cNvPr>
          <p:cNvSpPr>
            <a:spLocks noGrp="1"/>
          </p:cNvSpPr>
          <p:nvPr>
            <p:ph type="body" sz="quarter" idx="26"/>
          </p:nvPr>
        </p:nvSpPr>
        <p:spPr>
          <a:xfrm>
            <a:off x="6969595" y="2128438"/>
            <a:ext cx="2808000" cy="626701"/>
          </a:xfrm>
        </p:spPr>
        <p:txBody>
          <a:bodyPr>
            <a:noAutofit/>
          </a:bodyPr>
          <a:lstStyle/>
          <a:p>
            <a:r>
              <a:rPr lang="en-US" noProof="0" err="1"/>
              <a:t>Wanthipa</a:t>
            </a:r>
            <a:r>
              <a:rPr lang="en-US" noProof="0"/>
              <a:t> prepares for a customer meeting. She needs to understand the customer’s business. She asks Copilot to research for industry trends, ideas on use cases, and benefits from the use of Microsoft 365 Copilot. </a:t>
            </a:r>
          </a:p>
        </p:txBody>
      </p:sp>
      <p:sp>
        <p:nvSpPr>
          <p:cNvPr id="207" name="Text Placeholder 206">
            <a:extLst>
              <a:ext uri="{FF2B5EF4-FFF2-40B4-BE49-F238E27FC236}">
                <a16:creationId xmlns:a16="http://schemas.microsoft.com/office/drawing/2014/main" id="{0CA57358-63B7-96E2-8B31-EFF0AA32A2E4}"/>
              </a:ext>
            </a:extLst>
          </p:cNvPr>
          <p:cNvSpPr>
            <a:spLocks noGrp="1"/>
          </p:cNvSpPr>
          <p:nvPr>
            <p:ph type="body" sz="quarter" idx="27"/>
          </p:nvPr>
        </p:nvSpPr>
        <p:spPr>
          <a:xfrm>
            <a:off x="6969595" y="3304510"/>
            <a:ext cx="2808000" cy="626701"/>
          </a:xfrm>
        </p:spPr>
        <p:txBody>
          <a:bodyPr>
            <a:noAutofit/>
          </a:bodyPr>
          <a:lstStyle/>
          <a:p>
            <a:pPr lvl="0"/>
            <a:r>
              <a:rPr lang="en-US" noProof="0"/>
              <a:t>Example prompts: </a:t>
            </a:r>
            <a:r>
              <a:rPr lang="en-US" b="1" noProof="0">
                <a:latin typeface="+mj-lt"/>
              </a:rPr>
              <a:t>Generate 5 ideas </a:t>
            </a:r>
            <a:r>
              <a:rPr lang="en-US" noProof="0"/>
              <a:t>on how an insurance company can benefit from using Microsoft 365 Copilot.</a:t>
            </a:r>
          </a:p>
          <a:p>
            <a:pPr lvl="0"/>
            <a:r>
              <a:rPr lang="en-US" b="1" noProof="0">
                <a:latin typeface="+mj-lt"/>
              </a:rPr>
              <a:t>Generate 5 use cases </a:t>
            </a:r>
            <a:r>
              <a:rPr lang="en-US" noProof="0"/>
              <a:t>for a marketing team in the insurance industry to use Microsoft 365 Copilot.</a:t>
            </a:r>
          </a:p>
        </p:txBody>
      </p:sp>
      <p:sp>
        <p:nvSpPr>
          <p:cNvPr id="178" name="Text Placeholder 177">
            <a:extLst>
              <a:ext uri="{FF2B5EF4-FFF2-40B4-BE49-F238E27FC236}">
                <a16:creationId xmlns:a16="http://schemas.microsoft.com/office/drawing/2014/main" id="{11E829EF-D7D6-E642-0A42-8CDB790F1FD1}"/>
              </a:ext>
            </a:extLst>
          </p:cNvPr>
          <p:cNvSpPr>
            <a:spLocks noGrp="1"/>
          </p:cNvSpPr>
          <p:nvPr>
            <p:ph type="body" sz="quarter" idx="34"/>
          </p:nvPr>
        </p:nvSpPr>
        <p:spPr>
          <a:xfrm>
            <a:off x="6969595" y="4137995"/>
            <a:ext cx="2808000" cy="345600"/>
          </a:xfrm>
        </p:spPr>
        <p:txBody>
          <a:bodyPr/>
          <a:lstStyle/>
          <a:p>
            <a:r>
              <a:rPr lang="en-US" noProof="0"/>
              <a:t>11:00 am – Create a survey</a:t>
            </a:r>
          </a:p>
        </p:txBody>
      </p:sp>
      <p:sp>
        <p:nvSpPr>
          <p:cNvPr id="212" name="Text Placeholder 211">
            <a:extLst>
              <a:ext uri="{FF2B5EF4-FFF2-40B4-BE49-F238E27FC236}">
                <a16:creationId xmlns:a16="http://schemas.microsoft.com/office/drawing/2014/main" id="{EB5B2FC8-5AEB-DD74-A002-05696065CAF1}"/>
              </a:ext>
            </a:extLst>
          </p:cNvPr>
          <p:cNvSpPr>
            <a:spLocks noGrp="1"/>
          </p:cNvSpPr>
          <p:nvPr>
            <p:ph type="body" sz="quarter" idx="35"/>
          </p:nvPr>
        </p:nvSpPr>
        <p:spPr>
          <a:xfrm>
            <a:off x="6969595" y="4584616"/>
            <a:ext cx="2808000" cy="626701"/>
          </a:xfrm>
        </p:spPr>
        <p:txBody>
          <a:bodyPr>
            <a:normAutofit/>
          </a:bodyPr>
          <a:lstStyle/>
          <a:p>
            <a:r>
              <a:rPr lang="en-US" noProof="0" err="1"/>
              <a:t>Wanthipa</a:t>
            </a:r>
            <a:r>
              <a:rPr lang="en-US" noProof="0"/>
              <a:t> is preparing a few documents, including an end-user survey, to use for her Microsoft 365 migration project. She uses Copilot in Forms to help her develop the documents.</a:t>
            </a:r>
          </a:p>
        </p:txBody>
      </p:sp>
      <p:sp>
        <p:nvSpPr>
          <p:cNvPr id="213" name="Text Placeholder 212">
            <a:extLst>
              <a:ext uri="{FF2B5EF4-FFF2-40B4-BE49-F238E27FC236}">
                <a16:creationId xmlns:a16="http://schemas.microsoft.com/office/drawing/2014/main" id="{2C24AB51-7648-30D4-22E9-CE319A056878}"/>
              </a:ext>
            </a:extLst>
          </p:cNvPr>
          <p:cNvSpPr>
            <a:spLocks noGrp="1"/>
          </p:cNvSpPr>
          <p:nvPr>
            <p:ph type="body" sz="quarter" idx="36"/>
          </p:nvPr>
        </p:nvSpPr>
        <p:spPr>
          <a:xfrm>
            <a:off x="6969125" y="5681663"/>
            <a:ext cx="2613025" cy="625475"/>
          </a:xfrm>
        </p:spPr>
        <p:txBody>
          <a:bodyPr>
            <a:noAutofit/>
          </a:bodyPr>
          <a:lstStyle/>
          <a:p>
            <a:r>
              <a:rPr lang="en-US" noProof="0"/>
              <a:t>Example prompt: </a:t>
            </a:r>
            <a:r>
              <a:rPr lang="en-US" b="1" noProof="0">
                <a:latin typeface="+mj-lt"/>
              </a:rPr>
              <a:t>Generate end-user survey questions. </a:t>
            </a:r>
            <a:r>
              <a:rPr lang="en-US" noProof="0"/>
              <a:t>For each question include detailed response options. Include sections on communication prior to migration, onboarding, training, and issues handling.</a:t>
            </a:r>
          </a:p>
        </p:txBody>
      </p:sp>
      <p:sp>
        <p:nvSpPr>
          <p:cNvPr id="175" name="Text Placeholder 174">
            <a:extLst>
              <a:ext uri="{FF2B5EF4-FFF2-40B4-BE49-F238E27FC236}">
                <a16:creationId xmlns:a16="http://schemas.microsoft.com/office/drawing/2014/main" id="{46AB19AD-4099-88C5-CA19-4755E9288AF2}"/>
              </a:ext>
            </a:extLst>
          </p:cNvPr>
          <p:cNvSpPr>
            <a:spLocks noGrp="1"/>
          </p:cNvSpPr>
          <p:nvPr>
            <p:ph type="body" sz="quarter" idx="31"/>
          </p:nvPr>
        </p:nvSpPr>
        <p:spPr>
          <a:xfrm>
            <a:off x="3776898" y="4137995"/>
            <a:ext cx="2808000" cy="345600"/>
          </a:xfrm>
        </p:spPr>
        <p:txBody>
          <a:bodyPr/>
          <a:lstStyle/>
          <a:p>
            <a:r>
              <a:rPr lang="en-US" noProof="0"/>
              <a:t>1:00 pm – Be more creative</a:t>
            </a:r>
          </a:p>
        </p:txBody>
      </p:sp>
      <p:sp>
        <p:nvSpPr>
          <p:cNvPr id="210" name="Text Placeholder 209">
            <a:extLst>
              <a:ext uri="{FF2B5EF4-FFF2-40B4-BE49-F238E27FC236}">
                <a16:creationId xmlns:a16="http://schemas.microsoft.com/office/drawing/2014/main" id="{0F0474E6-DECA-CF41-744E-770A41F77C19}"/>
              </a:ext>
            </a:extLst>
          </p:cNvPr>
          <p:cNvSpPr>
            <a:spLocks noGrp="1"/>
          </p:cNvSpPr>
          <p:nvPr>
            <p:ph type="body" sz="quarter" idx="32"/>
          </p:nvPr>
        </p:nvSpPr>
        <p:spPr>
          <a:xfrm>
            <a:off x="3776663" y="4584700"/>
            <a:ext cx="2808287" cy="627063"/>
          </a:xfrm>
        </p:spPr>
        <p:txBody>
          <a:bodyPr>
            <a:normAutofit/>
          </a:bodyPr>
          <a:lstStyle/>
          <a:p>
            <a:r>
              <a:rPr lang="en-US" noProof="0" err="1"/>
              <a:t>Wanthipa</a:t>
            </a:r>
            <a:r>
              <a:rPr lang="en-US" noProof="0"/>
              <a:t> will do a demo for the customer’s product marketing team. She uses Copilot in Whiteboard to help ideate on new product and services ideas.</a:t>
            </a:r>
          </a:p>
        </p:txBody>
      </p:sp>
      <p:sp>
        <p:nvSpPr>
          <p:cNvPr id="211" name="Text Placeholder 210">
            <a:extLst>
              <a:ext uri="{FF2B5EF4-FFF2-40B4-BE49-F238E27FC236}">
                <a16:creationId xmlns:a16="http://schemas.microsoft.com/office/drawing/2014/main" id="{30A7867A-CDDE-71E7-8969-D6F28E555DAE}"/>
              </a:ext>
            </a:extLst>
          </p:cNvPr>
          <p:cNvSpPr>
            <a:spLocks noGrp="1"/>
          </p:cNvSpPr>
          <p:nvPr>
            <p:ph type="body" sz="quarter" idx="33"/>
          </p:nvPr>
        </p:nvSpPr>
        <p:spPr>
          <a:xfrm>
            <a:off x="3776663" y="5681663"/>
            <a:ext cx="2808287" cy="625475"/>
          </a:xfrm>
        </p:spPr>
        <p:txBody>
          <a:bodyPr>
            <a:normAutofit/>
          </a:bodyPr>
          <a:lstStyle/>
          <a:p>
            <a:r>
              <a:rPr lang="en-US" noProof="0"/>
              <a:t>Example prompt: </a:t>
            </a:r>
            <a:r>
              <a:rPr lang="en-US" b="1" noProof="0">
                <a:latin typeface="+mj-lt"/>
              </a:rPr>
              <a:t>Generate ideas </a:t>
            </a:r>
            <a:r>
              <a:rPr lang="en-US" noProof="0"/>
              <a:t>for a new investment product for customers just beginning their careers.</a:t>
            </a:r>
          </a:p>
        </p:txBody>
      </p:sp>
      <p:sp>
        <p:nvSpPr>
          <p:cNvPr id="172" name="Text Placeholder 171">
            <a:extLst>
              <a:ext uri="{FF2B5EF4-FFF2-40B4-BE49-F238E27FC236}">
                <a16:creationId xmlns:a16="http://schemas.microsoft.com/office/drawing/2014/main" id="{4D8B8EB5-67C8-B422-FC6B-EC9B5C6A7B74}"/>
              </a:ext>
            </a:extLst>
          </p:cNvPr>
          <p:cNvSpPr>
            <a:spLocks noGrp="1"/>
          </p:cNvSpPr>
          <p:nvPr>
            <p:ph type="body" sz="quarter" idx="28"/>
          </p:nvPr>
        </p:nvSpPr>
        <p:spPr>
          <a:xfrm>
            <a:off x="584200" y="4137995"/>
            <a:ext cx="2808000" cy="345600"/>
          </a:xfrm>
        </p:spPr>
        <p:txBody>
          <a:bodyPr/>
          <a:lstStyle/>
          <a:p>
            <a:r>
              <a:rPr lang="en-US" noProof="0"/>
              <a:t>3:00 pm – Create a presentation</a:t>
            </a:r>
          </a:p>
        </p:txBody>
      </p:sp>
      <p:sp>
        <p:nvSpPr>
          <p:cNvPr id="208" name="Text Placeholder 207">
            <a:extLst>
              <a:ext uri="{FF2B5EF4-FFF2-40B4-BE49-F238E27FC236}">
                <a16:creationId xmlns:a16="http://schemas.microsoft.com/office/drawing/2014/main" id="{1EACD57B-8E5C-DFB4-7BF6-B8162EB27E5F}"/>
              </a:ext>
            </a:extLst>
          </p:cNvPr>
          <p:cNvSpPr>
            <a:spLocks noGrp="1"/>
          </p:cNvSpPr>
          <p:nvPr>
            <p:ph type="body" sz="quarter" idx="29"/>
          </p:nvPr>
        </p:nvSpPr>
        <p:spPr>
          <a:xfrm>
            <a:off x="584200" y="4584616"/>
            <a:ext cx="2808000" cy="626701"/>
          </a:xfrm>
        </p:spPr>
        <p:txBody>
          <a:bodyPr>
            <a:normAutofit/>
          </a:bodyPr>
          <a:lstStyle/>
          <a:p>
            <a:r>
              <a:rPr lang="en-US" noProof="0" err="1"/>
              <a:t>Wanthipa</a:t>
            </a:r>
            <a:r>
              <a:rPr lang="en-US" noProof="0"/>
              <a:t> has an upcoming meeting with a CEO to present an AI transformation plan. She uses Copilot to create a presentation outline and Copilot in PowerPoint to help generate the draft presentation.</a:t>
            </a:r>
          </a:p>
        </p:txBody>
      </p:sp>
      <p:sp>
        <p:nvSpPr>
          <p:cNvPr id="209" name="Text Placeholder 208">
            <a:extLst>
              <a:ext uri="{FF2B5EF4-FFF2-40B4-BE49-F238E27FC236}">
                <a16:creationId xmlns:a16="http://schemas.microsoft.com/office/drawing/2014/main" id="{D96F434D-29C6-7D26-F904-E255586F540B}"/>
              </a:ext>
            </a:extLst>
          </p:cNvPr>
          <p:cNvSpPr>
            <a:spLocks noGrp="1"/>
          </p:cNvSpPr>
          <p:nvPr>
            <p:ph type="body" sz="quarter" idx="30"/>
          </p:nvPr>
        </p:nvSpPr>
        <p:spPr>
          <a:xfrm>
            <a:off x="584199" y="5681663"/>
            <a:ext cx="2882901" cy="625475"/>
          </a:xfrm>
        </p:spPr>
        <p:txBody>
          <a:bodyPr>
            <a:noAutofit/>
          </a:bodyPr>
          <a:lstStyle/>
          <a:p>
            <a:pPr lvl="0"/>
            <a:r>
              <a:rPr lang="en-US" noProof="0" dirty="0"/>
              <a:t>Example prompts: </a:t>
            </a:r>
            <a:r>
              <a:rPr lang="en-US" b="1" noProof="0" dirty="0">
                <a:latin typeface="+mj-lt"/>
              </a:rPr>
              <a:t>Create a presentation outline</a:t>
            </a:r>
            <a:r>
              <a:rPr lang="en-US" noProof="0" dirty="0">
                <a:latin typeface="+mj-lt"/>
              </a:rPr>
              <a:t> </a:t>
            </a:r>
            <a:r>
              <a:rPr lang="en-US" noProof="0" dirty="0"/>
              <a:t>for developing AI transformation roadmap plan in 3 years to present to CEO of Insurance customer. </a:t>
            </a:r>
            <a:r>
              <a:rPr lang="en-US" b="1" noProof="0" dirty="0">
                <a:latin typeface="+mj-lt"/>
              </a:rPr>
              <a:t>Generate presentation </a:t>
            </a:r>
            <a:r>
              <a:rPr lang="en-US" noProof="0" dirty="0"/>
              <a:t>using file [AI roadmap.docx] to present to a CEO of an Insurance company.</a:t>
            </a:r>
          </a:p>
        </p:txBody>
      </p:sp>
      <p:pic>
        <p:nvPicPr>
          <p:cNvPr id="4" name="Picture 3">
            <a:extLst>
              <a:ext uri="{FF2B5EF4-FFF2-40B4-BE49-F238E27FC236}">
                <a16:creationId xmlns:a16="http://schemas.microsoft.com/office/drawing/2014/main" id="{C789E247-2EE9-FD69-7B77-5FA590B6940E}"/>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10113084" y="3304858"/>
            <a:ext cx="2078916" cy="3657917"/>
          </a:xfrm>
          <a:prstGeom prst="rect">
            <a:avLst/>
          </a:prstGeom>
        </p:spPr>
      </p:pic>
      <p:sp>
        <p:nvSpPr>
          <p:cNvPr id="181" name="Rectangle: Rounded Corners 6">
            <a:extLst>
              <a:ext uri="{FF2B5EF4-FFF2-40B4-BE49-F238E27FC236}">
                <a16:creationId xmlns:a16="http://schemas.microsoft.com/office/drawing/2014/main" id="{D1CAEA28-0EE9-7CDC-2D12-AD54007F60CB}"/>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82" name="Group 181">
            <a:extLst>
              <a:ext uri="{FF2B5EF4-FFF2-40B4-BE49-F238E27FC236}">
                <a16:creationId xmlns:a16="http://schemas.microsoft.com/office/drawing/2014/main" id="{C278CE5E-71DE-916A-40A5-CA9F1AA2878C}"/>
              </a:ext>
            </a:extLst>
          </p:cNvPr>
          <p:cNvGrpSpPr/>
          <p:nvPr/>
        </p:nvGrpSpPr>
        <p:grpSpPr>
          <a:xfrm>
            <a:off x="1286540" y="1134767"/>
            <a:ext cx="1571031" cy="216000"/>
            <a:chOff x="1372194" y="969899"/>
            <a:chExt cx="1571031" cy="216000"/>
          </a:xfrm>
        </p:grpSpPr>
        <p:sp>
          <p:nvSpPr>
            <p:cNvPr id="183" name="Rectangle: Rounded Corners 6">
              <a:extLst>
                <a:ext uri="{FF2B5EF4-FFF2-40B4-BE49-F238E27FC236}">
                  <a16:creationId xmlns:a16="http://schemas.microsoft.com/office/drawing/2014/main" id="{6D7D3F07-45D0-96B8-6096-66F61095E233}"/>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~5 hours per week</a:t>
              </a:r>
            </a:p>
          </p:txBody>
        </p:sp>
        <p:pic>
          <p:nvPicPr>
            <p:cNvPr id="184" name="Graphic 183">
              <a:extLst>
                <a:ext uri="{FF2B5EF4-FFF2-40B4-BE49-F238E27FC236}">
                  <a16:creationId xmlns:a16="http://schemas.microsoft.com/office/drawing/2014/main" id="{4E7678E7-A7AD-280A-8120-889985E86EC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190" name="Group 189">
            <a:extLst>
              <a:ext uri="{FF2B5EF4-FFF2-40B4-BE49-F238E27FC236}">
                <a16:creationId xmlns:a16="http://schemas.microsoft.com/office/drawing/2014/main" id="{F24E3952-5BAA-54FB-0623-2FDBC68AD430}"/>
              </a:ext>
            </a:extLst>
          </p:cNvPr>
          <p:cNvGrpSpPr/>
          <p:nvPr/>
        </p:nvGrpSpPr>
        <p:grpSpPr>
          <a:xfrm>
            <a:off x="5884991" y="1134767"/>
            <a:ext cx="2673696" cy="216000"/>
            <a:chOff x="5897724" y="1134767"/>
            <a:chExt cx="2673696" cy="216000"/>
          </a:xfrm>
        </p:grpSpPr>
        <p:sp>
          <p:nvSpPr>
            <p:cNvPr id="185" name="Rectangle: Rounded Corners 6">
              <a:extLst>
                <a:ext uri="{FF2B5EF4-FFF2-40B4-BE49-F238E27FC236}">
                  <a16:creationId xmlns:a16="http://schemas.microsoft.com/office/drawing/2014/main" id="{ECF552E1-32BB-A294-259A-33976761521E}"/>
                </a:ext>
                <a:ext uri="{C183D7F6-B498-43B3-948B-1728B52AA6E4}">
                  <adec:decorative xmlns:adec="http://schemas.microsoft.com/office/drawing/2017/decorative" val="1"/>
                </a:ext>
              </a:extLst>
            </p:cNvPr>
            <p:cNvSpPr/>
            <p:nvPr/>
          </p:nvSpPr>
          <p:spPr bwMode="auto">
            <a:xfrm>
              <a:off x="5897724" y="1134767"/>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with colleagues</a:t>
              </a:r>
            </a:p>
          </p:txBody>
        </p:sp>
        <p:pic>
          <p:nvPicPr>
            <p:cNvPr id="186" name="Graphic 185">
              <a:extLst>
                <a:ext uri="{FF2B5EF4-FFF2-40B4-BE49-F238E27FC236}">
                  <a16:creationId xmlns:a16="http://schemas.microsoft.com/office/drawing/2014/main" id="{500D9DC2-88D9-D65C-201D-CECC9E64DDC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44857" y="1170767"/>
              <a:ext cx="144000" cy="144000"/>
            </a:xfrm>
            <a:prstGeom prst="rect">
              <a:avLst/>
            </a:prstGeom>
          </p:spPr>
        </p:pic>
      </p:grpSp>
      <p:grpSp>
        <p:nvGrpSpPr>
          <p:cNvPr id="187" name="Group 186">
            <a:extLst>
              <a:ext uri="{FF2B5EF4-FFF2-40B4-BE49-F238E27FC236}">
                <a16:creationId xmlns:a16="http://schemas.microsoft.com/office/drawing/2014/main" id="{EE90D895-32E5-2D14-4058-075343A42B30}"/>
              </a:ext>
            </a:extLst>
          </p:cNvPr>
          <p:cNvGrpSpPr/>
          <p:nvPr/>
        </p:nvGrpSpPr>
        <p:grpSpPr>
          <a:xfrm>
            <a:off x="2908241" y="1134767"/>
            <a:ext cx="2926080" cy="216000"/>
            <a:chOff x="3133720" y="969899"/>
            <a:chExt cx="2926080" cy="216000"/>
          </a:xfrm>
        </p:grpSpPr>
        <p:sp>
          <p:nvSpPr>
            <p:cNvPr id="188" name="Rectangle: Rounded Corners 6">
              <a:extLst>
                <a:ext uri="{FF2B5EF4-FFF2-40B4-BE49-F238E27FC236}">
                  <a16:creationId xmlns:a16="http://schemas.microsoft.com/office/drawing/2014/main" id="{BD8E71CA-B43B-3819-F7BE-CF72A61B4A5F}"/>
                </a:ext>
                <a:ext uri="{C183D7F6-B498-43B3-948B-1728B52AA6E4}">
                  <adec:decorative xmlns:adec="http://schemas.microsoft.com/office/drawing/2017/decorative" val="1"/>
                </a:ext>
              </a:extLst>
            </p:cNvPr>
            <p:cNvSpPr/>
            <p:nvPr/>
          </p:nvSpPr>
          <p:spPr bwMode="auto">
            <a:xfrm>
              <a:off x="3133720" y="969899"/>
              <a:ext cx="292608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and new initiatives</a:t>
              </a:r>
            </a:p>
          </p:txBody>
        </p:sp>
        <p:pic>
          <p:nvPicPr>
            <p:cNvPr id="189" name="Graphic 188">
              <a:extLst>
                <a:ext uri="{FF2B5EF4-FFF2-40B4-BE49-F238E27FC236}">
                  <a16:creationId xmlns:a16="http://schemas.microsoft.com/office/drawing/2014/main" id="{0E71794A-BCF6-B0D8-F599-F6FC95DF401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sp>
        <p:nvSpPr>
          <p:cNvPr id="215" name="TextBox 214">
            <a:extLst>
              <a:ext uri="{FF2B5EF4-FFF2-40B4-BE49-F238E27FC236}">
                <a16:creationId xmlns:a16="http://schemas.microsoft.com/office/drawing/2014/main" id="{4D16F26D-4E25-5C1C-D7F8-1304045E4628}"/>
              </a:ext>
            </a:extLst>
          </p:cNvPr>
          <p:cNvSpPr txBox="1">
            <a:spLocks/>
          </p:cNvSpPr>
          <p:nvPr/>
        </p:nvSpPr>
        <p:spPr>
          <a:xfrm>
            <a:off x="10123962" y="1684713"/>
            <a:ext cx="1905067"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C03BC4"/>
                </a:solidFill>
                <a:effectLst/>
                <a:uLnTx/>
                <a:uFillTx/>
                <a:latin typeface="Segoe UI Semibold"/>
                <a:ea typeface="+mn-ea"/>
                <a:cs typeface="+mn-cs"/>
              </a:rPr>
              <a:t>Wanthipa</a:t>
            </a:r>
            <a:endParaRPr kumimoji="0" lang="en-US" sz="2400" b="0" i="0" u="none" strike="noStrike" kern="1200" cap="none" spc="0" normalizeH="0" baseline="0" noProof="0">
              <a:ln>
                <a:noFill/>
              </a:ln>
              <a:solidFill>
                <a:srgbClr val="C03BC4"/>
              </a:solidFill>
              <a:effectLst/>
              <a:uLnTx/>
              <a:uFillTx/>
              <a:latin typeface="Segoe UI Semibold"/>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Senior Sales Specialist for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Microsoft Thailand.</a:t>
            </a:r>
          </a:p>
        </p:txBody>
      </p:sp>
      <p:grpSp>
        <p:nvGrpSpPr>
          <p:cNvPr id="134" name="Group 133">
            <a:extLst>
              <a:ext uri="{FF2B5EF4-FFF2-40B4-BE49-F238E27FC236}">
                <a16:creationId xmlns:a16="http://schemas.microsoft.com/office/drawing/2014/main" id="{213D6D62-F532-3FD3-2D10-4CA603F1C3FA}"/>
              </a:ext>
            </a:extLst>
          </p:cNvPr>
          <p:cNvGrpSpPr/>
          <p:nvPr/>
        </p:nvGrpSpPr>
        <p:grpSpPr>
          <a:xfrm>
            <a:off x="584200" y="2850538"/>
            <a:ext cx="2351135" cy="360000"/>
            <a:chOff x="588263" y="1217924"/>
            <a:chExt cx="2351135" cy="360000"/>
          </a:xfrm>
        </p:grpSpPr>
        <p:pic>
          <p:nvPicPr>
            <p:cNvPr id="137" name="Picture 136" descr="Zip Co logo SVG free download, id: 101874 - Brandlogos.net">
              <a:hlinkClick r:id="rId10"/>
              <a:extLst>
                <a:ext uri="{FF2B5EF4-FFF2-40B4-BE49-F238E27FC236}">
                  <a16:creationId xmlns:a16="http://schemas.microsoft.com/office/drawing/2014/main" id="{4EA9DC4F-7E0D-2AE9-2852-23DDA626F84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8" name="TextBox 137">
              <a:extLst>
                <a:ext uri="{FF2B5EF4-FFF2-40B4-BE49-F238E27FC236}">
                  <a16:creationId xmlns:a16="http://schemas.microsoft.com/office/drawing/2014/main" id="{838AAD93-4F43-9112-25B8-9B85F8E24730}"/>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139" name="Group 138">
            <a:extLst>
              <a:ext uri="{FF2B5EF4-FFF2-40B4-BE49-F238E27FC236}">
                <a16:creationId xmlns:a16="http://schemas.microsoft.com/office/drawing/2014/main" id="{270DADE8-B8CD-F140-2DF6-61CD3A6CE6AD}"/>
              </a:ext>
            </a:extLst>
          </p:cNvPr>
          <p:cNvGrpSpPr/>
          <p:nvPr/>
        </p:nvGrpSpPr>
        <p:grpSpPr>
          <a:xfrm>
            <a:off x="3776663" y="2850537"/>
            <a:ext cx="2351135" cy="360000"/>
            <a:chOff x="696262" y="5414690"/>
            <a:chExt cx="2351135" cy="360000"/>
          </a:xfrm>
        </p:grpSpPr>
        <p:pic>
          <p:nvPicPr>
            <p:cNvPr id="140" name="Picture 139">
              <a:extLst>
                <a:ext uri="{FF2B5EF4-FFF2-40B4-BE49-F238E27FC236}">
                  <a16:creationId xmlns:a16="http://schemas.microsoft.com/office/drawing/2014/main" id="{47443E18-5EFB-0A97-0BF1-0CB7098F7CC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6262" y="5414690"/>
              <a:ext cx="360000" cy="360000"/>
            </a:xfrm>
            <a:prstGeom prst="ellipse">
              <a:avLst/>
            </a:prstGeom>
            <a:solidFill>
              <a:srgbClr val="FFFFFF"/>
            </a:solidFill>
          </p:spPr>
        </p:pic>
        <p:sp>
          <p:nvSpPr>
            <p:cNvPr id="141" name="TextBox 89">
              <a:extLst>
                <a:ext uri="{FF2B5EF4-FFF2-40B4-BE49-F238E27FC236}">
                  <a16:creationId xmlns:a16="http://schemas.microsoft.com/office/drawing/2014/main" id="{BD9F3E3D-3690-432B-B03F-0F32720E5C11}"/>
                </a:ext>
                <a:ext uri="{C183D7F6-B498-43B3-948B-1728B52AA6E4}">
                  <adec:decorative xmlns:adec="http://schemas.microsoft.com/office/drawing/2017/decorative" val="0"/>
                </a:ext>
              </a:extLst>
            </p:cNvPr>
            <p:cNvSpPr txBox="1"/>
            <p:nvPr/>
          </p:nvSpPr>
          <p:spPr>
            <a:xfrm>
              <a:off x="1155213" y="5517745"/>
              <a:ext cx="1892184" cy="1538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0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142" name="Group 141">
            <a:extLst>
              <a:ext uri="{FF2B5EF4-FFF2-40B4-BE49-F238E27FC236}">
                <a16:creationId xmlns:a16="http://schemas.microsoft.com/office/drawing/2014/main" id="{F283D088-5CE6-9631-9BA8-2902F37A1C24}"/>
              </a:ext>
            </a:extLst>
          </p:cNvPr>
          <p:cNvGrpSpPr/>
          <p:nvPr/>
        </p:nvGrpSpPr>
        <p:grpSpPr>
          <a:xfrm>
            <a:off x="6969125" y="2850538"/>
            <a:ext cx="2351135" cy="360000"/>
            <a:chOff x="588263" y="1217924"/>
            <a:chExt cx="2351135" cy="360000"/>
          </a:xfrm>
        </p:grpSpPr>
        <p:pic>
          <p:nvPicPr>
            <p:cNvPr id="143" name="Picture 142" descr="Zip Co logo SVG free download, id: 101874 - Brandlogos.net">
              <a:hlinkClick r:id="rId10"/>
              <a:extLst>
                <a:ext uri="{FF2B5EF4-FFF2-40B4-BE49-F238E27FC236}">
                  <a16:creationId xmlns:a16="http://schemas.microsoft.com/office/drawing/2014/main" id="{26AE77A1-4D6D-CF52-BEDA-139CA11C695B}"/>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4" name="TextBox 143">
              <a:extLst>
                <a:ext uri="{FF2B5EF4-FFF2-40B4-BE49-F238E27FC236}">
                  <a16:creationId xmlns:a16="http://schemas.microsoft.com/office/drawing/2014/main" id="{7CE012BD-0EC2-A128-7B7F-73505F4A3DC1}"/>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1</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145" name="Group 144">
            <a:extLst>
              <a:ext uri="{FF2B5EF4-FFF2-40B4-BE49-F238E27FC236}">
                <a16:creationId xmlns:a16="http://schemas.microsoft.com/office/drawing/2014/main" id="{1EC7BD07-73D8-45B3-4EC5-DB5BFD736DE8}"/>
              </a:ext>
            </a:extLst>
          </p:cNvPr>
          <p:cNvGrpSpPr/>
          <p:nvPr/>
        </p:nvGrpSpPr>
        <p:grpSpPr>
          <a:xfrm>
            <a:off x="584200" y="5266713"/>
            <a:ext cx="2351135" cy="360000"/>
            <a:chOff x="588263" y="1217924"/>
            <a:chExt cx="2351135" cy="360000"/>
          </a:xfrm>
        </p:grpSpPr>
        <p:pic>
          <p:nvPicPr>
            <p:cNvPr id="146" name="Picture 145" descr="Zip Co logo SVG free download, id: 101874 - Brandlogos.net">
              <a:hlinkClick r:id="rId10"/>
              <a:extLst>
                <a:ext uri="{FF2B5EF4-FFF2-40B4-BE49-F238E27FC236}">
                  <a16:creationId xmlns:a16="http://schemas.microsoft.com/office/drawing/2014/main" id="{2F628F66-D05F-EEE1-09B3-3B0FD96F4AF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7" name="TextBox 146">
              <a:extLst>
                <a:ext uri="{FF2B5EF4-FFF2-40B4-BE49-F238E27FC236}">
                  <a16:creationId xmlns:a16="http://schemas.microsoft.com/office/drawing/2014/main" id="{9B215F11-C472-097E-B075-7A20C00378AA}"/>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1</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148" name="Group 147">
            <a:extLst>
              <a:ext uri="{FF2B5EF4-FFF2-40B4-BE49-F238E27FC236}">
                <a16:creationId xmlns:a16="http://schemas.microsoft.com/office/drawing/2014/main" id="{237702B1-87DA-FFFA-D996-0743B330A8CC}"/>
              </a:ext>
            </a:extLst>
          </p:cNvPr>
          <p:cNvGrpSpPr>
            <a:grpSpLocks/>
          </p:cNvGrpSpPr>
          <p:nvPr/>
        </p:nvGrpSpPr>
        <p:grpSpPr>
          <a:xfrm>
            <a:off x="1985963" y="5266713"/>
            <a:ext cx="1401763" cy="360000"/>
            <a:chOff x="6969125" y="5260425"/>
            <a:chExt cx="1401763" cy="360000"/>
          </a:xfrm>
        </p:grpSpPr>
        <p:sp>
          <p:nvSpPr>
            <p:cNvPr id="149" name="TextBox 148">
              <a:extLst>
                <a:ext uri="{FF2B5EF4-FFF2-40B4-BE49-F238E27FC236}">
                  <a16:creationId xmlns:a16="http://schemas.microsoft.com/office/drawing/2014/main" id="{CCE7B495-6C7A-921E-A796-C89B7CAA68D2}"/>
                </a:ext>
                <a:ext uri="{C183D7F6-B498-43B3-948B-1728B52AA6E4}">
                  <adec:decorative xmlns:adec="http://schemas.microsoft.com/office/drawing/2017/decorative" val="0"/>
                </a:ext>
              </a:extLst>
            </p:cNvPr>
            <p:cNvSpPr txBox="1"/>
            <p:nvPr/>
          </p:nvSpPr>
          <p:spPr>
            <a:xfrm>
              <a:off x="7428311" y="5286536"/>
              <a:ext cx="942577"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151" name="Oval 150">
              <a:extLst>
                <a:ext uri="{FF2B5EF4-FFF2-40B4-BE49-F238E27FC236}">
                  <a16:creationId xmlns:a16="http://schemas.microsoft.com/office/drawing/2014/main" id="{E7AE4811-1258-AE9C-8FD0-15D8781D099B}"/>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52" name="Picture 4" descr="Microsoft PowerPoint Logo - PNG and Vector - Logo Download">
              <a:hlinkClick r:id="rId13"/>
              <a:extLst>
                <a:ext uri="{FF2B5EF4-FFF2-40B4-BE49-F238E27FC236}">
                  <a16:creationId xmlns:a16="http://schemas.microsoft.com/office/drawing/2014/main" id="{B252D18E-1E3F-4B9E-D577-9B3DCC950F0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046482" y="5344942"/>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 name="Group 155">
            <a:extLst>
              <a:ext uri="{FF2B5EF4-FFF2-40B4-BE49-F238E27FC236}">
                <a16:creationId xmlns:a16="http://schemas.microsoft.com/office/drawing/2014/main" id="{FA3BA007-5A93-4850-750A-EDE601729204}"/>
              </a:ext>
            </a:extLst>
          </p:cNvPr>
          <p:cNvGrpSpPr/>
          <p:nvPr/>
        </p:nvGrpSpPr>
        <p:grpSpPr>
          <a:xfrm>
            <a:off x="3776663" y="5266713"/>
            <a:ext cx="2351135" cy="360000"/>
            <a:chOff x="3776663" y="2850537"/>
            <a:chExt cx="2351135" cy="360000"/>
          </a:xfrm>
        </p:grpSpPr>
        <p:sp>
          <p:nvSpPr>
            <p:cNvPr id="157" name="TextBox 156">
              <a:extLst>
                <a:ext uri="{FF2B5EF4-FFF2-40B4-BE49-F238E27FC236}">
                  <a16:creationId xmlns:a16="http://schemas.microsoft.com/office/drawing/2014/main" id="{D325F729-5D0D-82A8-90DE-1621CA7B07C7}"/>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Whiteboard</a:t>
              </a:r>
            </a:p>
          </p:txBody>
        </p:sp>
        <p:pic>
          <p:nvPicPr>
            <p:cNvPr id="158" name="Picture 157">
              <a:extLst>
                <a:ext uri="{FF2B5EF4-FFF2-40B4-BE49-F238E27FC236}">
                  <a16:creationId xmlns:a16="http://schemas.microsoft.com/office/drawing/2014/main" id="{F2AEFAC6-9EA8-A3B6-C3FE-70F6CCC3F438}"/>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14987" t="-14987" r="-14987" b="-14987"/>
            <a:stretch/>
          </p:blipFill>
          <p:spPr>
            <a:xfrm>
              <a:off x="3776663" y="2850537"/>
              <a:ext cx="360000" cy="360000"/>
            </a:xfrm>
            <a:prstGeom prst="ellipse">
              <a:avLst/>
            </a:prstGeom>
            <a:solidFill>
              <a:schemeClr val="bg1"/>
            </a:solidFill>
          </p:spPr>
        </p:pic>
      </p:grpSp>
      <p:pic>
        <p:nvPicPr>
          <p:cNvPr id="31" name="Graphic 30">
            <a:extLst>
              <a:ext uri="{FF2B5EF4-FFF2-40B4-BE49-F238E27FC236}">
                <a16:creationId xmlns:a16="http://schemas.microsoft.com/office/drawing/2014/main" id="{0D7FA715-A1F5-6466-428E-9D08DBDAAC18}"/>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rot="10800000">
            <a:off x="10939101" y="2900074"/>
            <a:ext cx="274790" cy="274790"/>
          </a:xfrm>
          <a:prstGeom prst="rect">
            <a:avLst/>
          </a:prstGeom>
        </p:spPr>
      </p:pic>
    </p:spTree>
    <p:extLst>
      <p:ext uri="{BB962C8B-B14F-4D97-AF65-F5344CB8AC3E}">
        <p14:creationId xmlns:p14="http://schemas.microsoft.com/office/powerpoint/2010/main" val="24946763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49">
            <a:extLst>
              <a:ext uri="{FF2B5EF4-FFF2-40B4-BE49-F238E27FC236}">
                <a16:creationId xmlns:a16="http://schemas.microsoft.com/office/drawing/2014/main" id="{6ECEF3DD-DAC4-C67F-60F6-FDD0A5A70FE7}"/>
              </a:ext>
            </a:extLst>
          </p:cNvPr>
          <p:cNvSpPr>
            <a:spLocks noGrp="1"/>
          </p:cNvSpPr>
          <p:nvPr>
            <p:ph type="title"/>
          </p:nvPr>
        </p:nvSpPr>
        <p:spPr>
          <a:xfrm>
            <a:off x="584199" y="387350"/>
            <a:ext cx="6384925" cy="527050"/>
          </a:xfrm>
        </p:spPr>
        <p:txBody>
          <a:bodyPr/>
          <a:lstStyle/>
          <a:p>
            <a:r>
              <a:rPr lang="en-US" noProof="0"/>
              <a:t>A day in the life of a Digital Sales Specialist at Microsoft</a:t>
            </a:r>
          </a:p>
        </p:txBody>
      </p:sp>
      <p:sp>
        <p:nvSpPr>
          <p:cNvPr id="234" name="Text Placeholder 22">
            <a:extLst>
              <a:ext uri="{FF2B5EF4-FFF2-40B4-BE49-F238E27FC236}">
                <a16:creationId xmlns:a16="http://schemas.microsoft.com/office/drawing/2014/main" id="{C1D5D784-E954-D1A1-10BB-0C256E92B136}"/>
              </a:ext>
            </a:extLst>
          </p:cNvPr>
          <p:cNvSpPr>
            <a:spLocks noGrp="1"/>
          </p:cNvSpPr>
          <p:nvPr>
            <p:ph type="body" sz="quarter" idx="37"/>
          </p:nvPr>
        </p:nvSpPr>
        <p:spPr>
          <a:xfrm>
            <a:off x="10430234" y="521099"/>
            <a:ext cx="1456966" cy="175614"/>
          </a:xfrm>
        </p:spPr>
        <p:txBody>
          <a:bodyPr/>
          <a:lstStyle/>
          <a:p>
            <a:r>
              <a:rPr lang="en-US" noProof="0"/>
              <a:t>Extend</a:t>
            </a:r>
          </a:p>
        </p:txBody>
      </p:sp>
      <p:sp>
        <p:nvSpPr>
          <p:cNvPr id="233" name="Text Placeholder 124">
            <a:extLst>
              <a:ext uri="{FF2B5EF4-FFF2-40B4-BE49-F238E27FC236}">
                <a16:creationId xmlns:a16="http://schemas.microsoft.com/office/drawing/2014/main" id="{0B4A5FD3-25BD-7A34-74AB-4775698B6C6A}"/>
              </a:ext>
            </a:extLst>
          </p:cNvPr>
          <p:cNvSpPr>
            <a:spLocks noGrp="1"/>
          </p:cNvSpPr>
          <p:nvPr>
            <p:ph type="body" sz="quarter" idx="17"/>
          </p:nvPr>
        </p:nvSpPr>
        <p:spPr>
          <a:xfrm>
            <a:off x="6519107" y="521099"/>
            <a:ext cx="3599821" cy="169277"/>
          </a:xfrm>
        </p:spPr>
        <p:txBody>
          <a:bodyPr/>
          <a:lstStyle/>
          <a:p>
            <a:r>
              <a:rPr lang="en-US"/>
              <a:t>Microsoft 365 Copilot for Sales</a:t>
            </a:r>
          </a:p>
        </p:txBody>
      </p:sp>
      <p:sp>
        <p:nvSpPr>
          <p:cNvPr id="224" name="Text Placeholder 223">
            <a:extLst>
              <a:ext uri="{FF2B5EF4-FFF2-40B4-BE49-F238E27FC236}">
                <a16:creationId xmlns:a16="http://schemas.microsoft.com/office/drawing/2014/main" id="{1C1FBFEE-D44F-7DF7-A73C-EE55DB972063}"/>
              </a:ext>
            </a:extLst>
          </p:cNvPr>
          <p:cNvSpPr>
            <a:spLocks noGrp="1"/>
          </p:cNvSpPr>
          <p:nvPr>
            <p:ph type="body" sz="quarter" idx="11"/>
          </p:nvPr>
        </p:nvSpPr>
        <p:spPr>
          <a:xfrm>
            <a:off x="584200" y="1684713"/>
            <a:ext cx="2808000" cy="345600"/>
          </a:xfrm>
        </p:spPr>
        <p:txBody>
          <a:bodyPr/>
          <a:lstStyle/>
          <a:p>
            <a:r>
              <a:rPr lang="en-US" noProof="0"/>
              <a:t>8:00 am – Summarize communications</a:t>
            </a:r>
          </a:p>
        </p:txBody>
      </p:sp>
      <p:sp>
        <p:nvSpPr>
          <p:cNvPr id="225" name="Text Placeholder 224">
            <a:extLst>
              <a:ext uri="{FF2B5EF4-FFF2-40B4-BE49-F238E27FC236}">
                <a16:creationId xmlns:a16="http://schemas.microsoft.com/office/drawing/2014/main" id="{084E885A-35E3-E21F-4534-7DE35E223412}"/>
              </a:ext>
            </a:extLst>
          </p:cNvPr>
          <p:cNvSpPr>
            <a:spLocks noGrp="1"/>
          </p:cNvSpPr>
          <p:nvPr>
            <p:ph type="body" sz="quarter" idx="18"/>
          </p:nvPr>
        </p:nvSpPr>
        <p:spPr>
          <a:xfrm>
            <a:off x="584200" y="2128438"/>
            <a:ext cx="2808000" cy="626701"/>
          </a:xfrm>
        </p:spPr>
        <p:txBody>
          <a:bodyPr/>
          <a:lstStyle/>
          <a:p>
            <a:r>
              <a:rPr lang="en-US" noProof="0"/>
              <a:t>Adam is gearing up to introduce a new Modern Work product to Contoso. Using Copilot, he reviews prior communication with the customer.</a:t>
            </a:r>
          </a:p>
        </p:txBody>
      </p:sp>
      <p:sp>
        <p:nvSpPr>
          <p:cNvPr id="226" name="Text Placeholder 225">
            <a:extLst>
              <a:ext uri="{FF2B5EF4-FFF2-40B4-BE49-F238E27FC236}">
                <a16:creationId xmlns:a16="http://schemas.microsoft.com/office/drawing/2014/main" id="{0AAFA031-8586-26D2-6545-5A7BB28BCEFE}"/>
              </a:ext>
            </a:extLst>
          </p:cNvPr>
          <p:cNvSpPr>
            <a:spLocks noGrp="1"/>
          </p:cNvSpPr>
          <p:nvPr>
            <p:ph type="body" sz="quarter" idx="21"/>
          </p:nvPr>
        </p:nvSpPr>
        <p:spPr>
          <a:xfrm>
            <a:off x="584200" y="3304510"/>
            <a:ext cx="2808000" cy="626701"/>
          </a:xfrm>
        </p:spPr>
        <p:txBody>
          <a:bodyPr/>
          <a:lstStyle/>
          <a:p>
            <a:r>
              <a:rPr lang="en-US" noProof="0"/>
              <a:t>Example prompt: </a:t>
            </a:r>
            <a:r>
              <a:rPr lang="en-US" b="1" noProof="0">
                <a:latin typeface="+mj-lt"/>
              </a:rPr>
              <a:t>Get me a detailed summary</a:t>
            </a:r>
            <a:r>
              <a:rPr lang="en-US" noProof="0">
                <a:latin typeface="+mj-lt"/>
              </a:rPr>
              <a:t> </a:t>
            </a:r>
            <a:r>
              <a:rPr lang="en-US" noProof="0"/>
              <a:t>of all the email communication regarding AI with [customer name].</a:t>
            </a:r>
          </a:p>
        </p:txBody>
      </p:sp>
      <p:sp>
        <p:nvSpPr>
          <p:cNvPr id="227" name="Text Placeholder 226">
            <a:extLst>
              <a:ext uri="{FF2B5EF4-FFF2-40B4-BE49-F238E27FC236}">
                <a16:creationId xmlns:a16="http://schemas.microsoft.com/office/drawing/2014/main" id="{786445B8-13F3-5641-AA4C-6A0732583301}"/>
              </a:ext>
            </a:extLst>
          </p:cNvPr>
          <p:cNvSpPr>
            <a:spLocks noGrp="1"/>
          </p:cNvSpPr>
          <p:nvPr>
            <p:ph type="body" sz="quarter" idx="22"/>
          </p:nvPr>
        </p:nvSpPr>
        <p:spPr>
          <a:xfrm>
            <a:off x="3776898" y="1684713"/>
            <a:ext cx="2808000" cy="345600"/>
          </a:xfrm>
        </p:spPr>
        <p:txBody>
          <a:bodyPr/>
          <a:lstStyle/>
          <a:p>
            <a:r>
              <a:rPr lang="en-US" noProof="0"/>
              <a:t>8:15 am – Get customer information</a:t>
            </a:r>
          </a:p>
        </p:txBody>
      </p:sp>
      <p:sp>
        <p:nvSpPr>
          <p:cNvPr id="228" name="Text Placeholder 227">
            <a:extLst>
              <a:ext uri="{FF2B5EF4-FFF2-40B4-BE49-F238E27FC236}">
                <a16:creationId xmlns:a16="http://schemas.microsoft.com/office/drawing/2014/main" id="{B629BC14-7452-88A6-7C40-CD9834A1F806}"/>
              </a:ext>
            </a:extLst>
          </p:cNvPr>
          <p:cNvSpPr>
            <a:spLocks noGrp="1"/>
          </p:cNvSpPr>
          <p:nvPr>
            <p:ph type="body" sz="quarter" idx="23"/>
          </p:nvPr>
        </p:nvSpPr>
        <p:spPr>
          <a:xfrm>
            <a:off x="3776898" y="2128438"/>
            <a:ext cx="2808000" cy="626701"/>
          </a:xfrm>
        </p:spPr>
        <p:txBody>
          <a:bodyPr/>
          <a:lstStyle/>
          <a:p>
            <a:r>
              <a:rPr lang="en-US" noProof="0"/>
              <a:t>To be up to date with the latest news, Adam commands Copilot to compile information regarding the customer’s initiatives.</a:t>
            </a:r>
          </a:p>
        </p:txBody>
      </p:sp>
      <p:sp>
        <p:nvSpPr>
          <p:cNvPr id="229" name="Text Placeholder 228">
            <a:extLst>
              <a:ext uri="{FF2B5EF4-FFF2-40B4-BE49-F238E27FC236}">
                <a16:creationId xmlns:a16="http://schemas.microsoft.com/office/drawing/2014/main" id="{53065284-F4FE-1782-8F58-AD9032F8B6EB}"/>
              </a:ext>
            </a:extLst>
          </p:cNvPr>
          <p:cNvSpPr>
            <a:spLocks noGrp="1"/>
          </p:cNvSpPr>
          <p:nvPr>
            <p:ph type="body" sz="quarter" idx="24"/>
          </p:nvPr>
        </p:nvSpPr>
        <p:spPr>
          <a:xfrm>
            <a:off x="3776898" y="3304510"/>
            <a:ext cx="2808000" cy="626701"/>
          </a:xfrm>
        </p:spPr>
        <p:txBody>
          <a:bodyPr/>
          <a:lstStyle/>
          <a:p>
            <a:r>
              <a:rPr lang="en-US" noProof="0"/>
              <a:t>Example prompt: </a:t>
            </a:r>
            <a:r>
              <a:rPr lang="en-US" b="1" noProof="0">
                <a:latin typeface="+mj-lt"/>
              </a:rPr>
              <a:t>Find information about [Customer name].</a:t>
            </a:r>
            <a:r>
              <a:rPr lang="en-US" noProof="0">
                <a:latin typeface="+mj-lt"/>
              </a:rPr>
              <a:t> </a:t>
            </a:r>
            <a:r>
              <a:rPr lang="en-US" noProof="0"/>
              <a:t>Highlight news articles that mention [Customer name] over the last two weeks.</a:t>
            </a:r>
          </a:p>
        </p:txBody>
      </p:sp>
      <p:sp>
        <p:nvSpPr>
          <p:cNvPr id="230" name="Text Placeholder 229">
            <a:extLst>
              <a:ext uri="{FF2B5EF4-FFF2-40B4-BE49-F238E27FC236}">
                <a16:creationId xmlns:a16="http://schemas.microsoft.com/office/drawing/2014/main" id="{C5D11874-A52A-F8AA-2BFB-E2E8F2F6DC61}"/>
              </a:ext>
            </a:extLst>
          </p:cNvPr>
          <p:cNvSpPr>
            <a:spLocks noGrp="1"/>
          </p:cNvSpPr>
          <p:nvPr>
            <p:ph type="body" sz="quarter" idx="25"/>
          </p:nvPr>
        </p:nvSpPr>
        <p:spPr>
          <a:xfrm>
            <a:off x="6969595" y="1684713"/>
            <a:ext cx="2808000" cy="345600"/>
          </a:xfrm>
        </p:spPr>
        <p:txBody>
          <a:bodyPr/>
          <a:lstStyle/>
          <a:p>
            <a:r>
              <a:rPr lang="en-US" noProof="0"/>
              <a:t>9:00 am – Draft an email</a:t>
            </a:r>
          </a:p>
        </p:txBody>
      </p:sp>
      <p:sp>
        <p:nvSpPr>
          <p:cNvPr id="231" name="Text Placeholder 230">
            <a:extLst>
              <a:ext uri="{FF2B5EF4-FFF2-40B4-BE49-F238E27FC236}">
                <a16:creationId xmlns:a16="http://schemas.microsoft.com/office/drawing/2014/main" id="{271D58C5-199E-1691-164E-9AD02F2FC2FD}"/>
              </a:ext>
            </a:extLst>
          </p:cNvPr>
          <p:cNvSpPr>
            <a:spLocks noGrp="1"/>
          </p:cNvSpPr>
          <p:nvPr>
            <p:ph type="body" sz="quarter" idx="26"/>
          </p:nvPr>
        </p:nvSpPr>
        <p:spPr>
          <a:xfrm>
            <a:off x="6969595" y="2128438"/>
            <a:ext cx="2808000" cy="626701"/>
          </a:xfrm>
        </p:spPr>
        <p:txBody>
          <a:bodyPr/>
          <a:lstStyle/>
          <a:p>
            <a:r>
              <a:rPr lang="en-US" noProof="0"/>
              <a:t>Adam sends a reminder to his customer about the upcoming meeting, using Copilot for Sales to quickly draft his message, including relevant product and pricing details from his CRM.</a:t>
            </a:r>
          </a:p>
        </p:txBody>
      </p:sp>
      <p:sp>
        <p:nvSpPr>
          <p:cNvPr id="232" name="Text Placeholder 231">
            <a:extLst>
              <a:ext uri="{FF2B5EF4-FFF2-40B4-BE49-F238E27FC236}">
                <a16:creationId xmlns:a16="http://schemas.microsoft.com/office/drawing/2014/main" id="{1A826AF2-F979-1428-83AE-3E06DEF11E3C}"/>
              </a:ext>
            </a:extLst>
          </p:cNvPr>
          <p:cNvSpPr>
            <a:spLocks noGrp="1"/>
          </p:cNvSpPr>
          <p:nvPr>
            <p:ph type="body" sz="quarter" idx="27"/>
          </p:nvPr>
        </p:nvSpPr>
        <p:spPr>
          <a:xfrm>
            <a:off x="6969595" y="3304510"/>
            <a:ext cx="2808000" cy="626701"/>
          </a:xfrm>
        </p:spPr>
        <p:txBody>
          <a:bodyPr>
            <a:normAutofit/>
          </a:bodyPr>
          <a:lstStyle/>
          <a:p>
            <a:r>
              <a:rPr lang="en-US" noProof="0" dirty="0"/>
              <a:t>Example prompt: </a:t>
            </a:r>
            <a:r>
              <a:rPr lang="en-US" b="1" noProof="0" dirty="0">
                <a:latin typeface="+mj-lt"/>
              </a:rPr>
              <a:t>Write a short email </a:t>
            </a:r>
            <a:r>
              <a:rPr lang="en-US" noProof="0" dirty="0"/>
              <a:t>to my client [customer name] to remind them about today’s session. Show product information and highlight excitement about the session.</a:t>
            </a:r>
          </a:p>
        </p:txBody>
      </p:sp>
      <p:sp>
        <p:nvSpPr>
          <p:cNvPr id="241" name="Text Placeholder 240">
            <a:extLst>
              <a:ext uri="{FF2B5EF4-FFF2-40B4-BE49-F238E27FC236}">
                <a16:creationId xmlns:a16="http://schemas.microsoft.com/office/drawing/2014/main" id="{8E8A0E1B-DC6C-0034-A7A0-4D834368E993}"/>
              </a:ext>
            </a:extLst>
          </p:cNvPr>
          <p:cNvSpPr>
            <a:spLocks noGrp="1"/>
          </p:cNvSpPr>
          <p:nvPr>
            <p:ph type="body" sz="quarter" idx="34"/>
          </p:nvPr>
        </p:nvSpPr>
        <p:spPr>
          <a:xfrm>
            <a:off x="6969595" y="4137995"/>
            <a:ext cx="2808000" cy="345600"/>
          </a:xfrm>
        </p:spPr>
        <p:txBody>
          <a:bodyPr/>
          <a:lstStyle/>
          <a:p>
            <a:r>
              <a:rPr lang="en-US" noProof="0"/>
              <a:t>11:00 am – Draft meeting prep</a:t>
            </a:r>
          </a:p>
        </p:txBody>
      </p:sp>
      <p:sp>
        <p:nvSpPr>
          <p:cNvPr id="242" name="Text Placeholder 241">
            <a:extLst>
              <a:ext uri="{FF2B5EF4-FFF2-40B4-BE49-F238E27FC236}">
                <a16:creationId xmlns:a16="http://schemas.microsoft.com/office/drawing/2014/main" id="{97E8C926-D737-D5E1-F84F-E5F3B3CDE42B}"/>
              </a:ext>
            </a:extLst>
          </p:cNvPr>
          <p:cNvSpPr>
            <a:spLocks noGrp="1"/>
          </p:cNvSpPr>
          <p:nvPr>
            <p:ph type="body" sz="quarter" idx="35"/>
          </p:nvPr>
        </p:nvSpPr>
        <p:spPr>
          <a:xfrm>
            <a:off x="6969595" y="4584616"/>
            <a:ext cx="2808000" cy="626701"/>
          </a:xfrm>
        </p:spPr>
        <p:txBody>
          <a:bodyPr>
            <a:normAutofit/>
          </a:bodyPr>
          <a:lstStyle/>
          <a:p>
            <a:r>
              <a:rPr lang="en-US" noProof="0"/>
              <a:t>Adam generates a meeting prep document, including participant details, an opportunity summary, recent meeting insights, email summaries and related CRM records so the team is prepared going into the call.</a:t>
            </a:r>
          </a:p>
        </p:txBody>
      </p:sp>
      <p:sp>
        <p:nvSpPr>
          <p:cNvPr id="243" name="Text Placeholder 242">
            <a:extLst>
              <a:ext uri="{FF2B5EF4-FFF2-40B4-BE49-F238E27FC236}">
                <a16:creationId xmlns:a16="http://schemas.microsoft.com/office/drawing/2014/main" id="{50AEA0D0-C3D1-6B52-36E4-2F16E1990D35}"/>
              </a:ext>
            </a:extLst>
          </p:cNvPr>
          <p:cNvSpPr>
            <a:spLocks noGrp="1"/>
          </p:cNvSpPr>
          <p:nvPr>
            <p:ph type="body" sz="quarter" idx="36"/>
          </p:nvPr>
        </p:nvSpPr>
        <p:spPr>
          <a:xfrm>
            <a:off x="6969595" y="5681038"/>
            <a:ext cx="2808000" cy="626701"/>
          </a:xfrm>
        </p:spPr>
        <p:txBody>
          <a:bodyPr/>
          <a:lstStyle/>
          <a:p>
            <a:r>
              <a:rPr lang="en-US" noProof="0"/>
              <a:t>Example prompt: </a:t>
            </a:r>
            <a:r>
              <a:rPr lang="en-US" b="1" noProof="0">
                <a:latin typeface="+mj-lt"/>
              </a:rPr>
              <a:t>Create a meeting preparation document</a:t>
            </a:r>
            <a:r>
              <a:rPr lang="en-US" noProof="0"/>
              <a:t> for [customer name], including relevant details from the open opportunity.</a:t>
            </a:r>
          </a:p>
        </p:txBody>
      </p:sp>
      <p:sp>
        <p:nvSpPr>
          <p:cNvPr id="238" name="Text Placeholder 237">
            <a:extLst>
              <a:ext uri="{FF2B5EF4-FFF2-40B4-BE49-F238E27FC236}">
                <a16:creationId xmlns:a16="http://schemas.microsoft.com/office/drawing/2014/main" id="{65A79798-3C6E-7E43-30BF-ED43F5D3FB32}"/>
              </a:ext>
            </a:extLst>
          </p:cNvPr>
          <p:cNvSpPr>
            <a:spLocks noGrp="1"/>
          </p:cNvSpPr>
          <p:nvPr>
            <p:ph type="body" sz="quarter" idx="31"/>
          </p:nvPr>
        </p:nvSpPr>
        <p:spPr>
          <a:xfrm>
            <a:off x="3776898" y="4137995"/>
            <a:ext cx="2808000" cy="345600"/>
          </a:xfrm>
        </p:spPr>
        <p:txBody>
          <a:bodyPr/>
          <a:lstStyle/>
          <a:p>
            <a:r>
              <a:rPr lang="en-US" noProof="0"/>
              <a:t>2:00 pm – Create a presentation</a:t>
            </a:r>
          </a:p>
        </p:txBody>
      </p:sp>
      <p:sp>
        <p:nvSpPr>
          <p:cNvPr id="239" name="Text Placeholder 238">
            <a:extLst>
              <a:ext uri="{FF2B5EF4-FFF2-40B4-BE49-F238E27FC236}">
                <a16:creationId xmlns:a16="http://schemas.microsoft.com/office/drawing/2014/main" id="{47E17A6E-7651-C5EC-6B06-A17E681B6010}"/>
              </a:ext>
            </a:extLst>
          </p:cNvPr>
          <p:cNvSpPr>
            <a:spLocks noGrp="1"/>
          </p:cNvSpPr>
          <p:nvPr>
            <p:ph type="body" sz="quarter" idx="32"/>
          </p:nvPr>
        </p:nvSpPr>
        <p:spPr>
          <a:xfrm>
            <a:off x="3776898" y="4584616"/>
            <a:ext cx="2808000" cy="626701"/>
          </a:xfrm>
        </p:spPr>
        <p:txBody>
          <a:bodyPr/>
          <a:lstStyle/>
          <a:p>
            <a:r>
              <a:rPr lang="en-US" noProof="0"/>
              <a:t>Adam uses the meeting preparation guide as a foundation to create a draft of a pitch deck for the meeting.</a:t>
            </a:r>
          </a:p>
        </p:txBody>
      </p:sp>
      <p:sp>
        <p:nvSpPr>
          <p:cNvPr id="240" name="Text Placeholder 239">
            <a:extLst>
              <a:ext uri="{FF2B5EF4-FFF2-40B4-BE49-F238E27FC236}">
                <a16:creationId xmlns:a16="http://schemas.microsoft.com/office/drawing/2014/main" id="{4D60494E-19E7-C619-F6AC-4100B107DB41}"/>
              </a:ext>
            </a:extLst>
          </p:cNvPr>
          <p:cNvSpPr>
            <a:spLocks noGrp="1"/>
          </p:cNvSpPr>
          <p:nvPr>
            <p:ph type="body" sz="quarter" idx="33"/>
          </p:nvPr>
        </p:nvSpPr>
        <p:spPr>
          <a:xfrm>
            <a:off x="3776898" y="5681038"/>
            <a:ext cx="2808000" cy="626701"/>
          </a:xfrm>
        </p:spPr>
        <p:txBody>
          <a:bodyPr/>
          <a:lstStyle/>
          <a:p>
            <a:r>
              <a:rPr lang="en-US" noProof="0"/>
              <a:t>Example prompt: </a:t>
            </a:r>
            <a:r>
              <a:rPr lang="en-US" b="1" noProof="0">
                <a:latin typeface="+mj-lt"/>
              </a:rPr>
              <a:t>Create a presentation</a:t>
            </a:r>
            <a:r>
              <a:rPr lang="en-US" noProof="0">
                <a:latin typeface="+mj-lt"/>
              </a:rPr>
              <a:t> </a:t>
            </a:r>
            <a:r>
              <a:rPr lang="en-US" noProof="0"/>
              <a:t>using the meeting prep document [ContosoMeetingPrep.docx]</a:t>
            </a:r>
          </a:p>
        </p:txBody>
      </p:sp>
      <p:sp>
        <p:nvSpPr>
          <p:cNvPr id="235" name="Text Placeholder 234">
            <a:extLst>
              <a:ext uri="{FF2B5EF4-FFF2-40B4-BE49-F238E27FC236}">
                <a16:creationId xmlns:a16="http://schemas.microsoft.com/office/drawing/2014/main" id="{A8790489-D24E-2E63-9FFC-6CBCAF6BC6BD}"/>
              </a:ext>
            </a:extLst>
          </p:cNvPr>
          <p:cNvSpPr>
            <a:spLocks noGrp="1"/>
          </p:cNvSpPr>
          <p:nvPr>
            <p:ph type="body" sz="quarter" idx="28"/>
          </p:nvPr>
        </p:nvSpPr>
        <p:spPr>
          <a:xfrm>
            <a:off x="584200" y="4137995"/>
            <a:ext cx="2808000" cy="345600"/>
          </a:xfrm>
        </p:spPr>
        <p:txBody>
          <a:bodyPr/>
          <a:lstStyle/>
          <a:p>
            <a:r>
              <a:rPr lang="en-US" noProof="0"/>
              <a:t>4:00 pm – Recap a meeting</a:t>
            </a:r>
          </a:p>
        </p:txBody>
      </p:sp>
      <p:sp>
        <p:nvSpPr>
          <p:cNvPr id="236" name="Text Placeholder 235">
            <a:extLst>
              <a:ext uri="{FF2B5EF4-FFF2-40B4-BE49-F238E27FC236}">
                <a16:creationId xmlns:a16="http://schemas.microsoft.com/office/drawing/2014/main" id="{0B585700-AF1B-2B35-1110-F22405C59161}"/>
              </a:ext>
            </a:extLst>
          </p:cNvPr>
          <p:cNvSpPr>
            <a:spLocks noGrp="1"/>
          </p:cNvSpPr>
          <p:nvPr>
            <p:ph type="body" sz="quarter" idx="29"/>
          </p:nvPr>
        </p:nvSpPr>
        <p:spPr>
          <a:xfrm>
            <a:off x="584199" y="4584700"/>
            <a:ext cx="2926079" cy="627063"/>
          </a:xfrm>
        </p:spPr>
        <p:txBody>
          <a:bodyPr>
            <a:normAutofit/>
          </a:bodyPr>
          <a:lstStyle/>
          <a:p>
            <a:r>
              <a:rPr lang="en-US" noProof="0"/>
              <a:t>Adam drafts a concise meeting summary detailing outstanding questions and recommended next steps from their discussion. This ensures clear communication and sets the stage for future engagement. </a:t>
            </a:r>
          </a:p>
        </p:txBody>
      </p:sp>
      <p:sp>
        <p:nvSpPr>
          <p:cNvPr id="237" name="Text Placeholder 236">
            <a:extLst>
              <a:ext uri="{FF2B5EF4-FFF2-40B4-BE49-F238E27FC236}">
                <a16:creationId xmlns:a16="http://schemas.microsoft.com/office/drawing/2014/main" id="{1570E4DE-0D12-BD0C-63A4-6856122316ED}"/>
              </a:ext>
            </a:extLst>
          </p:cNvPr>
          <p:cNvSpPr>
            <a:spLocks noGrp="1"/>
          </p:cNvSpPr>
          <p:nvPr>
            <p:ph type="body" sz="quarter" idx="30"/>
          </p:nvPr>
        </p:nvSpPr>
        <p:spPr>
          <a:xfrm>
            <a:off x="584200" y="5681038"/>
            <a:ext cx="2808000" cy="626701"/>
          </a:xfrm>
        </p:spPr>
        <p:txBody>
          <a:bodyPr>
            <a:normAutofit/>
          </a:bodyPr>
          <a:lstStyle/>
          <a:p>
            <a:r>
              <a:rPr lang="en-US" noProof="0"/>
              <a:t>Example prompt: </a:t>
            </a:r>
            <a:r>
              <a:rPr lang="en-US" b="1" noProof="0">
                <a:latin typeface="+mj-lt"/>
              </a:rPr>
              <a:t>Provide a detailed summary </a:t>
            </a:r>
            <a:r>
              <a:rPr lang="en-US" noProof="0"/>
              <a:t>of my meeting with [customer name] that took place today. Include outstanding questions from the conversation and recommendations for next steps.</a:t>
            </a:r>
          </a:p>
        </p:txBody>
      </p:sp>
      <p:pic>
        <p:nvPicPr>
          <p:cNvPr id="172" name="Picture 171" descr="A person with a beard smiling&#10;&#10;Description automatically generated">
            <a:extLst>
              <a:ext uri="{FF2B5EF4-FFF2-40B4-BE49-F238E27FC236}">
                <a16:creationId xmlns:a16="http://schemas.microsoft.com/office/drawing/2014/main" id="{2408EC16-2F7F-D72D-539A-5EF4E528F303}"/>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000" b="99500" l="10000" r="97875">
                        <a14:foregroundMark x1="37875" y1="87250" x2="81375" y2="99125"/>
                        <a14:foregroundMark x1="81375" y1="99125" x2="50125" y2="84250"/>
                        <a14:foregroundMark x1="50125" y1="84250" x2="48125" y2="85250"/>
                        <a14:foregroundMark x1="86750" y1="89375" x2="90750" y2="91375"/>
                        <a14:foregroundMark x1="96875" y1="92375" x2="94875" y2="90375"/>
                        <a14:foregroundMark x1="77625" y1="83250" x2="71500" y2="85250"/>
                        <a14:foregroundMark x1="69375" y1="79125" x2="76500" y2="81250"/>
                        <a14:foregroundMark x1="68375" y1="86250" x2="97875" y2="89375"/>
                        <a14:foregroundMark x1="69375" y1="82250" x2="83625" y2="88375"/>
                        <a14:foregroundMark x1="69375" y1="73125" x2="64375" y2="74125"/>
                        <a14:foregroundMark x1="21625" y1="91375" x2="18625" y2="99500"/>
                        <a14:foregroundMark x1="27750" y1="20250" x2="32875" y2="12125"/>
                        <a14:foregroundMark x1="24750" y1="27375" x2="22625" y2="23250"/>
                      </a14:backgroundRemoval>
                    </a14:imgEffect>
                  </a14:imgLayer>
                </a14:imgProps>
              </a:ext>
              <a:ext uri="{28A0092B-C50C-407E-A947-70E740481C1C}">
                <a14:useLocalDpi xmlns:a14="http://schemas.microsoft.com/office/drawing/2010/main"/>
              </a:ext>
            </a:extLst>
          </a:blip>
          <a:srcRect r="16196"/>
          <a:stretch/>
        </p:blipFill>
        <p:spPr>
          <a:xfrm>
            <a:off x="9488306" y="3631792"/>
            <a:ext cx="2703694" cy="3226208"/>
          </a:xfrm>
          <a:prstGeom prst="rect">
            <a:avLst/>
          </a:prstGeom>
        </p:spPr>
      </p:pic>
      <p:sp>
        <p:nvSpPr>
          <p:cNvPr id="244" name="Rectangle: Rounded Corners 6">
            <a:extLst>
              <a:ext uri="{FF2B5EF4-FFF2-40B4-BE49-F238E27FC236}">
                <a16:creationId xmlns:a16="http://schemas.microsoft.com/office/drawing/2014/main" id="{25D08083-C4A6-75E0-1F86-9F6CEC23F6F6}"/>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45" name="Group 244">
            <a:extLst>
              <a:ext uri="{FF2B5EF4-FFF2-40B4-BE49-F238E27FC236}">
                <a16:creationId xmlns:a16="http://schemas.microsoft.com/office/drawing/2014/main" id="{31A0EF32-8582-BA4A-551E-7F3F04EED697}"/>
              </a:ext>
            </a:extLst>
          </p:cNvPr>
          <p:cNvGrpSpPr/>
          <p:nvPr/>
        </p:nvGrpSpPr>
        <p:grpSpPr>
          <a:xfrm>
            <a:off x="1286540" y="1134767"/>
            <a:ext cx="1571031" cy="216000"/>
            <a:chOff x="1372194" y="969899"/>
            <a:chExt cx="1571031" cy="216000"/>
          </a:xfrm>
        </p:grpSpPr>
        <p:sp>
          <p:nvSpPr>
            <p:cNvPr id="246" name="Rectangle: Rounded Corners 6">
              <a:extLst>
                <a:ext uri="{FF2B5EF4-FFF2-40B4-BE49-F238E27FC236}">
                  <a16:creationId xmlns:a16="http://schemas.microsoft.com/office/drawing/2014/main" id="{10500B95-7095-3EB2-F6B0-C532853A6E2C}"/>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~5 hours per week</a:t>
              </a:r>
            </a:p>
          </p:txBody>
        </p:sp>
        <p:pic>
          <p:nvPicPr>
            <p:cNvPr id="247" name="Graphic 246">
              <a:extLst>
                <a:ext uri="{FF2B5EF4-FFF2-40B4-BE49-F238E27FC236}">
                  <a16:creationId xmlns:a16="http://schemas.microsoft.com/office/drawing/2014/main" id="{C41F4A5B-A3AF-0410-3713-19A5BCFD34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248" name="Group 247">
            <a:extLst>
              <a:ext uri="{FF2B5EF4-FFF2-40B4-BE49-F238E27FC236}">
                <a16:creationId xmlns:a16="http://schemas.microsoft.com/office/drawing/2014/main" id="{270FBE9A-CD62-281F-B20D-C8EE2D111ACE}"/>
              </a:ext>
            </a:extLst>
          </p:cNvPr>
          <p:cNvGrpSpPr/>
          <p:nvPr/>
        </p:nvGrpSpPr>
        <p:grpSpPr>
          <a:xfrm>
            <a:off x="5884991" y="1134767"/>
            <a:ext cx="2673696" cy="216000"/>
            <a:chOff x="5897724" y="1134767"/>
            <a:chExt cx="2673696" cy="216000"/>
          </a:xfrm>
        </p:grpSpPr>
        <p:sp>
          <p:nvSpPr>
            <p:cNvPr id="249" name="Rectangle: Rounded Corners 6">
              <a:extLst>
                <a:ext uri="{FF2B5EF4-FFF2-40B4-BE49-F238E27FC236}">
                  <a16:creationId xmlns:a16="http://schemas.microsoft.com/office/drawing/2014/main" id="{CE981717-C8F3-5CE6-ACA0-2C01CB53A7C5}"/>
                </a:ext>
                <a:ext uri="{C183D7F6-B498-43B3-948B-1728B52AA6E4}">
                  <adec:decorative xmlns:adec="http://schemas.microsoft.com/office/drawing/2017/decorative" val="1"/>
                </a:ext>
              </a:extLst>
            </p:cNvPr>
            <p:cNvSpPr/>
            <p:nvPr/>
          </p:nvSpPr>
          <p:spPr bwMode="auto">
            <a:xfrm>
              <a:off x="5897724" y="1134767"/>
              <a:ext cx="26736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Better communication with colleagues</a:t>
              </a:r>
            </a:p>
          </p:txBody>
        </p:sp>
        <p:pic>
          <p:nvPicPr>
            <p:cNvPr id="250" name="Graphic 249">
              <a:extLst>
                <a:ext uri="{FF2B5EF4-FFF2-40B4-BE49-F238E27FC236}">
                  <a16:creationId xmlns:a16="http://schemas.microsoft.com/office/drawing/2014/main" id="{8AFACB5D-5B25-9D7E-E178-AE0AD6F550A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44857" y="1170767"/>
              <a:ext cx="144000" cy="144000"/>
            </a:xfrm>
            <a:prstGeom prst="rect">
              <a:avLst/>
            </a:prstGeom>
          </p:spPr>
        </p:pic>
      </p:grpSp>
      <p:grpSp>
        <p:nvGrpSpPr>
          <p:cNvPr id="251" name="Group 250">
            <a:extLst>
              <a:ext uri="{FF2B5EF4-FFF2-40B4-BE49-F238E27FC236}">
                <a16:creationId xmlns:a16="http://schemas.microsoft.com/office/drawing/2014/main" id="{E3074A03-1423-E16E-4B8F-B0E9782E976A}"/>
              </a:ext>
            </a:extLst>
          </p:cNvPr>
          <p:cNvGrpSpPr/>
          <p:nvPr/>
        </p:nvGrpSpPr>
        <p:grpSpPr>
          <a:xfrm>
            <a:off x="2908241" y="1134767"/>
            <a:ext cx="2926080" cy="216000"/>
            <a:chOff x="3133720" y="969899"/>
            <a:chExt cx="2926080" cy="216000"/>
          </a:xfrm>
        </p:grpSpPr>
        <p:sp>
          <p:nvSpPr>
            <p:cNvPr id="252" name="Rectangle: Rounded Corners 6">
              <a:extLst>
                <a:ext uri="{FF2B5EF4-FFF2-40B4-BE49-F238E27FC236}">
                  <a16:creationId xmlns:a16="http://schemas.microsoft.com/office/drawing/2014/main" id="{66EB5B77-82DC-80B4-6856-0C676A395254}"/>
                </a:ext>
                <a:ext uri="{C183D7F6-B498-43B3-948B-1728B52AA6E4}">
                  <adec:decorative xmlns:adec="http://schemas.microsoft.com/office/drawing/2017/decorative" val="1"/>
                </a:ext>
              </a:extLst>
            </p:cNvPr>
            <p:cNvSpPr/>
            <p:nvPr/>
          </p:nvSpPr>
          <p:spPr bwMode="auto">
            <a:xfrm>
              <a:off x="3133720" y="969899"/>
              <a:ext cx="2926080"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and new initiatives</a:t>
              </a:r>
            </a:p>
          </p:txBody>
        </p:sp>
        <p:pic>
          <p:nvPicPr>
            <p:cNvPr id="253" name="Graphic 252">
              <a:extLst>
                <a:ext uri="{FF2B5EF4-FFF2-40B4-BE49-F238E27FC236}">
                  <a16:creationId xmlns:a16="http://schemas.microsoft.com/office/drawing/2014/main" id="{1486F945-407C-F819-6496-CAA3B869B49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sp>
        <p:nvSpPr>
          <p:cNvPr id="256" name="TextBox 255">
            <a:extLst>
              <a:ext uri="{FF2B5EF4-FFF2-40B4-BE49-F238E27FC236}">
                <a16:creationId xmlns:a16="http://schemas.microsoft.com/office/drawing/2014/main" id="{6943D5B5-6DE9-49C8-86E9-A89B035805E7}"/>
              </a:ext>
            </a:extLst>
          </p:cNvPr>
          <p:cNvSpPr txBox="1">
            <a:spLocks/>
          </p:cNvSpPr>
          <p:nvPr/>
        </p:nvSpPr>
        <p:spPr>
          <a:xfrm>
            <a:off x="10123962" y="1684713"/>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Adam</a:t>
            </a:r>
            <a:endParaRPr kumimoji="0" lang="en-US" sz="3600" b="0" i="0" u="none" strike="noStrike" kern="1200" cap="none" spc="0" normalizeH="0" baseline="0" noProof="0">
              <a:ln>
                <a:noFill/>
              </a:ln>
              <a:solidFill>
                <a:srgbClr val="C03BC4"/>
              </a:solidFill>
              <a:effectLst/>
              <a:uLnTx/>
              <a:uFillTx/>
              <a:latin typeface="Segoe UI Semibold"/>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Digital Sales Specialist.</a:t>
            </a:r>
          </a:p>
        </p:txBody>
      </p:sp>
      <p:grpSp>
        <p:nvGrpSpPr>
          <p:cNvPr id="135" name="Group 134">
            <a:extLst>
              <a:ext uri="{FF2B5EF4-FFF2-40B4-BE49-F238E27FC236}">
                <a16:creationId xmlns:a16="http://schemas.microsoft.com/office/drawing/2014/main" id="{86639925-507B-2BF9-47F9-B9B130061717}"/>
              </a:ext>
            </a:extLst>
          </p:cNvPr>
          <p:cNvGrpSpPr/>
          <p:nvPr/>
        </p:nvGrpSpPr>
        <p:grpSpPr>
          <a:xfrm>
            <a:off x="584200" y="2850538"/>
            <a:ext cx="2351135" cy="360000"/>
            <a:chOff x="588263" y="1217924"/>
            <a:chExt cx="2351135" cy="360000"/>
          </a:xfrm>
        </p:grpSpPr>
        <p:pic>
          <p:nvPicPr>
            <p:cNvPr id="136" name="Picture 135" descr="Zip Co logo SVG free download, id: 101874 - Brandlogos.net">
              <a:hlinkClick r:id="rId10"/>
              <a:extLst>
                <a:ext uri="{FF2B5EF4-FFF2-40B4-BE49-F238E27FC236}">
                  <a16:creationId xmlns:a16="http://schemas.microsoft.com/office/drawing/2014/main" id="{849D52A0-1C29-4009-501F-F14C025E1989}"/>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7" name="TextBox 136">
              <a:extLst>
                <a:ext uri="{FF2B5EF4-FFF2-40B4-BE49-F238E27FC236}">
                  <a16:creationId xmlns:a16="http://schemas.microsoft.com/office/drawing/2014/main" id="{09BE00B4-6246-6F27-6612-DF137578D281}"/>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138" name="Group 137">
            <a:extLst>
              <a:ext uri="{FF2B5EF4-FFF2-40B4-BE49-F238E27FC236}">
                <a16:creationId xmlns:a16="http://schemas.microsoft.com/office/drawing/2014/main" id="{9654CC0A-D8BC-C675-B7AD-86FEF59A4856}"/>
              </a:ext>
            </a:extLst>
          </p:cNvPr>
          <p:cNvGrpSpPr/>
          <p:nvPr/>
        </p:nvGrpSpPr>
        <p:grpSpPr>
          <a:xfrm>
            <a:off x="3776663" y="2850538"/>
            <a:ext cx="2351135" cy="360000"/>
            <a:chOff x="588263" y="1217924"/>
            <a:chExt cx="2351135" cy="360000"/>
          </a:xfrm>
        </p:grpSpPr>
        <p:pic>
          <p:nvPicPr>
            <p:cNvPr id="139" name="Picture 138" descr="Zip Co logo SVG free download, id: 101874 - Brandlogos.net">
              <a:hlinkClick r:id="rId10"/>
              <a:extLst>
                <a:ext uri="{FF2B5EF4-FFF2-40B4-BE49-F238E27FC236}">
                  <a16:creationId xmlns:a16="http://schemas.microsoft.com/office/drawing/2014/main" id="{37C9CF1D-CECA-DF1E-974A-480EC8C2565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0" name="TextBox 139">
              <a:extLst>
                <a:ext uri="{FF2B5EF4-FFF2-40B4-BE49-F238E27FC236}">
                  <a16:creationId xmlns:a16="http://schemas.microsoft.com/office/drawing/2014/main" id="{EC129974-3F71-AFBD-B5D9-F57CA4B6362F}"/>
                </a:ext>
                <a:ext uri="{C183D7F6-B498-43B3-948B-1728B52AA6E4}">
                  <adec:decorative xmlns:adec="http://schemas.microsoft.com/office/drawing/2017/decorative" val="0"/>
                </a:ext>
              </a:extLst>
            </p:cNvPr>
            <p:cNvSpPr txBox="1"/>
            <p:nvPr/>
          </p:nvSpPr>
          <p:spPr>
            <a:xfrm>
              <a:off x="1047214" y="1320980"/>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1</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nvGrpSpPr>
          <p:cNvPr id="141" name="Group 140">
            <a:extLst>
              <a:ext uri="{FF2B5EF4-FFF2-40B4-BE49-F238E27FC236}">
                <a16:creationId xmlns:a16="http://schemas.microsoft.com/office/drawing/2014/main" id="{0FE9D522-8DE0-21C6-701E-3814D9F62DAA}"/>
              </a:ext>
            </a:extLst>
          </p:cNvPr>
          <p:cNvGrpSpPr>
            <a:grpSpLocks/>
          </p:cNvGrpSpPr>
          <p:nvPr/>
        </p:nvGrpSpPr>
        <p:grpSpPr>
          <a:xfrm>
            <a:off x="3776663" y="5266713"/>
            <a:ext cx="2879181" cy="360000"/>
            <a:chOff x="6969125" y="5260425"/>
            <a:chExt cx="2879181" cy="360000"/>
          </a:xfrm>
        </p:grpSpPr>
        <p:sp>
          <p:nvSpPr>
            <p:cNvPr id="142" name="TextBox 141">
              <a:extLst>
                <a:ext uri="{FF2B5EF4-FFF2-40B4-BE49-F238E27FC236}">
                  <a16:creationId xmlns:a16="http://schemas.microsoft.com/office/drawing/2014/main" id="{5181FC2B-3039-A952-A062-72CADD60007A}"/>
                </a:ext>
                <a:ext uri="{C183D7F6-B498-43B3-948B-1728B52AA6E4}">
                  <adec:decorative xmlns:adec="http://schemas.microsoft.com/office/drawing/2017/decorative" val="0"/>
                </a:ext>
              </a:extLst>
            </p:cNvPr>
            <p:cNvSpPr txBox="1"/>
            <p:nvPr/>
          </p:nvSpPr>
          <p:spPr>
            <a:xfrm>
              <a:off x="7428311" y="5363480"/>
              <a:ext cx="2419995"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143" name="Oval 142">
              <a:extLst>
                <a:ext uri="{FF2B5EF4-FFF2-40B4-BE49-F238E27FC236}">
                  <a16:creationId xmlns:a16="http://schemas.microsoft.com/office/drawing/2014/main" id="{E7894691-A510-2B21-E7F7-4543E8DB058F}"/>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144" name="Picture 4" descr="Microsoft PowerPoint Logo - PNG and Vector - Logo Download">
              <a:hlinkClick r:id="rId12"/>
              <a:extLst>
                <a:ext uri="{FF2B5EF4-FFF2-40B4-BE49-F238E27FC236}">
                  <a16:creationId xmlns:a16="http://schemas.microsoft.com/office/drawing/2014/main" id="{3ABCF5CC-CCCB-856B-DC7C-D7600D8D843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046482" y="5344942"/>
              <a:ext cx="205287" cy="190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8" name="Group 147">
            <a:extLst>
              <a:ext uri="{FF2B5EF4-FFF2-40B4-BE49-F238E27FC236}">
                <a16:creationId xmlns:a16="http://schemas.microsoft.com/office/drawing/2014/main" id="{49405C62-221E-F248-0DE6-766223FDB0B8}"/>
              </a:ext>
            </a:extLst>
          </p:cNvPr>
          <p:cNvGrpSpPr/>
          <p:nvPr/>
        </p:nvGrpSpPr>
        <p:grpSpPr>
          <a:xfrm>
            <a:off x="6969125" y="5266713"/>
            <a:ext cx="2351135" cy="360000"/>
            <a:chOff x="7334274" y="2936835"/>
            <a:chExt cx="2351135" cy="360000"/>
          </a:xfrm>
        </p:grpSpPr>
        <p:pic>
          <p:nvPicPr>
            <p:cNvPr id="149" name="Picture 148">
              <a:extLst>
                <a:ext uri="{FF2B5EF4-FFF2-40B4-BE49-F238E27FC236}">
                  <a16:creationId xmlns:a16="http://schemas.microsoft.com/office/drawing/2014/main" id="{78926E12-35FC-6CF4-35A5-C9B874E3834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34274" y="2936835"/>
              <a:ext cx="360000" cy="360000"/>
            </a:xfrm>
            <a:prstGeom prst="ellipse">
              <a:avLst/>
            </a:prstGeom>
            <a:solidFill>
              <a:srgbClr val="FFFFFF"/>
            </a:solidFill>
          </p:spPr>
        </p:pic>
        <p:sp>
          <p:nvSpPr>
            <p:cNvPr id="151" name="TextBox 150">
              <a:extLst>
                <a:ext uri="{FF2B5EF4-FFF2-40B4-BE49-F238E27FC236}">
                  <a16:creationId xmlns:a16="http://schemas.microsoft.com/office/drawing/2014/main" id="{BA1312F5-481F-E457-CC97-9F94CD9B6C57}"/>
                </a:ext>
                <a:ext uri="{C183D7F6-B498-43B3-948B-1728B52AA6E4}">
                  <adec:decorative xmlns:adec="http://schemas.microsoft.com/office/drawing/2017/decorative" val="0"/>
                </a:ext>
              </a:extLst>
            </p:cNvPr>
            <p:cNvSpPr txBox="1"/>
            <p:nvPr/>
          </p:nvSpPr>
          <p:spPr>
            <a:xfrm>
              <a:off x="7793225" y="303989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52" name="Group 151">
            <a:extLst>
              <a:ext uri="{FF2B5EF4-FFF2-40B4-BE49-F238E27FC236}">
                <a16:creationId xmlns:a16="http://schemas.microsoft.com/office/drawing/2014/main" id="{E4E562A3-DC23-67EA-34BB-54B119AFF415}"/>
              </a:ext>
            </a:extLst>
          </p:cNvPr>
          <p:cNvGrpSpPr>
            <a:grpSpLocks/>
          </p:cNvGrpSpPr>
          <p:nvPr/>
        </p:nvGrpSpPr>
        <p:grpSpPr>
          <a:xfrm>
            <a:off x="584200" y="5266713"/>
            <a:ext cx="2351135" cy="360000"/>
            <a:chOff x="3776663" y="2850537"/>
            <a:chExt cx="2351135" cy="360000"/>
          </a:xfrm>
        </p:grpSpPr>
        <p:pic>
          <p:nvPicPr>
            <p:cNvPr id="153" name="Picture 152">
              <a:extLst>
                <a:ext uri="{FF2B5EF4-FFF2-40B4-BE49-F238E27FC236}">
                  <a16:creationId xmlns:a16="http://schemas.microsoft.com/office/drawing/2014/main" id="{3714E99F-3715-F5EE-2BB4-B644418A9E3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776663" y="2850537"/>
              <a:ext cx="360000" cy="360000"/>
            </a:xfrm>
            <a:prstGeom prst="ellipse">
              <a:avLst/>
            </a:prstGeom>
            <a:solidFill>
              <a:srgbClr val="FFFFFF"/>
            </a:solidFill>
          </p:spPr>
        </p:pic>
        <p:sp>
          <p:nvSpPr>
            <p:cNvPr id="154" name="TextBox 153">
              <a:extLst>
                <a:ext uri="{FF2B5EF4-FFF2-40B4-BE49-F238E27FC236}">
                  <a16:creationId xmlns:a16="http://schemas.microsoft.com/office/drawing/2014/main" id="{6C5668BC-0CC8-ABD5-3944-7A00FBB4776F}"/>
                </a:ext>
                <a:ext uri="{C183D7F6-B498-43B3-948B-1728B52AA6E4}">
                  <adec:decorative xmlns:adec="http://schemas.microsoft.com/office/drawing/2017/decorative" val="0"/>
                </a:ext>
              </a:extLst>
            </p:cNvPr>
            <p:cNvSpPr txBox="1"/>
            <p:nvPr/>
          </p:nvSpPr>
          <p:spPr>
            <a:xfrm>
              <a:off x="4235614" y="2884342"/>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grpSp>
      <p:grpSp>
        <p:nvGrpSpPr>
          <p:cNvPr id="155" name="Group 154">
            <a:extLst>
              <a:ext uri="{FF2B5EF4-FFF2-40B4-BE49-F238E27FC236}">
                <a16:creationId xmlns:a16="http://schemas.microsoft.com/office/drawing/2014/main" id="{D020C592-9190-E211-1738-6F54FAEC1814}"/>
              </a:ext>
            </a:extLst>
          </p:cNvPr>
          <p:cNvGrpSpPr/>
          <p:nvPr/>
        </p:nvGrpSpPr>
        <p:grpSpPr>
          <a:xfrm>
            <a:off x="6969125" y="2850537"/>
            <a:ext cx="2351135" cy="360000"/>
            <a:chOff x="696262" y="5414690"/>
            <a:chExt cx="2351135" cy="360000"/>
          </a:xfrm>
        </p:grpSpPr>
        <p:pic>
          <p:nvPicPr>
            <p:cNvPr id="156" name="Picture 155">
              <a:extLst>
                <a:ext uri="{FF2B5EF4-FFF2-40B4-BE49-F238E27FC236}">
                  <a16:creationId xmlns:a16="http://schemas.microsoft.com/office/drawing/2014/main" id="{551494DE-BA89-C4FB-6262-BF1AEA77F06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96262" y="5414690"/>
              <a:ext cx="360000" cy="360000"/>
            </a:xfrm>
            <a:prstGeom prst="ellipse">
              <a:avLst/>
            </a:prstGeom>
            <a:solidFill>
              <a:srgbClr val="FFFFFF"/>
            </a:solidFill>
          </p:spPr>
        </p:pic>
        <p:sp>
          <p:nvSpPr>
            <p:cNvPr id="157" name="TextBox 89">
              <a:extLst>
                <a:ext uri="{FF2B5EF4-FFF2-40B4-BE49-F238E27FC236}">
                  <a16:creationId xmlns:a16="http://schemas.microsoft.com/office/drawing/2014/main" id="{ADFF2311-C3F5-5D2D-EB43-3DF468B52A35}"/>
                </a:ext>
                <a:ext uri="{C183D7F6-B498-43B3-948B-1728B52AA6E4}">
                  <adec:decorative xmlns:adec="http://schemas.microsoft.com/office/drawing/2017/decorative" val="0"/>
                </a:ext>
              </a:extLst>
            </p:cNvPr>
            <p:cNvSpPr txBox="1"/>
            <p:nvPr/>
          </p:nvSpPr>
          <p:spPr>
            <a:xfrm>
              <a:off x="1155213" y="5448496"/>
              <a:ext cx="1892184" cy="29238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Copilot for Sales</a:t>
              </a:r>
            </a:p>
          </p:txBody>
        </p:sp>
      </p:grpSp>
      <p:pic>
        <p:nvPicPr>
          <p:cNvPr id="25" name="Graphic 24">
            <a:extLst>
              <a:ext uri="{FF2B5EF4-FFF2-40B4-BE49-F238E27FC236}">
                <a16:creationId xmlns:a16="http://schemas.microsoft.com/office/drawing/2014/main" id="{3C17A4CA-48EC-FC49-B3A5-CF9590880412}"/>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0800000">
            <a:off x="10939101" y="2900074"/>
            <a:ext cx="274790" cy="274790"/>
          </a:xfrm>
          <a:prstGeom prst="rect">
            <a:avLst/>
          </a:prstGeom>
        </p:spPr>
      </p:pic>
    </p:spTree>
    <p:extLst>
      <p:ext uri="{BB962C8B-B14F-4D97-AF65-F5344CB8AC3E}">
        <p14:creationId xmlns:p14="http://schemas.microsoft.com/office/powerpoint/2010/main" val="4219444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Role-based Copilot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Sales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descr="A woman on a headset speaking to a customer">
            <a:extLst>
              <a:ext uri="{FF2B5EF4-FFF2-40B4-BE49-F238E27FC236}">
                <a16:creationId xmlns:a16="http://schemas.microsoft.com/office/drawing/2014/main" id="{BFC7CC51-9A74-7BE0-ED5B-16DA327D13FA}"/>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C89E9D99-8AC2-D20A-2129-7BBFACFC6AF9}"/>
              </a:ext>
            </a:extLst>
          </p:cNvPr>
          <p:cNvSpPr/>
          <p:nvPr/>
        </p:nvSpPr>
        <p:spPr>
          <a:xfrm>
            <a:off x="2198300" y="401163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3940181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pic>
        <p:nvPicPr>
          <p:cNvPr id="3" name="Picture 2" descr="A group of people sitting at a table&#10;&#10;AI-generated content may be incorrect.">
            <a:extLst>
              <a:ext uri="{FF2B5EF4-FFF2-40B4-BE49-F238E27FC236}">
                <a16:creationId xmlns:a16="http://schemas.microsoft.com/office/drawing/2014/main" id="{61AED792-8BA4-1ED1-C919-1759843DF4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 b="91136" l="2886" r="97725">
                        <a14:foregroundMark x1="666" y1="93075" x2="15705" y2="94737"/>
                        <a14:foregroundMark x1="15705" y1="94737" x2="81687" y2="92382"/>
                        <a14:foregroundMark x1="81687" y1="92382" x2="97059" y2="92382"/>
                        <a14:foregroundMark x1="97059" y1="92382" x2="97808" y2="75229"/>
                        <a14:foregroundMark x1="97811" y1="18968" x2="97503" y2="4432"/>
                        <a14:foregroundMark x1="97897" y1="23012" x2="97817" y2="19222"/>
                        <a14:foregroundMark x1="97503" y1="4432" x2="97780" y2="416"/>
                        <a14:foregroundMark x1="7658" y1="92105" x2="3330" y2="92521"/>
                        <a14:foregroundMark x1="3330" y1="92521" x2="388" y2="77562"/>
                        <a14:foregroundMark x1="388" y1="77562" x2="999" y2="13850"/>
                        <a14:foregroundMark x1="999" y1="13850" x2="8324" y2="2078"/>
                        <a14:foregroundMark x1="8324" y1="2078" x2="15094" y2="4571"/>
                        <a14:foregroundMark x1="15094" y1="4571" x2="15205" y2="22853"/>
                        <a14:foregroundMark x1="15205" y1="22853" x2="8213" y2="62604"/>
                        <a14:foregroundMark x1="8213" y1="62604" x2="7436" y2="90720"/>
                        <a14:foregroundMark x1="2886" y1="4709" x2="7825" y2="68837"/>
                        <a14:foregroundMark x1="7825" y1="68837" x2="13208" y2="59003"/>
                        <a14:foregroundMark x1="13208" y1="59003" x2="15150" y2="15928"/>
                        <a14:foregroundMark x1="15150" y1="15928" x2="12264" y2="11911"/>
                        <a14:foregroundMark x1="25694" y1="23130" x2="31964" y2="24100"/>
                        <a14:foregroundMark x1="31964" y1="24100" x2="40622" y2="23407"/>
                        <a14:foregroundMark x1="40622" y1="23407" x2="43840" y2="14404"/>
                        <a14:foregroundMark x1="43840" y1="14404" x2="42564" y2="1247"/>
                        <a14:foregroundMark x1="42564" y1="1247" x2="30355" y2="1247"/>
                        <a14:foregroundMark x1="30355" y1="1247" x2="22919" y2="12465"/>
                        <a14:foregroundMark x1="22919" y1="12465" x2="24084" y2="15928"/>
                        <a14:foregroundMark x1="44451" y1="25900" x2="83352" y2="15651"/>
                        <a14:foregroundMark x1="83352" y1="15651" x2="76193" y2="1108"/>
                        <a14:foregroundMark x1="76193" y1="1108" x2="45061" y2="3186"/>
                        <a14:foregroundMark x1="45061" y1="3186" x2="41842" y2="416"/>
                        <a14:foregroundMark x1="57714" y1="59972" x2="61765" y2="74654"/>
                        <a14:foregroundMark x1="61765" y1="74654" x2="65705" y2="81163"/>
                        <a14:foregroundMark x1="65705" y1="81163" x2="87569" y2="90720"/>
                        <a14:foregroundMark x1="87569" y1="90720" x2="93174" y2="91136"/>
                        <a14:foregroundMark x1="93174" y1="91136" x2="97392" y2="77839"/>
                        <a14:foregroundMark x1="97224" y1="70250" x2="96060" y2="17313"/>
                        <a14:foregroundMark x1="97392" y1="77839" x2="97330" y2="75005"/>
                        <a14:foregroundMark x1="96060" y1="17313" x2="94395" y2="4294"/>
                        <a14:foregroundMark x1="94395" y1="4294" x2="77858" y2="5540"/>
                        <a14:foregroundMark x1="77858" y1="5540" x2="54828" y2="67867"/>
                        <a14:foregroundMark x1="79023" y1="24931" x2="91898" y2="11773"/>
                        <a14:foregroundMark x1="91898" y1="11773" x2="96726" y2="34349"/>
                        <a14:foregroundMark x1="96726" y1="34349" x2="90178" y2="46122"/>
                        <a14:foregroundMark x1="90178" y1="46122" x2="79467" y2="39474"/>
                        <a14:foregroundMark x1="79467" y1="39474" x2="77580" y2="27562"/>
                        <a14:foregroundMark x1="77580" y1="27562" x2="77636" y2="26593"/>
                        <a14:foregroundMark x1="79745" y1="4571" x2="89512" y2="1662"/>
                        <a14:foregroundMark x1="89512" y1="1662" x2="80189" y2="693"/>
                        <a14:backgroundMark x1="98724" y1="57756" x2="98058" y2="17452"/>
                        <a14:backgroundMark x1="98058" y1="17452" x2="99445" y2="139"/>
                        <a14:backgroundMark x1="99445" y1="139" x2="99334" y2="0"/>
                        <a14:backgroundMark x1="98113" y1="56648" x2="98391" y2="69252"/>
                        <a14:backgroundMark x1="98391" y1="69252" x2="98946" y2="57756"/>
                        <a14:backgroundMark x1="98946" y1="57756" x2="98613" y2="57341"/>
                        <a14:backgroundMark x1="98613" y1="58033" x2="98724" y2="69252"/>
                        <a14:backgroundMark x1="98724" y1="69252" x2="98779" y2="56371"/>
                        <a14:backgroundMark x1="98779" y1="56371" x2="98557" y2="57064"/>
                        <a14:backgroundMark x1="98391" y1="73407" x2="98058" y2="68837"/>
                        <a14:backgroundMark x1="98391" y1="75485" x2="98113" y2="70083"/>
                        <a14:backgroundMark x1="98613" y1="74377" x2="97947" y2="69945"/>
                        <a14:backgroundMark x1="99168" y1="58449" x2="98391" y2="50554"/>
                        <a14:backgroundMark x1="99223" y1="51662" x2="98724" y2="57479"/>
                        <a14:backgroundMark x1="99057" y1="53463" x2="98391" y2="60942"/>
                        <a14:backgroundMark x1="98280" y1="72438" x2="98058" y2="75346"/>
                        <a14:backgroundMark x1="98280" y1="71607" x2="98058" y2="73130"/>
                        <a14:backgroundMark x1="98391" y1="69945" x2="97836" y2="72299"/>
                      </a14:backgroundRemoval>
                    </a14:imgEffect>
                  </a14:imgLayer>
                </a14:imgProps>
              </a:ext>
            </a:extLst>
          </a:blip>
          <a:stretch>
            <a:fillRect/>
          </a:stretch>
        </p:blipFill>
        <p:spPr>
          <a:xfrm>
            <a:off x="699143" y="1744049"/>
            <a:ext cx="10984992" cy="4401312"/>
          </a:xfrm>
          <a:prstGeom prst="rect">
            <a:avLst/>
          </a:prstGeom>
        </p:spPr>
      </p:pic>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AI </a:t>
            </a:r>
            <a:r>
              <a:rPr lang="en-US" noProof="0" dirty="0">
                <a:gradFill>
                  <a:gsLst>
                    <a:gs pos="44000">
                      <a:srgbClr val="0078D4"/>
                    </a:gs>
                    <a:gs pos="0">
                      <a:srgbClr val="C03BC4"/>
                    </a:gs>
                  </a:gsLst>
                  <a:path path="circle">
                    <a:fillToRect l="100000" t="100000"/>
                  </a:path>
                </a:gradFill>
              </a:rPr>
              <a:t>Sales </a:t>
            </a:r>
            <a:r>
              <a:rPr lang="en-US" noProof="0" dirty="0"/>
              <a:t>use cases</a:t>
            </a:r>
            <a:endParaRPr lang="en-US" noProof="0" dirty="0">
              <a:gradFill>
                <a:gsLst>
                  <a:gs pos="44000">
                    <a:srgbClr val="0078D4"/>
                  </a:gs>
                  <a:gs pos="0">
                    <a:srgbClr val="C03BC4"/>
                  </a:gs>
                </a:gsLst>
                <a:path path="circle">
                  <a:fillToRect l="100000" t="100000"/>
                </a:path>
              </a:gradFill>
            </a:endParaRPr>
          </a:p>
        </p:txBody>
      </p:sp>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4683" y="4234841"/>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Sales and how AI can assist. </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AI can simplify the tasks that salespeople perform every day. Look at key use cases and how Copilot and agents can assist along the way. </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229600" y="4234841"/>
            <a:ext cx="2743200"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sellers are using AI in their day-to-day. </a:t>
            </a:r>
          </a:p>
        </p:txBody>
      </p:sp>
    </p:spTree>
    <p:extLst>
      <p:ext uri="{BB962C8B-B14F-4D97-AF65-F5344CB8AC3E}">
        <p14:creationId xmlns:p14="http://schemas.microsoft.com/office/powerpoint/2010/main" val="40315594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827B-FFD5-0947-161C-DBBA17E5C949}"/>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4926B5BF-209B-F219-62B5-96FB9340124B}"/>
              </a:ext>
              <a:ext uri="{C183D7F6-B498-43B3-948B-1728B52AA6E4}">
                <adec:decorative xmlns:adec="http://schemas.microsoft.com/office/drawing/2017/decorative" val="1"/>
              </a:ext>
            </a:extLst>
          </p:cNvPr>
          <p:cNvSpPr>
            <a:spLocks/>
          </p:cNvSpPr>
          <p:nvPr/>
        </p:nvSpPr>
        <p:spPr bwMode="auto">
          <a:xfrm>
            <a:off x="588263" y="4288608"/>
            <a:ext cx="11017250" cy="2407467"/>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10EF6DC0-8335-6770-A1D0-A9EEBFE8FE7C}"/>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F0F992DF-8C68-3216-E7E7-AB85E209D7E3}"/>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65122211-24B2-C9A0-FD0F-103D35F2BE4B}"/>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lang="en-US" noProof="0" dirty="0">
                <a:gradFill>
                  <a:gsLst>
                    <a:gs pos="26000">
                      <a:srgbClr val="0078D4"/>
                    </a:gs>
                    <a:gs pos="0">
                      <a:srgbClr val="C03BC4"/>
                    </a:gs>
                  </a:gsLst>
                  <a:path path="circle">
                    <a:fillToRect l="100000" t="100000"/>
                  </a:path>
                </a:gradFill>
              </a:rPr>
              <a:t>Sales</a:t>
            </a:r>
            <a:endParaRPr lang="en-US" noProof="0" dirty="0">
              <a:gradFill flip="none" rotWithShape="1">
                <a:gsLst>
                  <a:gs pos="50000">
                    <a:srgbClr val="0078D4"/>
                  </a:gs>
                  <a:gs pos="0">
                    <a:srgbClr val="C03BC4"/>
                  </a:gs>
                </a:gsLst>
                <a:lin ang="13500000" scaled="1"/>
                <a:tileRect/>
              </a:gradFill>
            </a:endParaRPr>
          </a:p>
        </p:txBody>
      </p:sp>
      <p:sp>
        <p:nvSpPr>
          <p:cNvPr id="5" name="TextBox 4">
            <a:extLst>
              <a:ext uri="{FF2B5EF4-FFF2-40B4-BE49-F238E27FC236}">
                <a16:creationId xmlns:a16="http://schemas.microsoft.com/office/drawing/2014/main" id="{B169254A-BE80-1D17-719A-1354DE29AD01}"/>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0A579A7C-EA58-3CAE-5ABE-591448639021}"/>
              </a:ext>
            </a:extLst>
          </p:cNvPr>
          <p:cNvSpPr txBox="1">
            <a:spLocks/>
          </p:cNvSpPr>
          <p:nvPr/>
        </p:nvSpPr>
        <p:spPr>
          <a:xfrm>
            <a:off x="2218000" y="1533850"/>
            <a:ext cx="3569133" cy="769441"/>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4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Based on Microsoft research, selling is getting harder, with 79% of sellers saying they need to support more account and are spending 70% of their time on administrative tasks such as research, planning, generating proposals, data entry, and internal meetings. </a:t>
            </a:r>
          </a:p>
        </p:txBody>
      </p:sp>
      <p:sp>
        <p:nvSpPr>
          <p:cNvPr id="8" name="Freeform 27">
            <a:extLst>
              <a:ext uri="{FF2B5EF4-FFF2-40B4-BE49-F238E27FC236}">
                <a16:creationId xmlns:a16="http://schemas.microsoft.com/office/drawing/2014/main" id="{7017C74F-3B61-8AC4-6614-37D3915CE28F}"/>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CB0DFE9F-0EA1-3B8B-92E6-CAF64EA6A452}"/>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0A90AFC2-F030-F29A-D20E-FA5731C54932}"/>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D484340A-22BD-F5EC-3843-AB2910C1CACD}"/>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C1AF2563-BC12-F553-509F-687562F5F9A2}"/>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DB6B20D4-67A2-8CC9-9FE9-FCCCB1E058F8}"/>
              </a:ext>
            </a:extLst>
          </p:cNvPr>
          <p:cNvSpPr txBox="1">
            <a:spLocks/>
          </p:cNvSpPr>
          <p:nvPr/>
        </p:nvSpPr>
        <p:spPr>
          <a:xfrm>
            <a:off x="739969" y="5259467"/>
            <a:ext cx="2357611" cy="91640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sales teams with tedious tasks like catching up on pipeline, updating CRM data, preparing for meetings, and analyzing calls so they can focus on closing the deal. </a:t>
            </a:r>
          </a:p>
        </p:txBody>
      </p:sp>
      <p:sp>
        <p:nvSpPr>
          <p:cNvPr id="12" name="Rounded Rectangle 55">
            <a:extLst>
              <a:ext uri="{FF2B5EF4-FFF2-40B4-BE49-F238E27FC236}">
                <a16:creationId xmlns:a16="http://schemas.microsoft.com/office/drawing/2014/main" id="{D63AD8B4-1434-E3A1-59A0-E06836C6AA4C}"/>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AAFD2484-6F78-1DB3-853A-B43830F627F9}"/>
              </a:ext>
            </a:extLst>
          </p:cNvPr>
          <p:cNvGraphicFramePr>
            <a:graphicFrameLocks noGrp="1"/>
          </p:cNvGraphicFramePr>
          <p:nvPr>
            <p:extLst>
              <p:ext uri="{D42A27DB-BD31-4B8C-83A1-F6EECF244321}">
                <p14:modId xmlns:p14="http://schemas.microsoft.com/office/powerpoint/2010/main" val="3189403432"/>
              </p:ext>
            </p:extLst>
          </p:nvPr>
        </p:nvGraphicFramePr>
        <p:xfrm>
          <a:off x="6036310" y="1225509"/>
          <a:ext cx="5496053" cy="2408288"/>
        </p:xfrm>
        <a:graphic>
          <a:graphicData uri="http://schemas.openxmlformats.org/drawingml/2006/table">
            <a:tbl>
              <a:tblPr firstRow="1" bandRow="1">
                <a:tableStyleId>{5C22544A-7EE6-4342-B048-85BDC9FD1C3A}</a:tableStyleId>
              </a:tblPr>
              <a:tblGrid>
                <a:gridCol w="1070154">
                  <a:extLst>
                    <a:ext uri="{9D8B030D-6E8A-4147-A177-3AD203B41FA5}">
                      <a16:colId xmlns:a16="http://schemas.microsoft.com/office/drawing/2014/main" val="1464606022"/>
                    </a:ext>
                  </a:extLst>
                </a:gridCol>
                <a:gridCol w="4425899">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Sales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mj-lt"/>
                          <a:ea typeface="+mn-ea"/>
                          <a:cs typeface="+mn-cs"/>
                          <a:hlinkClick r:id="rId3" action="ppaction://hlinksldjump">
                            <a:extLst>
                              <a:ext uri="{A12FA001-AC4F-418D-AE19-62706E023703}">
                                <ahyp:hlinkClr xmlns:ahyp="http://schemas.microsoft.com/office/drawing/2018/hyperlinkcolor" val="tx"/>
                              </a:ext>
                            </a:extLst>
                          </a:hlinkClick>
                        </a:rPr>
                        <a:t>Opportunities pursued</a:t>
                      </a:r>
                      <a:endParaRPr kumimoji="0" lang="en-US" sz="1000" b="0" i="0" u="none" strike="noStrike" kern="1200" cap="none" spc="0" normalizeH="0" baseline="0" noProof="0" dirty="0">
                        <a:ln>
                          <a:noFill/>
                        </a:ln>
                        <a:solidFill>
                          <a:srgbClr val="8661C5"/>
                        </a:solidFill>
                        <a:effectLst/>
                        <a:uLnTx/>
                        <a:uFillTx/>
                        <a:latin typeface="+mj-lt"/>
                        <a:ea typeface="+mn-ea"/>
                        <a:cs typeface="+mn-cs"/>
                      </a:endParaRP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Simplifying and automating tasks like preparing for meetings, tracking tasks, sending emails, creating proposals, and researching customer and product information can allow sellers to pursue more opportunities.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mj-lt"/>
                          <a:ea typeface="+mn-ea"/>
                          <a:cs typeface="+mn-cs"/>
                          <a:hlinkClick r:id="rId4" action="ppaction://hlinksldjump">
                            <a:extLst>
                              <a:ext uri="{A12FA001-AC4F-418D-AE19-62706E023703}">
                                <ahyp:hlinkClr xmlns:ahyp="http://schemas.microsoft.com/office/drawing/2018/hyperlinkcolor" val="tx"/>
                              </a:ext>
                            </a:extLst>
                          </a:hlinkClick>
                        </a:rPr>
                        <a:t>Close rate</a:t>
                      </a:r>
                      <a:endParaRPr kumimoji="0" lang="en-US" sz="1000" b="0" i="0" u="none" strike="noStrike" kern="1200" cap="none" spc="0" normalizeH="0" baseline="0" noProof="0" dirty="0">
                        <a:ln>
                          <a:noFill/>
                        </a:ln>
                        <a:solidFill>
                          <a:srgbClr val="8661C5"/>
                        </a:solidFill>
                        <a:effectLst/>
                        <a:uLnTx/>
                        <a:uFillTx/>
                        <a:latin typeface="+mj-lt"/>
                        <a:ea typeface="+mn-ea"/>
                        <a:cs typeface="+mn-cs"/>
                      </a:endParaRP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Improving the quality of marketing content and customer interactions such as emails and meetings can help to improve close rates.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mj-lt"/>
                          <a:ea typeface="+mn-ea"/>
                          <a:cs typeface="+mn-cs"/>
                          <a:hlinkClick r:id="rId5" action="ppaction://hlinksldjump">
                            <a:extLst>
                              <a:ext uri="{A12FA001-AC4F-418D-AE19-62706E023703}">
                                <ahyp:hlinkClr xmlns:ahyp="http://schemas.microsoft.com/office/drawing/2018/hyperlinkcolor" val="tx"/>
                              </a:ext>
                            </a:extLst>
                          </a:hlinkClick>
                        </a:rPr>
                        <a:t>Deal Size</a:t>
                      </a:r>
                      <a:endParaRPr kumimoji="0" lang="en-US" sz="1000" b="0" i="0" u="none" strike="noStrike" kern="1200" cap="none" spc="0" normalizeH="0" baseline="0" noProof="0" dirty="0">
                        <a:ln>
                          <a:noFill/>
                        </a:ln>
                        <a:solidFill>
                          <a:srgbClr val="8661C5"/>
                        </a:solidFill>
                        <a:effectLst/>
                        <a:uLnTx/>
                        <a:uFillTx/>
                        <a:latin typeface="+mj-lt"/>
                        <a:ea typeface="+mn-ea"/>
                        <a:cs typeface="+mn-cs"/>
                      </a:endParaRP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Sellers can use Copilot to get suggestions for cross selling opportunities and then research a better together story. Copilot also assists in pulling together quotes and proposals.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8661C5"/>
                          </a:solidFill>
                          <a:effectLst/>
                          <a:uLnTx/>
                          <a:uFillTx/>
                          <a:latin typeface="+mj-lt"/>
                          <a:ea typeface="+mn-ea"/>
                          <a:cs typeface="+mn-cs"/>
                          <a:hlinkClick r:id="rId6" action="ppaction://hlinksldjump">
                            <a:extLst>
                              <a:ext uri="{A12FA001-AC4F-418D-AE19-62706E023703}">
                                <ahyp:hlinkClr xmlns:ahyp="http://schemas.microsoft.com/office/drawing/2018/hyperlinkcolor" val="tx"/>
                              </a:ext>
                            </a:extLst>
                          </a:hlinkClick>
                        </a:rPr>
                        <a:t>Customer retention</a:t>
                      </a:r>
                      <a:endParaRPr kumimoji="0" lang="en-US" sz="1000" b="0" i="0" u="none" strike="noStrike" kern="1200" cap="none" spc="0" normalizeH="0" baseline="0" noProof="0" dirty="0">
                        <a:ln>
                          <a:noFill/>
                        </a:ln>
                        <a:solidFill>
                          <a:srgbClr val="8661C5"/>
                        </a:solidFill>
                        <a:effectLst/>
                        <a:uLnTx/>
                        <a:uFillTx/>
                        <a:latin typeface="+mj-lt"/>
                        <a:ea typeface="+mn-ea"/>
                        <a:cs typeface="+mn-cs"/>
                      </a:endParaRP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Improving the quality of sales materials and interactions helps with retention, but the rest of the organization can contribute as well from improved support interactions and first call resolution to improved customer feedback processes to product development.</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bl>
          </a:graphicData>
        </a:graphic>
      </p:graphicFrame>
      <p:sp>
        <p:nvSpPr>
          <p:cNvPr id="30" name="Freeform 27">
            <a:extLst>
              <a:ext uri="{FF2B5EF4-FFF2-40B4-BE49-F238E27FC236}">
                <a16:creationId xmlns:a16="http://schemas.microsoft.com/office/drawing/2014/main" id="{207B380F-D414-9988-BCE1-C944EF42F416}"/>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EDFEDEF7-A451-EBE1-DBB2-DAF3DC09B728}"/>
              </a:ext>
            </a:extLst>
          </p:cNvPr>
          <p:cNvSpPr txBox="1">
            <a:spLocks/>
          </p:cNvSpPr>
          <p:nvPr/>
        </p:nvSpPr>
        <p:spPr>
          <a:xfrm>
            <a:off x="739970" y="3464093"/>
            <a:ext cx="1213415"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lang="en-US" noProof="0" dirty="0">
                <a:gradFill>
                  <a:gsLst>
                    <a:gs pos="26000">
                      <a:srgbClr val="0078D4"/>
                    </a:gs>
                    <a:gs pos="0">
                      <a:srgbClr val="C03BC4"/>
                    </a:gs>
                  </a:gsLst>
                  <a:path path="circle">
                    <a:fillToRect l="100000" t="100000"/>
                  </a:path>
                </a:gradFill>
              </a:rPr>
              <a:t>Sales </a:t>
            </a:r>
            <a:r>
              <a:rPr kumimoji="0" lang="en-US" sz="14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roles using AI</a:t>
            </a:r>
          </a:p>
        </p:txBody>
      </p:sp>
      <p:sp>
        <p:nvSpPr>
          <p:cNvPr id="48" name="Graphic 74" descr="Icon of a person with a checkmark">
            <a:extLst>
              <a:ext uri="{FF2B5EF4-FFF2-40B4-BE49-F238E27FC236}">
                <a16:creationId xmlns:a16="http://schemas.microsoft.com/office/drawing/2014/main" id="{C4FDCDB4-E92D-13F0-EE9B-9D0B60941712}"/>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83371775-6B38-DAF3-0F81-1490008C9980}"/>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06ECCD64-C53F-EC2A-A2FE-4ECE62BAF386}"/>
              </a:ext>
            </a:extLst>
          </p:cNvPr>
          <p:cNvGraphicFramePr>
            <a:graphicFrameLocks noGrp="1"/>
          </p:cNvGraphicFramePr>
          <p:nvPr>
            <p:extLst>
              <p:ext uri="{D42A27DB-BD31-4B8C-83A1-F6EECF244321}">
                <p14:modId xmlns:p14="http://schemas.microsoft.com/office/powerpoint/2010/main" val="2316025862"/>
              </p:ext>
            </p:extLst>
          </p:nvPr>
        </p:nvGraphicFramePr>
        <p:xfrm>
          <a:off x="3170731" y="4361760"/>
          <a:ext cx="8361632" cy="1978851"/>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algn="l">
                        <a:lnSpc>
                          <a:spcPct val="100000"/>
                        </a:lnSpc>
                        <a:spcBef>
                          <a:spcPts val="0"/>
                        </a:spcBef>
                        <a:spcAft>
                          <a:spcPts val="300"/>
                        </a:spcAft>
                      </a:pPr>
                      <a:r>
                        <a:rPr lang="en-US" sz="1000" dirty="0">
                          <a:solidFill>
                            <a:schemeClr val="tx1"/>
                          </a:solidFill>
                          <a:latin typeface="+mn-lt"/>
                        </a:rPr>
                        <a:t>Lead generation </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7" action="ppaction://hlinksldjump">
                            <a:extLst>
                              <a:ext uri="{A12FA001-AC4F-418D-AE19-62706E023703}">
                                <ahyp:hlinkClr xmlns:ahyp="http://schemas.microsoft.com/office/drawing/2018/hyperlinkcolor" val="tx"/>
                              </a:ext>
                            </a:extLst>
                          </a:hlinkClick>
                        </a:rPr>
                        <a:t>Create an unsolicited proposal</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8" action="ppaction://hlinksldjump">
                            <a:extLst>
                              <a:ext uri="{A12FA001-AC4F-418D-AE19-62706E023703}">
                                <ahyp:hlinkClr xmlns:ahyp="http://schemas.microsoft.com/office/drawing/2018/hyperlinkcolor" val="tx"/>
                              </a:ext>
                            </a:extLst>
                          </a:hlinkClick>
                        </a:rPr>
                        <a:t>Targeted prospecting</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184105">
                <a:tc>
                  <a:txBody>
                    <a:bodyPr/>
                    <a:lstStyle/>
                    <a:p>
                      <a:pPr algn="l">
                        <a:lnSpc>
                          <a:spcPct val="100000"/>
                        </a:lnSpc>
                        <a:spcBef>
                          <a:spcPts val="0"/>
                        </a:spcBef>
                        <a:spcAft>
                          <a:spcPts val="300"/>
                        </a:spcAft>
                      </a:pPr>
                      <a:r>
                        <a:rPr lang="en-US" sz="1000" dirty="0">
                          <a:solidFill>
                            <a:schemeClr val="tx1"/>
                          </a:solidFill>
                          <a:latin typeface="+mn-lt"/>
                        </a:rPr>
                        <a:t>Customer engagement</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9" action="ppaction://hlinksldjump">
                            <a:extLst>
                              <a:ext uri="{A12FA001-AC4F-418D-AE19-62706E023703}">
                                <ahyp:hlinkClr xmlns:ahyp="http://schemas.microsoft.com/office/drawing/2018/hyperlinkcolor" val="tx"/>
                              </a:ext>
                            </a:extLst>
                          </a:hlinkClick>
                        </a:rPr>
                        <a:t>Accelerate customer research and </a:t>
                      </a:r>
                      <a:b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9" action="ppaction://hlinksldjump">
                            <a:extLst>
                              <a:ext uri="{A12FA001-AC4F-418D-AE19-62706E023703}">
                                <ahyp:hlinkClr xmlns:ahyp="http://schemas.microsoft.com/office/drawing/2018/hyperlinkcolor" val="tx"/>
                              </a:ext>
                            </a:extLst>
                          </a:hlinkClick>
                        </a:rPr>
                      </a:b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9" action="ppaction://hlinksldjump">
                            <a:extLst>
                              <a:ext uri="{A12FA001-AC4F-418D-AE19-62706E023703}">
                                <ahyp:hlinkClr xmlns:ahyp="http://schemas.microsoft.com/office/drawing/2018/hyperlinkcolor" val="tx"/>
                              </a:ext>
                            </a:extLst>
                          </a:hlinkClick>
                        </a:rPr>
                        <a:t>sales preparation</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10" action="ppaction://hlinksldjump">
                            <a:extLst>
                              <a:ext uri="{A12FA001-AC4F-418D-AE19-62706E023703}">
                                <ahyp:hlinkClr xmlns:ahyp="http://schemas.microsoft.com/office/drawing/2018/hyperlinkcolor" val="tx"/>
                              </a:ext>
                            </a:extLst>
                          </a:hlinkClick>
                        </a:rPr>
                        <a:t>Make a customized pitch</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11" action="ppaction://hlinksldjump">
                            <a:extLst>
                              <a:ext uri="{A12FA001-AC4F-418D-AE19-62706E023703}">
                                <ahyp:hlinkClr xmlns:ahyp="http://schemas.microsoft.com/office/drawing/2018/hyperlinkcolor" val="tx"/>
                              </a:ext>
                            </a:extLst>
                          </a:hlinkClick>
                        </a:rPr>
                        <a:t>Improve customer meetings</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12" action="ppaction://hlinksldjump">
                            <a:extLst>
                              <a:ext uri="{A12FA001-AC4F-418D-AE19-62706E023703}">
                                <ahyp:hlinkClr xmlns:ahyp="http://schemas.microsoft.com/office/drawing/2018/hyperlinkcolor" val="tx"/>
                              </a:ext>
                            </a:extLst>
                          </a:hlinkClick>
                        </a:rPr>
                        <a:t>Make a customized pitch</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13" action="ppaction://hlinksldjump">
                            <a:extLst>
                              <a:ext uri="{A12FA001-AC4F-418D-AE19-62706E023703}">
                                <ahyp:hlinkClr xmlns:ahyp="http://schemas.microsoft.com/office/drawing/2018/hyperlinkcolor" val="tx"/>
                              </a:ext>
                            </a:extLst>
                          </a:hlinkClick>
                        </a:rPr>
                        <a:t>Respond to an RFP</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780974"/>
                  </a:ext>
                </a:extLst>
              </a:tr>
              <a:tr h="113607">
                <a:tc>
                  <a:txBody>
                    <a:bodyPr/>
                    <a:lstStyle/>
                    <a:p>
                      <a:pPr algn="l">
                        <a:lnSpc>
                          <a:spcPct val="100000"/>
                        </a:lnSpc>
                        <a:spcBef>
                          <a:spcPts val="0"/>
                        </a:spcBef>
                        <a:spcAft>
                          <a:spcPts val="300"/>
                        </a:spcAft>
                      </a:pPr>
                      <a:r>
                        <a:rPr lang="en-US" sz="1000" dirty="0">
                          <a:solidFill>
                            <a:schemeClr val="tx1"/>
                          </a:solidFill>
                          <a:latin typeface="+mn-lt"/>
                        </a:rPr>
                        <a:t>Negotiation &amp; closing</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14" action="ppaction://hlinksldjump">
                            <a:extLst>
                              <a:ext uri="{A12FA001-AC4F-418D-AE19-62706E023703}">
                                <ahyp:hlinkClr xmlns:ahyp="http://schemas.microsoft.com/office/drawing/2018/hyperlinkcolor" val="tx"/>
                              </a:ext>
                            </a:extLst>
                          </a:hlinkClick>
                        </a:rPr>
                        <a:t>Create personalized offers</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113607">
                <a:tc>
                  <a:txBody>
                    <a:bodyPr/>
                    <a:lstStyle/>
                    <a:p>
                      <a:pPr algn="l">
                        <a:lnSpc>
                          <a:spcPct val="100000"/>
                        </a:lnSpc>
                        <a:spcBef>
                          <a:spcPts val="0"/>
                        </a:spcBef>
                        <a:spcAft>
                          <a:spcPts val="300"/>
                        </a:spcAft>
                      </a:pPr>
                      <a:r>
                        <a:rPr lang="en-US" sz="1000" dirty="0">
                          <a:solidFill>
                            <a:schemeClr val="tx1"/>
                          </a:solidFill>
                          <a:latin typeface="+mn-lt"/>
                        </a:rPr>
                        <a:t>Post-sale </a:t>
                      </a:r>
                    </a:p>
                    <a:p>
                      <a:pPr algn="l">
                        <a:lnSpc>
                          <a:spcPct val="100000"/>
                        </a:lnSpc>
                        <a:spcBef>
                          <a:spcPts val="0"/>
                        </a:spcBef>
                        <a:spcAft>
                          <a:spcPts val="300"/>
                        </a:spcAft>
                      </a:pPr>
                      <a:r>
                        <a:rPr lang="en-US" sz="1000" dirty="0">
                          <a:solidFill>
                            <a:schemeClr val="tx1"/>
                          </a:solidFill>
                          <a:latin typeface="+mn-lt"/>
                        </a:rPr>
                        <a:t>follow up &amp; upsell</a:t>
                      </a:r>
                    </a:p>
                  </a:txBody>
                  <a:tcPr marT="27432" marB="27432">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15" action="ppaction://hlinksldjump">
                            <a:extLst>
                              <a:ext uri="{A12FA001-AC4F-418D-AE19-62706E023703}">
                                <ahyp:hlinkClr xmlns:ahyp="http://schemas.microsoft.com/office/drawing/2018/hyperlinkcolor" val="tx"/>
                              </a:ext>
                            </a:extLst>
                          </a:hlinkClick>
                        </a:rPr>
                        <a:t>Quicker customer response and CRM Updates</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p>
                      <a:pPr marL="114300" marR="0" lvl="0" indent="-114300" algn="l" defTabSz="582780" rtl="0" eaLnBrk="1" fontAlgn="auto" latinLnBrk="0" hangingPunct="1">
                        <a:lnSpc>
                          <a:spcPct val="110000"/>
                        </a:lnSpc>
                        <a:spcBef>
                          <a:spcPct val="0"/>
                        </a:spcBef>
                        <a:spcAft>
                          <a:spcPts val="300"/>
                        </a:spcAft>
                        <a:buClr>
                          <a:srgbClr val="000000"/>
                        </a:buClr>
                        <a:buSzTx/>
                        <a:buFont typeface="Arial" panose="020B0604020202020204" pitchFamily="34" charset="0"/>
                        <a:buChar char="•"/>
                        <a:tabLst/>
                        <a:defRPr/>
                      </a:pPr>
                      <a:r>
                        <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hlinkClick r:id="rId16" action="ppaction://hlinksldjump">
                            <a:extLst>
                              <a:ext uri="{A12FA001-AC4F-418D-AE19-62706E023703}">
                                <ahyp:hlinkClr xmlns:ahyp="http://schemas.microsoft.com/office/drawing/2018/hyperlinkcolor" val="tx"/>
                              </a:ext>
                            </a:extLst>
                          </a:hlinkClick>
                        </a:rPr>
                        <a:t>Post-sale customer insights</a:t>
                      </a:r>
                      <a:endParaRPr kumimoji="0" lang="en-US" sz="800" b="0" i="0" u="sng" strike="noStrike" kern="1200" cap="none" spc="0" normalizeH="0" baseline="0" noProof="0" dirty="0">
                        <a:ln>
                          <a:noFill/>
                        </a:ln>
                        <a:solidFill>
                          <a:srgbClr val="8661C5"/>
                        </a:solidFill>
                        <a:effectLst/>
                        <a:uLnTx/>
                        <a:uFillTx/>
                        <a:latin typeface="Segoe UI Semibold"/>
                        <a:ea typeface="+mn-ea"/>
                        <a:cs typeface="Segoe UI Semiligh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26682502"/>
                  </a:ext>
                </a:extLst>
              </a:tr>
            </a:tbl>
          </a:graphicData>
        </a:graphic>
      </p:graphicFrame>
      <p:sp>
        <p:nvSpPr>
          <p:cNvPr id="4" name="Text Placeholder 10">
            <a:extLst>
              <a:ext uri="{FF2B5EF4-FFF2-40B4-BE49-F238E27FC236}">
                <a16:creationId xmlns:a16="http://schemas.microsoft.com/office/drawing/2014/main" id="{1959C3E1-B404-77D1-E09E-47879EB23FBC}"/>
              </a:ext>
            </a:extLst>
          </p:cNvPr>
          <p:cNvSpPr txBox="1">
            <a:spLocks/>
          </p:cNvSpPr>
          <p:nvPr/>
        </p:nvSpPr>
        <p:spPr>
          <a:xfrm>
            <a:off x="2243230" y="3722805"/>
            <a:ext cx="634061" cy="30777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Account Manager</a:t>
            </a:r>
          </a:p>
        </p:txBody>
      </p:sp>
      <p:sp>
        <p:nvSpPr>
          <p:cNvPr id="7" name="Text Placeholder 10">
            <a:extLst>
              <a:ext uri="{FF2B5EF4-FFF2-40B4-BE49-F238E27FC236}">
                <a16:creationId xmlns:a16="http://schemas.microsoft.com/office/drawing/2014/main" id="{99EB049C-D731-8EB7-CDC6-D63327A54881}"/>
              </a:ext>
            </a:extLst>
          </p:cNvPr>
          <p:cNvSpPr txBox="1">
            <a:spLocks/>
          </p:cNvSpPr>
          <p:nvPr/>
        </p:nvSpPr>
        <p:spPr>
          <a:xfrm>
            <a:off x="4040153" y="3722805"/>
            <a:ext cx="698363"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rPr>
              <a:t>Technical Sales</a:t>
            </a:r>
          </a:p>
        </p:txBody>
      </p:sp>
      <p:sp>
        <p:nvSpPr>
          <p:cNvPr id="9" name="Text Placeholder 10">
            <a:extLst>
              <a:ext uri="{FF2B5EF4-FFF2-40B4-BE49-F238E27FC236}">
                <a16:creationId xmlns:a16="http://schemas.microsoft.com/office/drawing/2014/main" id="{4AF69932-F1C2-4ABD-1A6C-599E70DD2F40}"/>
              </a:ext>
            </a:extLst>
          </p:cNvPr>
          <p:cNvSpPr txBox="1">
            <a:spLocks/>
          </p:cNvSpPr>
          <p:nvPr/>
        </p:nvSpPr>
        <p:spPr>
          <a:xfrm>
            <a:off x="5005909" y="3722805"/>
            <a:ext cx="634061" cy="153888"/>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err="1">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rPr>
              <a:t>Telesales</a:t>
            </a:r>
            <a:endPar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endParaRPr>
          </a:p>
        </p:txBody>
      </p:sp>
      <p:sp>
        <p:nvSpPr>
          <p:cNvPr id="10" name="Text Placeholder 10">
            <a:extLst>
              <a:ext uri="{FF2B5EF4-FFF2-40B4-BE49-F238E27FC236}">
                <a16:creationId xmlns:a16="http://schemas.microsoft.com/office/drawing/2014/main" id="{A0B9D223-2064-00D4-0B43-4A70DFF7FC6A}"/>
              </a:ext>
            </a:extLst>
          </p:cNvPr>
          <p:cNvSpPr txBox="1">
            <a:spLocks/>
          </p:cNvSpPr>
          <p:nvPr/>
        </p:nvSpPr>
        <p:spPr>
          <a:xfrm>
            <a:off x="3157656" y="3722805"/>
            <a:ext cx="634061" cy="307777"/>
          </a:xfrm>
          <a:prstGeom prst="rect">
            <a:avLst/>
          </a:prstGeom>
        </p:spPr>
        <p:txBody>
          <a:bodyPr wrap="square" lIns="0" tIns="0" rIns="0" bIns="0">
            <a:spAutoFit/>
          </a:bodyPr>
          <a:lstStyle>
            <a:lvl1pPr marL="0" indent="0" algn="just" defTabSz="914400" rtl="0" eaLnBrk="1" latinLnBrk="0" hangingPunct="1">
              <a:lnSpc>
                <a:spcPct val="90000"/>
              </a:lnSpc>
              <a:spcBef>
                <a:spcPts val="1000"/>
              </a:spcBef>
              <a:buFont typeface="Arial" panose="020B0604020202020204" pitchFamily="34" charset="0"/>
              <a:buNone/>
              <a:defRPr lang="en-US" sz="1200" b="0" kern="1200" dirty="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panose="020B0502040204020203" pitchFamily="34" charset="0"/>
              </a:rPr>
              <a:t>Customer Success</a:t>
            </a:r>
          </a:p>
        </p:txBody>
      </p:sp>
      <p:pic>
        <p:nvPicPr>
          <p:cNvPr id="11" name="Picture 10">
            <a:extLst>
              <a:ext uri="{FF2B5EF4-FFF2-40B4-BE49-F238E27FC236}">
                <a16:creationId xmlns:a16="http://schemas.microsoft.com/office/drawing/2014/main" id="{6C819A99-F868-63EA-142A-E78CA7183BC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131787" y="295810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3" name="Picture 12">
            <a:extLst>
              <a:ext uri="{FF2B5EF4-FFF2-40B4-BE49-F238E27FC236}">
                <a16:creationId xmlns:a16="http://schemas.microsoft.com/office/drawing/2014/main" id="{ED5F6152-5F5D-7724-4FBC-ED167AFBEAF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2218000" y="295810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4" name="Picture 13">
            <a:extLst>
              <a:ext uri="{FF2B5EF4-FFF2-40B4-BE49-F238E27FC236}">
                <a16:creationId xmlns:a16="http://schemas.microsoft.com/office/drawing/2014/main" id="{390D2095-479F-BF1B-F587-0C6EDEC913AD}"/>
              </a:ext>
            </a:extLst>
          </p:cNvPr>
          <p:cNvPicPr>
            <a:picLocks noChangeAspect="1"/>
          </p:cNvPicPr>
          <p:nvPr/>
        </p:nvPicPr>
        <p:blipFill rotWithShape="1">
          <a:blip r:embed="rId19" cstate="screen">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a:ext>
            </a:extLst>
          </a:blip>
          <a:srcRect/>
          <a:stretch/>
        </p:blipFill>
        <p:spPr>
          <a:xfrm>
            <a:off x="4980039" y="295810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7" name="Picture 16">
            <a:extLst>
              <a:ext uri="{FF2B5EF4-FFF2-40B4-BE49-F238E27FC236}">
                <a16:creationId xmlns:a16="http://schemas.microsoft.com/office/drawing/2014/main" id="{9459285C-FF49-DECB-89D5-F826E0435CD9}"/>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053343" y="295810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27" name="Graphic 2">
            <a:hlinkClick r:id="rId22"/>
            <a:extLst>
              <a:ext uri="{FF2B5EF4-FFF2-40B4-BE49-F238E27FC236}">
                <a16:creationId xmlns:a16="http://schemas.microsoft.com/office/drawing/2014/main" id="{385F1949-B34E-A3DE-EFBB-155FB9B8DA26}"/>
              </a:ext>
            </a:extLst>
          </p:cNvPr>
          <p:cNvSpPr/>
          <p:nvPr/>
        </p:nvSpPr>
        <p:spPr>
          <a:xfrm>
            <a:off x="5067747" y="67010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179259768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Opportunities pursued</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1" name="Picture 10" descr="Photo of sales meeting">
            <a:extLst>
              <a:ext uri="{FF2B5EF4-FFF2-40B4-BE49-F238E27FC236}">
                <a16:creationId xmlns:a16="http://schemas.microsoft.com/office/drawing/2014/main" id="{E1B3EA42-9552-C3A3-C695-C25A3A1890E7}"/>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43606" cy="1648746"/>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6" name="Text Placeholder 33">
            <a:extLst>
              <a:ext uri="{FF2B5EF4-FFF2-40B4-BE49-F238E27FC236}">
                <a16:creationId xmlns:a16="http://schemas.microsoft.com/office/drawing/2014/main" id="{1126D1A5-ACAE-AEDB-D50E-1EF1227A1663}"/>
              </a:ext>
            </a:extLst>
          </p:cNvPr>
          <p:cNvSpPr txBox="1">
            <a:spLocks/>
          </p:cNvSpPr>
          <p:nvPr/>
        </p:nvSpPr>
        <p:spPr>
          <a:xfrm>
            <a:off x="863599" y="3359134"/>
            <a:ext cx="6080897"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Sales is about building relationships and pursuing opportunities. But these things take time, so anything Copilot can do to reduce the time sales teams spend on other tasks can be used to increase customer face time and pursue more deals.</a:t>
            </a:r>
          </a:p>
        </p:txBody>
      </p:sp>
      <p:sp>
        <p:nvSpPr>
          <p:cNvPr id="17" name="Text Placeholder 4">
            <a:extLst>
              <a:ext uri="{FF2B5EF4-FFF2-40B4-BE49-F238E27FC236}">
                <a16:creationId xmlns:a16="http://schemas.microsoft.com/office/drawing/2014/main" id="{9A8BDBD5-6FA4-F87C-8066-3317F58FB995}"/>
              </a:ext>
              <a:ext uri="{C183D7F6-B498-43B3-948B-1728B52AA6E4}">
                <adec:decorative xmlns:adec="http://schemas.microsoft.com/office/drawing/2017/decorative" val="1"/>
              </a:ext>
            </a:extLst>
          </p:cNvPr>
          <p:cNvSpPr txBox="1">
            <a:spLocks/>
          </p:cNvSpPr>
          <p:nvPr/>
        </p:nvSpPr>
        <p:spPr>
          <a:xfrm>
            <a:off x="863600" y="4494580"/>
            <a:ext cx="6697260" cy="1585562"/>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customer meetings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organization information</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Learn how to pitch the product</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Organize information from past interactions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Completely focus during the meeting</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Respond to an RFP</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richer, faster responses to proposals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Have Copilot assist with drafting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summarizing emails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Simplify finding information for RFP responses</a:t>
            </a:r>
          </a:p>
        </p:txBody>
      </p:sp>
      <p:sp>
        <p:nvSpPr>
          <p:cNvPr id="19" name="Rectangle: Rounded Corners 26">
            <a:extLst>
              <a:ext uri="{FF2B5EF4-FFF2-40B4-BE49-F238E27FC236}">
                <a16:creationId xmlns:a16="http://schemas.microsoft.com/office/drawing/2014/main" id="{5A7051EA-6D20-6507-791C-8F1FAB312CDB}"/>
              </a:ext>
            </a:extLst>
          </p:cNvPr>
          <p:cNvSpPr/>
          <p:nvPr/>
        </p:nvSpPr>
        <p:spPr bwMode="auto">
          <a:xfrm>
            <a:off x="863600" y="4070716"/>
            <a:ext cx="6646768"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AI can help increase the number of opportunities pursued</a:t>
            </a:r>
          </a:p>
        </p:txBody>
      </p:sp>
      <p:sp>
        <p:nvSpPr>
          <p:cNvPr id="22" name="Text Placeholder 72">
            <a:extLst>
              <a:ext uri="{FF2B5EF4-FFF2-40B4-BE49-F238E27FC236}">
                <a16:creationId xmlns:a16="http://schemas.microsoft.com/office/drawing/2014/main" id="{87FCEFD3-7314-63FC-6010-2787A0712BE4}"/>
              </a:ext>
            </a:extLst>
          </p:cNvPr>
          <p:cNvSpPr txBox="1">
            <a:spLocks/>
          </p:cNvSpPr>
          <p:nvPr/>
        </p:nvSpPr>
        <p:spPr>
          <a:xfrm>
            <a:off x="7980026" y="2423323"/>
            <a:ext cx="3347617" cy="890263"/>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Training staff</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Success</a:t>
            </a:r>
          </a:p>
        </p:txBody>
      </p:sp>
      <p:cxnSp>
        <p:nvCxnSpPr>
          <p:cNvPr id="14" name="Straight Connector 13">
            <a:extLst>
              <a:ext uri="{FF2B5EF4-FFF2-40B4-BE49-F238E27FC236}">
                <a16:creationId xmlns:a16="http://schemas.microsoft.com/office/drawing/2014/main" id="{C5A41B05-4907-D60F-5B23-7285FE049272}"/>
              </a:ext>
              <a:ext uri="{C183D7F6-B498-43B3-948B-1728B52AA6E4}">
                <adec:decorative xmlns:adec="http://schemas.microsoft.com/office/drawing/2017/decorative" val="1"/>
              </a:ext>
            </a:extLst>
          </p:cNvPr>
          <p:cNvCxnSpPr>
            <a:cxnSpLocks/>
          </p:cNvCxnSpPr>
          <p:nvPr/>
        </p:nvCxnSpPr>
        <p:spPr>
          <a:xfrm>
            <a:off x="862105" y="405780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5146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6" y="457200"/>
            <a:ext cx="10515600"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sz="36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Close rate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2105" y="3359134"/>
            <a:ext cx="6737635"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Improving the quality of marketing content and customer interactions such as emails and meetings can help to improve close rates. In addition, improving targeting, pricing analysis, and creating effective promotions can also improve close rates.​</a:t>
            </a:r>
          </a:p>
        </p:txBody>
      </p:sp>
      <p:sp>
        <p:nvSpPr>
          <p:cNvPr id="6" name="Freeform: Shape 32">
            <a:extLst>
              <a:ext uri="{FF2B5EF4-FFF2-40B4-BE49-F238E27FC236}">
                <a16:creationId xmlns:a16="http://schemas.microsoft.com/office/drawing/2014/main" id="{31922DE7-1793-6984-01E6-8C850F09BD37}"/>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0" name="Freeform: Shape 2">
            <a:extLst>
              <a:ext uri="{FF2B5EF4-FFF2-40B4-BE49-F238E27FC236}">
                <a16:creationId xmlns:a16="http://schemas.microsoft.com/office/drawing/2014/main" id="{A157A653-FB0B-716C-9568-59F46B9E1C43}"/>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Freeform: Shape 32">
            <a:extLst>
              <a:ext uri="{FF2B5EF4-FFF2-40B4-BE49-F238E27FC236}">
                <a16:creationId xmlns:a16="http://schemas.microsoft.com/office/drawing/2014/main" id="{DB057A49-CBAF-BC14-1094-C71B675EFB04}"/>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in Dynamics 365 for Sales</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 for Sales</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2105" y="4070716"/>
            <a:ext cx="6563696"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AI can help improve the close rate</a:t>
            </a:r>
          </a:p>
        </p:txBody>
      </p:sp>
      <p:cxnSp>
        <p:nvCxnSpPr>
          <p:cNvPr id="12" name="Straight Connector 11">
            <a:extLst>
              <a:ext uri="{FF2B5EF4-FFF2-40B4-BE49-F238E27FC236}">
                <a16:creationId xmlns:a16="http://schemas.microsoft.com/office/drawing/2014/main" id="{BA8FEF6C-A57E-AD4C-597D-4AC3D38BE310}"/>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5F7C4E-5DC3-7B30-6013-1936BCD0307C}"/>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 name="Picture 6" descr="Photo of sales meeting">
            <a:extLst>
              <a:ext uri="{FF2B5EF4-FFF2-40B4-BE49-F238E27FC236}">
                <a16:creationId xmlns:a16="http://schemas.microsoft.com/office/drawing/2014/main" id="{722C4828-92D7-EAF4-7D65-E837C0FBD63C}"/>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13" name="Text Placeholder 4">
            <a:extLst>
              <a:ext uri="{FF2B5EF4-FFF2-40B4-BE49-F238E27FC236}">
                <a16:creationId xmlns:a16="http://schemas.microsoft.com/office/drawing/2014/main" id="{CB56B60A-D059-3B5F-ADC2-9FF16A2D3D02}"/>
              </a:ext>
            </a:extLst>
          </p:cNvPr>
          <p:cNvSpPr txBox="1">
            <a:spLocks/>
          </p:cNvSpPr>
          <p:nvPr/>
        </p:nvSpPr>
        <p:spPr>
          <a:xfrm>
            <a:off x="862105" y="4494580"/>
            <a:ext cx="6752882" cy="1630190"/>
          </a:xfrm>
          <a:prstGeom prst="rect">
            <a:avLst/>
          </a:prstGeom>
        </p:spPr>
        <p:txBody>
          <a:bodyPr vert="horz" wrap="square" lIns="0" tIns="0" rIns="0" bIns="0" numCol="2" spcCol="91440"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quality of customer-facing materials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sales and marketing and content</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more compelling proposals and RFP responses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Make emails and chats more impactful</a:t>
            </a: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6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Create a proposal</a:t>
            </a:r>
          </a:p>
          <a:p>
            <a:pPr marL="171450" marR="0" lvl="0" indent="-171450" algn="l" defTabSz="932597" rtl="0" eaLnBrk="1" fontAlgn="auto" latinLnBrk="0" hangingPunct="1">
              <a:lnSpc>
                <a:spcPct val="110000"/>
              </a:lnSpc>
              <a:spcBef>
                <a:spcPts val="10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Research market conditions</a:t>
            </a:r>
          </a:p>
          <a:p>
            <a:pPr marL="171450" marR="0" lvl="0" indent="-171450" algn="l" defTabSz="932597" rtl="0" eaLnBrk="1" fontAlgn="auto" latinLnBrk="0" hangingPunct="1">
              <a:lnSpc>
                <a:spcPct val="110000"/>
              </a:lnSpc>
              <a:spcBef>
                <a:spcPts val="10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Compare sales across regions or other variables</a:t>
            </a:r>
          </a:p>
          <a:p>
            <a:pPr marL="317500" marR="0" lvl="0" indent="-134938" algn="l" defTabSz="932597" rtl="0" eaLnBrk="1" fontAlgn="auto" latinLnBrk="0" hangingPunct="1">
              <a:lnSpc>
                <a:spcPct val="110000"/>
              </a:lnSpc>
              <a:spcBef>
                <a:spcPts val="8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targeting</a:t>
            </a:r>
          </a:p>
          <a:p>
            <a:pPr marL="317500" marR="0" lvl="0" indent="-134938"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current product mix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cross sell success</a:t>
            </a:r>
            <a:endParaRPr kumimoji="0" lang="en-US" sz="1050" b="1"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317500" marR="0" lvl="0" indent="-134938" algn="l" defTabSz="932597" rtl="0" eaLnBrk="1" fontAlgn="auto" latinLnBrk="0" hangingPunct="1">
              <a:lnSpc>
                <a:spcPct val="110000"/>
              </a:lnSpc>
              <a:spcBef>
                <a:spcPts val="6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customer meetings</a:t>
            </a:r>
          </a:p>
          <a:p>
            <a:pPr marL="317500" marR="0" lvl="0" indent="-134938"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Prepare for the meeting</a:t>
            </a:r>
          </a:p>
          <a:p>
            <a:pPr marL="317500" marR="0" lvl="0" indent="-134938"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Focus during the meeting</a:t>
            </a:r>
          </a:p>
          <a:p>
            <a:pPr marL="317500" marR="0" lvl="0" indent="-134938"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follow-up communications</a:t>
            </a:r>
          </a:p>
        </p:txBody>
      </p:sp>
      <p:sp>
        <p:nvSpPr>
          <p:cNvPr id="14" name="Text Placeholder 72">
            <a:extLst>
              <a:ext uri="{FF2B5EF4-FFF2-40B4-BE49-F238E27FC236}">
                <a16:creationId xmlns:a16="http://schemas.microsoft.com/office/drawing/2014/main" id="{46D9C718-4DB5-F458-BE9C-5214DA6CE2C9}"/>
              </a:ext>
            </a:extLst>
          </p:cNvPr>
          <p:cNvSpPr txBox="1">
            <a:spLocks/>
          </p:cNvSpPr>
          <p:nvPr/>
        </p:nvSpPr>
        <p:spPr>
          <a:xfrm>
            <a:off x="7980026" y="2423323"/>
            <a:ext cx="3347617" cy="886032"/>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Account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Technical Sales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Training staff</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teams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Marketing</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Finance</a:t>
            </a:r>
          </a:p>
        </p:txBody>
      </p:sp>
      <p:cxnSp>
        <p:nvCxnSpPr>
          <p:cNvPr id="19" name="Straight Connector 18">
            <a:extLst>
              <a:ext uri="{FF2B5EF4-FFF2-40B4-BE49-F238E27FC236}">
                <a16:creationId xmlns:a16="http://schemas.microsoft.com/office/drawing/2014/main" id="{2B8361BF-CF94-2941-ACEE-44F106005273}"/>
              </a:ext>
              <a:ext uri="{C183D7F6-B498-43B3-948B-1728B52AA6E4}">
                <adec:decorative xmlns:adec="http://schemas.microsoft.com/office/drawing/2017/decorative" val="1"/>
              </a:ext>
            </a:extLst>
          </p:cNvPr>
          <p:cNvCxnSpPr>
            <a:cxnSpLocks/>
          </p:cNvCxnSpPr>
          <p:nvPr/>
        </p:nvCxnSpPr>
        <p:spPr>
          <a:xfrm>
            <a:off x="862105" y="4057807"/>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351338"/>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4F575D1-D3E6-4B2E-81B9-7181EE16BCA3}">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549B3AD-9962-4CE5-8E0A-2C8D95E7DE3D}">
  <ds:schemaRefs>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schemas.microsoft.com/office/2006/documentManagement/types"/>
    <ds:schemaRef ds:uri="http://purl.org/dc/elements/1.1/"/>
    <ds:schemaRef ds:uri="9b9b331a-5640-4f50-a010-6cc4266aa39c"/>
    <ds:schemaRef ds:uri="http://schemas.microsoft.com/office/infopath/2007/PartnerControls"/>
    <ds:schemaRef ds:uri="c12c9beb-9115-4dd4-b4b0-98592a7680e2"/>
    <ds:schemaRef ds:uri="http://www.w3.org/XML/1998/namespac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21688</TotalTime>
  <Words>7086</Words>
  <Application>Microsoft Office PowerPoint</Application>
  <PresentationFormat>Widescreen</PresentationFormat>
  <Paragraphs>780</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Segoe UI</vt:lpstr>
      <vt:lpstr>Segoe UI </vt:lpstr>
      <vt:lpstr>Segoe UI Semibold</vt:lpstr>
      <vt:lpstr>Segoe UI Semilight</vt:lpstr>
      <vt:lpstr>Wingdings</vt:lpstr>
      <vt:lpstr>Light 16x9</vt:lpstr>
      <vt:lpstr>Microsoft Scenario Library</vt:lpstr>
      <vt:lpstr>Top 10 to "Try First"</vt:lpstr>
      <vt:lpstr>AI value journey</vt:lpstr>
      <vt:lpstr>”Effort” level for each scenario  </vt:lpstr>
      <vt:lpstr>AI use cases for Sales</vt:lpstr>
      <vt:lpstr>AI Sales use cases</vt:lpstr>
      <vt:lpstr>AI use cases for Sales</vt:lpstr>
      <vt:lpstr>KPI – Opportunities pursued</vt:lpstr>
      <vt:lpstr>KPI – Close rate</vt:lpstr>
      <vt:lpstr>KPI – Deal size</vt:lpstr>
      <vt:lpstr>KPI – Customer retention</vt:lpstr>
      <vt:lpstr>Accelerate customer research and sales preparation</vt:lpstr>
      <vt:lpstr>Improve customer meetings</vt:lpstr>
      <vt:lpstr>Make a customized pitch (Copilot for Sales)</vt:lpstr>
      <vt:lpstr>Make a customized pitch (Microsoft 365 Copilot)</vt:lpstr>
      <vt:lpstr>Quicker customer response and CRM Updates</vt:lpstr>
      <vt:lpstr>Respond to an RFP</vt:lpstr>
      <vt:lpstr>Create an unsolicited proposal</vt:lpstr>
      <vt:lpstr>Targeted prospecting</vt:lpstr>
      <vt:lpstr>Create personalized offers</vt:lpstr>
      <vt:lpstr>Post-sale customer insights</vt:lpstr>
      <vt:lpstr>A day in the life of an Account Manager</vt:lpstr>
      <vt:lpstr>A day in the life of a Sales Manager</vt:lpstr>
      <vt:lpstr>A day in the life of a Senior Sales Specialist at Microsoft</vt:lpstr>
      <vt:lpstr>A day in the life of a Digital Sales Specialist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2025-04-13T20:05:12Z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