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24"/>
  </p:notesMasterIdLst>
  <p:sldIdLst>
    <p:sldId id="1633" r:id="rId5"/>
    <p:sldId id="440" r:id="rId6"/>
    <p:sldId id="375" r:id="rId7"/>
    <p:sldId id="334" r:id="rId8"/>
    <p:sldId id="2147483552" r:id="rId9"/>
    <p:sldId id="350" r:id="rId10"/>
    <p:sldId id="464" r:id="rId11"/>
    <p:sldId id="282" r:id="rId12"/>
    <p:sldId id="449" r:id="rId13"/>
    <p:sldId id="258" r:id="rId14"/>
    <p:sldId id="281" r:id="rId15"/>
    <p:sldId id="280" r:id="rId16"/>
    <p:sldId id="514" r:id="rId17"/>
    <p:sldId id="515" r:id="rId18"/>
    <p:sldId id="516" r:id="rId19"/>
    <p:sldId id="517" r:id="rId20"/>
    <p:sldId id="259" r:id="rId21"/>
    <p:sldId id="260" r:id="rId22"/>
    <p:sldId id="46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2E5CA431-AFCB-AD7E-C79E-26B59B00EA37}" name="Kalisa Jenne-Fraser (SYNAXIS CORPORATION)" initials="KJ" userId="S::v-kalisajen@microsoft.com::de9ee15a-c645-43f2-a73b-6d05f9e668b3"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 id="{AD354776-933C-5BDF-6C9E-2409DB95755A}" name="Lisa Fernow (ANDERSEN CONSULTANTS LLC)" initials="LL" userId="S::v-fernowlisa@microsoft.com::da10156c-1dd1-44f6-80d8-a41de904022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DEEF8"/>
    <a:srgbClr val="FFFFFF"/>
    <a:srgbClr val="B63EC5"/>
    <a:srgbClr val="0078D4"/>
    <a:srgbClr val="B1B3B3"/>
    <a:srgbClr val="49C5B1"/>
    <a:srgbClr val="F5EBE9"/>
    <a:srgbClr val="593794"/>
    <a:srgbClr val="E4DFDC"/>
    <a:srgbClr val="E7E3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42" autoAdjust="0"/>
  </p:normalViewPr>
  <p:slideViewPr>
    <p:cSldViewPr snapToGrid="0">
      <p:cViewPr varScale="1">
        <p:scale>
          <a:sx n="99" d="100"/>
          <a:sy n="99" d="100"/>
        </p:scale>
        <p:origin x="858"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4/13/2025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70838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48D70-1614-483A-8C8C-25212EAD552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7578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BE3D0-2742-9D59-29DB-4460152E1C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CEC744-906E-D085-6DEE-FF70A1B7D9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CEF4A6-0D26-20AA-EFDD-DC1234035B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FBF36F-C0C9-B0BA-129E-B4477328E1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17481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B46F3-B3EB-0430-E850-619DB75CFC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C431DD-94E6-4635-7140-3924A38B1A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667778-0814-5E3A-5F05-763C8570725B}"/>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462D4F88-B283-75D5-35BB-2D2B1FC59C5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26761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6A745-EEB9-4E75-A83D-1EFC0E60C4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D89AF7-A2D8-2961-8272-D4FDD72A6A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816106-DA2F-2552-6D77-CBBF8B103E58}"/>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9A59A653-23B6-3623-1E98-FF6DE70825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51108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1C5F3-CC05-6901-A4DE-231F1823A9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8E40C5-B118-F93C-B385-858E2A7E0D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1E1E15-C7AC-7456-BFE5-A678754AA91C}"/>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8D83CA9D-C1F7-9360-EDA8-B662F46FB8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618563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4661770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Scenario five steps">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8" name="Rectangle: Top Corners Rounded 73">
            <a:extLst>
              <a:ext uri="{FF2B5EF4-FFF2-40B4-BE49-F238E27FC236}">
                <a16:creationId xmlns:a16="http://schemas.microsoft.com/office/drawing/2014/main" id="{6FDEA399-18DB-E6DC-793E-5041B1E784C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0" fmla="*/ 0 w 2612241"/>
              <a:gd name="connsiteY0" fmla="*/ 8666696 h 8666696"/>
              <a:gd name="connsiteX1" fmla="*/ 2382 w 2612241"/>
              <a:gd name="connsiteY1" fmla="*/ 7817633 h 8666696"/>
              <a:gd name="connsiteX2" fmla="*/ 0 w 2612241"/>
              <a:gd name="connsiteY2" fmla="*/ 163683 h 8666696"/>
              <a:gd name="connsiteX3" fmla="*/ 163683 w 2612241"/>
              <a:gd name="connsiteY3" fmla="*/ 0 h 8666696"/>
              <a:gd name="connsiteX4" fmla="*/ 2448558 w 2612241"/>
              <a:gd name="connsiteY4" fmla="*/ 0 h 8666696"/>
              <a:gd name="connsiteX5" fmla="*/ 2612241 w 2612241"/>
              <a:gd name="connsiteY5" fmla="*/ 163683 h 8666696"/>
              <a:gd name="connsiteX6" fmla="*/ 2612241 w 2612241"/>
              <a:gd name="connsiteY6" fmla="*/ 8666696 h 8666696"/>
              <a:gd name="connsiteX7" fmla="*/ 2612241 w 2612241"/>
              <a:gd name="connsiteY7" fmla="*/ 8666696 h 8666696"/>
              <a:gd name="connsiteX0" fmla="*/ 2382 w 2612241"/>
              <a:gd name="connsiteY0" fmla="*/ 7817633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2382" y="7817633"/>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7" name="Group 86">
            <a:extLst>
              <a:ext uri="{FF2B5EF4-FFF2-40B4-BE49-F238E27FC236}">
                <a16:creationId xmlns:a16="http://schemas.microsoft.com/office/drawing/2014/main" id="{DA40472D-7D94-31D5-9B70-1F1437F60342}"/>
              </a:ext>
              <a:ext uri="{C183D7F6-B498-43B3-948B-1728B52AA6E4}">
                <adec:decorative xmlns:adec="http://schemas.microsoft.com/office/drawing/2017/decorative" val="1"/>
              </a:ext>
            </a:extLst>
          </p:cNvPr>
          <p:cNvGrpSpPr/>
          <p:nvPr userDrawn="1"/>
        </p:nvGrpSpPr>
        <p:grpSpPr>
          <a:xfrm rot="5400000">
            <a:off x="11648565" y="3486389"/>
            <a:ext cx="210652" cy="210652"/>
            <a:chOff x="5214995" y="-1168400"/>
            <a:chExt cx="431800" cy="431800"/>
          </a:xfrm>
        </p:grpSpPr>
        <p:sp>
          <p:nvSpPr>
            <p:cNvPr id="88" name="Oval 87">
              <a:extLst>
                <a:ext uri="{FF2B5EF4-FFF2-40B4-BE49-F238E27FC236}">
                  <a16:creationId xmlns:a16="http://schemas.microsoft.com/office/drawing/2014/main" id="{33E7D74F-AA6E-58D6-9B3A-285D63438743}"/>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9" name="Rectangle 89">
              <a:extLst>
                <a:ext uri="{FF2B5EF4-FFF2-40B4-BE49-F238E27FC236}">
                  <a16:creationId xmlns:a16="http://schemas.microsoft.com/office/drawing/2014/main" id="{D741BEDD-0302-D041-F924-FED2F26F753C}"/>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90" name="Group 89">
            <a:extLst>
              <a:ext uri="{FF2B5EF4-FFF2-40B4-BE49-F238E27FC236}">
                <a16:creationId xmlns:a16="http://schemas.microsoft.com/office/drawing/2014/main" id="{7ECE0A2C-9275-E8D8-37D4-26EF9382F090}"/>
              </a:ext>
              <a:ext uri="{C183D7F6-B498-43B3-948B-1728B52AA6E4}">
                <adec:decorative xmlns:adec="http://schemas.microsoft.com/office/drawing/2017/decorative" val="1"/>
              </a:ext>
            </a:extLst>
          </p:cNvPr>
          <p:cNvGrpSpPr/>
          <p:nvPr userDrawn="1"/>
        </p:nvGrpSpPr>
        <p:grpSpPr>
          <a:xfrm flipH="1">
            <a:off x="7247487" y="3859456"/>
            <a:ext cx="210652" cy="210652"/>
            <a:chOff x="5214995" y="-1168400"/>
            <a:chExt cx="431800" cy="431800"/>
          </a:xfrm>
        </p:grpSpPr>
        <p:sp>
          <p:nvSpPr>
            <p:cNvPr id="91" name="Oval 90">
              <a:extLst>
                <a:ext uri="{FF2B5EF4-FFF2-40B4-BE49-F238E27FC236}">
                  <a16:creationId xmlns:a16="http://schemas.microsoft.com/office/drawing/2014/main" id="{9D2B6D01-D3C4-D4AC-FA55-BCAA6D16B12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92" name="Rectangle 89">
              <a:extLst>
                <a:ext uri="{FF2B5EF4-FFF2-40B4-BE49-F238E27FC236}">
                  <a16:creationId xmlns:a16="http://schemas.microsoft.com/office/drawing/2014/main" id="{E69E9A3D-9D75-565F-769F-9D5EAF4DE661}"/>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dirty="0"/>
              <a:t>Click to edit Master title style</a:t>
            </a:r>
            <a:endParaRPr lang="en-IN" dirty="0"/>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38" name="Step 1 Title">
            <a:extLst>
              <a:ext uri="{FF2B5EF4-FFF2-40B4-BE49-F238E27FC236}">
                <a16:creationId xmlns:a16="http://schemas.microsoft.com/office/drawing/2014/main" id="{E7C3DF1D-9756-4E60-3B60-5FC1042D732B}"/>
              </a:ext>
            </a:extLst>
          </p:cNvPr>
          <p:cNvSpPr>
            <a:spLocks noGrp="1"/>
          </p:cNvSpPr>
          <p:nvPr userDrawn="1">
            <p:ph type="body" sz="quarter" idx="61"/>
          </p:nvPr>
        </p:nvSpPr>
        <p:spPr>
          <a:xfrm>
            <a:off x="7507483"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9" name="Step 1 Top">
            <a:extLst>
              <a:ext uri="{FF2B5EF4-FFF2-40B4-BE49-F238E27FC236}">
                <a16:creationId xmlns:a16="http://schemas.microsoft.com/office/drawing/2014/main" id="{DD4D8F41-19D0-1C40-C8A6-6751BDCBB4E6}"/>
              </a:ext>
            </a:extLst>
          </p:cNvPr>
          <p:cNvSpPr>
            <a:spLocks noGrp="1"/>
          </p:cNvSpPr>
          <p:nvPr userDrawn="1">
            <p:ph type="body" sz="quarter" idx="62"/>
          </p:nvPr>
        </p:nvSpPr>
        <p:spPr>
          <a:xfrm>
            <a:off x="7507483"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7" name="Text Placeholder 11">
            <a:extLst>
              <a:ext uri="{FF2B5EF4-FFF2-40B4-BE49-F238E27FC236}">
                <a16:creationId xmlns:a16="http://schemas.microsoft.com/office/drawing/2014/main" id="{0510E80C-A092-E34D-569F-C7503B34CDEA}"/>
              </a:ext>
            </a:extLst>
          </p:cNvPr>
          <p:cNvSpPr>
            <a:spLocks noGrp="1"/>
          </p:cNvSpPr>
          <p:nvPr>
            <p:ph type="body" sz="quarter" idx="69"/>
          </p:nvPr>
        </p:nvSpPr>
        <p:spPr>
          <a:xfrm>
            <a:off x="7507483"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35" name="Step 1 Title">
            <a:extLst>
              <a:ext uri="{FF2B5EF4-FFF2-40B4-BE49-F238E27FC236}">
                <a16:creationId xmlns:a16="http://schemas.microsoft.com/office/drawing/2014/main" id="{F3576EDF-8C4D-5381-E991-4104EFE19D8D}"/>
              </a:ext>
            </a:extLst>
          </p:cNvPr>
          <p:cNvSpPr>
            <a:spLocks noGrp="1"/>
          </p:cNvSpPr>
          <p:nvPr userDrawn="1">
            <p:ph type="body" sz="quarter" idx="58"/>
          </p:nvPr>
        </p:nvSpPr>
        <p:spPr>
          <a:xfrm>
            <a:off x="4036409"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6" name="Step 1 Top">
            <a:extLst>
              <a:ext uri="{FF2B5EF4-FFF2-40B4-BE49-F238E27FC236}">
                <a16:creationId xmlns:a16="http://schemas.microsoft.com/office/drawing/2014/main" id="{E979A6D5-04D7-EDA1-795C-CDE631F70816}"/>
              </a:ext>
            </a:extLst>
          </p:cNvPr>
          <p:cNvSpPr>
            <a:spLocks noGrp="1"/>
          </p:cNvSpPr>
          <p:nvPr userDrawn="1">
            <p:ph type="body" sz="quarter" idx="59"/>
          </p:nvPr>
        </p:nvSpPr>
        <p:spPr>
          <a:xfrm>
            <a:off x="4036409"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6" name="Text Placeholder 11">
            <a:extLst>
              <a:ext uri="{FF2B5EF4-FFF2-40B4-BE49-F238E27FC236}">
                <a16:creationId xmlns:a16="http://schemas.microsoft.com/office/drawing/2014/main" id="{DACE21C0-49A4-DA91-EDBF-71FBF06125C4}"/>
              </a:ext>
            </a:extLst>
          </p:cNvPr>
          <p:cNvSpPr>
            <a:spLocks noGrp="1"/>
          </p:cNvSpPr>
          <p:nvPr>
            <p:ph type="body" sz="quarter" idx="68"/>
          </p:nvPr>
        </p:nvSpPr>
        <p:spPr>
          <a:xfrm>
            <a:off x="4036409"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principles.5</a:t>
            </a:r>
          </a:p>
        </p:txBody>
      </p:sp>
    </p:spTree>
    <p:extLst>
      <p:ext uri="{BB962C8B-B14F-4D97-AF65-F5344CB8AC3E}">
        <p14:creationId xmlns:p14="http://schemas.microsoft.com/office/powerpoint/2010/main" val="56657193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cenario six steps">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B196B9EA-FBFB-4858-13AE-0D3B6A1BFE98}"/>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14" name="TextBox 13">
            <a:extLst>
              <a:ext uri="{FF2B5EF4-FFF2-40B4-BE49-F238E27FC236}">
                <a16:creationId xmlns:a16="http://schemas.microsoft.com/office/drawing/2014/main" id="{0510B21A-B692-149F-D60C-5E53B60E00B6}"/>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7" name="Step 5 Top">
            <a:extLst>
              <a:ext uri="{FF2B5EF4-FFF2-40B4-BE49-F238E27FC236}">
                <a16:creationId xmlns:a16="http://schemas.microsoft.com/office/drawing/2014/main" id="{6A995B05-0623-381A-BC20-075E020B55FB}"/>
              </a:ext>
            </a:extLst>
          </p:cNvPr>
          <p:cNvSpPr>
            <a:spLocks noGrp="1"/>
          </p:cNvSpPr>
          <p:nvPr>
            <p:ph type="body" sz="quarter" idx="3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71" name="Text Placeholder 70">
            <a:extLst>
              <a:ext uri="{FF2B5EF4-FFF2-40B4-BE49-F238E27FC236}">
                <a16:creationId xmlns:a16="http://schemas.microsoft.com/office/drawing/2014/main" id="{82157D41-F80D-AE68-F668-478CD741D476}"/>
              </a:ext>
            </a:extLst>
          </p:cNvPr>
          <p:cNvSpPr>
            <a:spLocks noGrp="1"/>
          </p:cNvSpPr>
          <p:nvPr>
            <p:ph type="body" sz="quarter" idx="33"/>
          </p:nvPr>
        </p:nvSpPr>
        <p:spPr>
          <a:xfrm>
            <a:off x="304796" y="413987"/>
            <a:ext cx="2057403" cy="307777"/>
          </a:xfrm>
        </p:spPr>
        <p:txBody>
          <a:bodyPr anchor="ctr"/>
          <a:lstStyle>
            <a:lvl1pPr marL="0" indent="0" algn="l" defTabSz="932742" rtl="0" eaLnBrk="1" latinLnBrk="0" hangingPunct="1">
              <a:lnSpc>
                <a:spcPct val="100000"/>
              </a:lnSpc>
              <a:spcBef>
                <a:spcPct val="0"/>
              </a:spcBef>
              <a:buNone/>
              <a:defRPr lang="en-US" sz="2000" b="0" kern="1200" cap="none" spc="-50" baseline="0" dirty="0">
                <a:ln w="3175">
                  <a:noFill/>
                </a:ln>
                <a:solidFill>
                  <a:schemeClr val="bg1"/>
                </a:solidFill>
                <a:effectLst/>
                <a:latin typeface="+mj-lt"/>
                <a:ea typeface="+mn-ea"/>
                <a:cs typeface="Segoe UI" pitchFamily="34" charset="0"/>
              </a:defRPr>
            </a:lvl1pPr>
            <a:lvl2pPr marL="228600" indent="0">
              <a:buNone/>
              <a:defRPr/>
            </a:lvl2pPr>
          </a:lstStyle>
          <a:p>
            <a:pPr lvl="0"/>
            <a:r>
              <a:rPr lang="en-US"/>
              <a:t>Click to edit</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p:nvPr>
        </p:nvSpPr>
        <p:spPr>
          <a:xfrm>
            <a:off x="10430351" y="521099"/>
            <a:ext cx="1456966" cy="175614"/>
          </a:xfrm>
        </p:spPr>
        <p:txBody>
          <a:bodyPr/>
          <a:lstStyle>
            <a:lvl1pPr marL="0" indent="0" algn="r">
              <a:spcBef>
                <a:spcPts val="0"/>
              </a:spcBef>
              <a:buNone/>
              <a:defRPr sz="1100" b="0"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 </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p:nvPr>
        </p:nvSpPr>
        <p:spPr>
          <a:xfrm>
            <a:off x="7149557" y="521100"/>
            <a:ext cx="2969488" cy="169277"/>
          </a:xfrm>
        </p:spPr>
        <p:txBody>
          <a:bodyPr/>
          <a:lstStyle>
            <a:lvl1pPr marL="0" indent="0" algn="r">
              <a:spcBef>
                <a:spcPts val="0"/>
              </a:spcBef>
              <a:buNone/>
              <a:defRPr sz="1100" b="0"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0" name="Title 12">
            <a:extLst>
              <a:ext uri="{FF2B5EF4-FFF2-40B4-BE49-F238E27FC236}">
                <a16:creationId xmlns:a16="http://schemas.microsoft.com/office/drawing/2014/main" id="{26B05CF8-4E6B-B8CC-5AA9-B8ED44639968}"/>
              </a:ext>
            </a:extLst>
          </p:cNvPr>
          <p:cNvSpPr>
            <a:spLocks noGrp="1"/>
          </p:cNvSpPr>
          <p:nvPr>
            <p:ph type="title"/>
          </p:nvPr>
        </p:nvSpPr>
        <p:spPr>
          <a:xfrm>
            <a:off x="2492556" y="429376"/>
            <a:ext cx="4144817" cy="276999"/>
          </a:xfrm>
        </p:spPr>
        <p:txBody>
          <a:bodyPr anchor="ctr"/>
          <a:lstStyle>
            <a:lvl1pPr>
              <a:defRPr lang="en-US" sz="1800" b="0" kern="1200" cap="none" spc="-50" baseline="0" dirty="0">
                <a:ln w="3175">
                  <a:noFill/>
                </a:ln>
                <a:solidFill>
                  <a:schemeClr val="tx1"/>
                </a:solidFill>
                <a:effectLst/>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a:t>
            </a:r>
          </a:p>
        </p:txBody>
      </p:sp>
      <p:sp>
        <p:nvSpPr>
          <p:cNvPr id="74" name="Rectangle: Top Corners Rounded 73">
            <a:extLst>
              <a:ext uri="{FF2B5EF4-FFF2-40B4-BE49-F238E27FC236}">
                <a16:creationId xmlns:a16="http://schemas.microsoft.com/office/drawing/2014/main" id="{9C693E26-EC61-AEAC-C1C4-733CBC83CC4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0" y="8666696"/>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5" name="Group 44">
            <a:extLst>
              <a:ext uri="{FF2B5EF4-FFF2-40B4-BE49-F238E27FC236}">
                <a16:creationId xmlns:a16="http://schemas.microsoft.com/office/drawing/2014/main" id="{68467A5F-7BA2-6E3A-1EFE-31FAA4F5B267}"/>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46" name="Oval 45">
              <a:extLst>
                <a:ext uri="{FF2B5EF4-FFF2-40B4-BE49-F238E27FC236}">
                  <a16:creationId xmlns:a16="http://schemas.microsoft.com/office/drawing/2014/main" id="{1514AE07-2437-886C-64BF-90FCDB18900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47" name="Rectangle 89">
              <a:extLst>
                <a:ext uri="{FF2B5EF4-FFF2-40B4-BE49-F238E27FC236}">
                  <a16:creationId xmlns:a16="http://schemas.microsoft.com/office/drawing/2014/main" id="{F1304105-F302-1DA2-7A52-41BBBCC44EED}"/>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7" name="Group 56">
            <a:extLst>
              <a:ext uri="{FF2B5EF4-FFF2-40B4-BE49-F238E27FC236}">
                <a16:creationId xmlns:a16="http://schemas.microsoft.com/office/drawing/2014/main" id="{5C32FE7B-F07D-C499-EA83-97D8A5B9D9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58" name="Oval 57">
              <a:extLst>
                <a:ext uri="{FF2B5EF4-FFF2-40B4-BE49-F238E27FC236}">
                  <a16:creationId xmlns:a16="http://schemas.microsoft.com/office/drawing/2014/main" id="{4D7ABAD2-6246-A1F3-5E86-044B3D8C307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59" name="Rectangle 89">
              <a:extLst>
                <a:ext uri="{FF2B5EF4-FFF2-40B4-BE49-F238E27FC236}">
                  <a16:creationId xmlns:a16="http://schemas.microsoft.com/office/drawing/2014/main" id="{0E6F2315-5317-6C1E-5DF8-4BE9FE7C7CA6}"/>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0" name="Group 59">
            <a:extLst>
              <a:ext uri="{FF2B5EF4-FFF2-40B4-BE49-F238E27FC236}">
                <a16:creationId xmlns:a16="http://schemas.microsoft.com/office/drawing/2014/main" id="{39B13FA4-84C5-6F46-C1BB-22875F9B20B8}"/>
              </a:ext>
              <a:ext uri="{C183D7F6-B498-43B3-948B-1728B52AA6E4}">
                <adec:decorative xmlns:adec="http://schemas.microsoft.com/office/drawing/2017/decorative" val="1"/>
              </a:ext>
            </a:extLst>
          </p:cNvPr>
          <p:cNvGrpSpPr/>
          <p:nvPr userDrawn="1"/>
        </p:nvGrpSpPr>
        <p:grpSpPr>
          <a:xfrm rot="5400000">
            <a:off x="11648565" y="3486389"/>
            <a:ext cx="210652" cy="210652"/>
            <a:chOff x="5214995" y="-1168400"/>
            <a:chExt cx="431800" cy="431800"/>
          </a:xfrm>
        </p:grpSpPr>
        <p:sp>
          <p:nvSpPr>
            <p:cNvPr id="61" name="Oval 60">
              <a:extLst>
                <a:ext uri="{FF2B5EF4-FFF2-40B4-BE49-F238E27FC236}">
                  <a16:creationId xmlns:a16="http://schemas.microsoft.com/office/drawing/2014/main" id="{47D4A430-8084-5075-B04A-2E8CDD118B76}"/>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2" name="Rectangle 89">
              <a:extLst>
                <a:ext uri="{FF2B5EF4-FFF2-40B4-BE49-F238E27FC236}">
                  <a16:creationId xmlns:a16="http://schemas.microsoft.com/office/drawing/2014/main" id="{ABE5358E-92F9-96A5-6FDB-150E91A8AF78}"/>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3" name="Group 62">
            <a:extLst>
              <a:ext uri="{FF2B5EF4-FFF2-40B4-BE49-F238E27FC236}">
                <a16:creationId xmlns:a16="http://schemas.microsoft.com/office/drawing/2014/main" id="{EFFD46EF-67A1-2B45-C906-05C4ACC2DA34}"/>
              </a:ext>
              <a:ext uri="{C183D7F6-B498-43B3-948B-1728B52AA6E4}">
                <adec:decorative xmlns:adec="http://schemas.microsoft.com/office/drawing/2017/decorative" val="1"/>
              </a:ext>
            </a:extLst>
          </p:cNvPr>
          <p:cNvGrpSpPr/>
          <p:nvPr userDrawn="1"/>
        </p:nvGrpSpPr>
        <p:grpSpPr>
          <a:xfrm flipH="1">
            <a:off x="5805591" y="3859456"/>
            <a:ext cx="210652" cy="210652"/>
            <a:chOff x="5214995" y="-1168400"/>
            <a:chExt cx="431800" cy="431800"/>
          </a:xfrm>
        </p:grpSpPr>
        <p:sp>
          <p:nvSpPr>
            <p:cNvPr id="64" name="Oval 63">
              <a:extLst>
                <a:ext uri="{FF2B5EF4-FFF2-40B4-BE49-F238E27FC236}">
                  <a16:creationId xmlns:a16="http://schemas.microsoft.com/office/drawing/2014/main" id="{14ED043E-EA90-195B-771E-CE53479D2BC8}"/>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5" name="Rectangle 89">
              <a:extLst>
                <a:ext uri="{FF2B5EF4-FFF2-40B4-BE49-F238E27FC236}">
                  <a16:creationId xmlns:a16="http://schemas.microsoft.com/office/drawing/2014/main" id="{3853106D-E38A-371E-B378-89F7601572D3}"/>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7" name="Group 66">
            <a:extLst>
              <a:ext uri="{FF2B5EF4-FFF2-40B4-BE49-F238E27FC236}">
                <a16:creationId xmlns:a16="http://schemas.microsoft.com/office/drawing/2014/main" id="{AB2872BD-57A1-5A98-BBEC-120407B2348E}"/>
              </a:ext>
              <a:ext uri="{C183D7F6-B498-43B3-948B-1728B52AA6E4}">
                <adec:decorative xmlns:adec="http://schemas.microsoft.com/office/drawing/2017/decorative" val="1"/>
              </a:ext>
            </a:extLst>
          </p:cNvPr>
          <p:cNvGrpSpPr/>
          <p:nvPr userDrawn="1"/>
        </p:nvGrpSpPr>
        <p:grpSpPr>
          <a:xfrm flipH="1">
            <a:off x="8689384" y="3859456"/>
            <a:ext cx="210652" cy="210652"/>
            <a:chOff x="5214995" y="-1168400"/>
            <a:chExt cx="431800" cy="431800"/>
          </a:xfrm>
        </p:grpSpPr>
        <p:sp>
          <p:nvSpPr>
            <p:cNvPr id="68" name="Oval 67">
              <a:extLst>
                <a:ext uri="{FF2B5EF4-FFF2-40B4-BE49-F238E27FC236}">
                  <a16:creationId xmlns:a16="http://schemas.microsoft.com/office/drawing/2014/main" id="{DC271353-C79B-E3BF-32F5-48C1A526FF02}"/>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9" name="Rectangle 89">
              <a:extLst>
                <a:ext uri="{FF2B5EF4-FFF2-40B4-BE49-F238E27FC236}">
                  <a16:creationId xmlns:a16="http://schemas.microsoft.com/office/drawing/2014/main" id="{B93F1E4A-9BA7-C4D0-83D8-2451A1DEAD80}"/>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1" name="Text Placeholder 11">
            <a:extLst>
              <a:ext uri="{FF2B5EF4-FFF2-40B4-BE49-F238E27FC236}">
                <a16:creationId xmlns:a16="http://schemas.microsoft.com/office/drawing/2014/main" id="{9977582E-F97B-70B5-CB03-F46869F849CD}"/>
              </a:ext>
            </a:extLst>
          </p:cNvPr>
          <p:cNvSpPr>
            <a:spLocks noGrp="1"/>
          </p:cNvSpPr>
          <p:nvPr>
            <p:ph type="body" sz="quarter" idx="69"/>
          </p:nvPr>
        </p:nvSpPr>
        <p:spPr>
          <a:xfrm>
            <a:off x="3182890"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dirty="0"/>
              <a:t>Click to edit Master text styles</a:t>
            </a:r>
          </a:p>
          <a:p>
            <a:pPr lvl="3"/>
            <a:r>
              <a:rPr lang="en-US" dirty="0"/>
              <a:t>Level 2</a:t>
            </a:r>
          </a:p>
        </p:txBody>
      </p:sp>
      <p:sp>
        <p:nvSpPr>
          <p:cNvPr id="81" name="Step 1 Title">
            <a:extLst>
              <a:ext uri="{FF2B5EF4-FFF2-40B4-BE49-F238E27FC236}">
                <a16:creationId xmlns:a16="http://schemas.microsoft.com/office/drawing/2014/main" id="{7E33DF77-DD28-CC24-9FC2-0AD434BCF4C0}"/>
              </a:ext>
            </a:extLst>
          </p:cNvPr>
          <p:cNvSpPr>
            <a:spLocks noGrp="1"/>
          </p:cNvSpPr>
          <p:nvPr>
            <p:ph type="body" sz="quarter" idx="11"/>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82" name="Step 1 Top">
            <a:extLst>
              <a:ext uri="{FF2B5EF4-FFF2-40B4-BE49-F238E27FC236}">
                <a16:creationId xmlns:a16="http://schemas.microsoft.com/office/drawing/2014/main" id="{4B00355E-1235-20E9-A051-604C9CFEC8E8}"/>
              </a:ext>
            </a:extLst>
          </p:cNvPr>
          <p:cNvSpPr>
            <a:spLocks noGrp="1"/>
          </p:cNvSpPr>
          <p:nvPr>
            <p:ph type="body" sz="quarter" idx="1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0" name="Step 1 Title">
            <a:extLst>
              <a:ext uri="{FF2B5EF4-FFF2-40B4-BE49-F238E27FC236}">
                <a16:creationId xmlns:a16="http://schemas.microsoft.com/office/drawing/2014/main" id="{2F0B0E91-BF30-3362-2F5C-B3C5D2B134A1}"/>
              </a:ext>
            </a:extLst>
          </p:cNvPr>
          <p:cNvSpPr>
            <a:spLocks noGrp="1"/>
          </p:cNvSpPr>
          <p:nvPr>
            <p:ph type="body" sz="quarter" idx="42"/>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1" name="Step 1 Top">
            <a:extLst>
              <a:ext uri="{FF2B5EF4-FFF2-40B4-BE49-F238E27FC236}">
                <a16:creationId xmlns:a16="http://schemas.microsoft.com/office/drawing/2014/main" id="{4F227FB4-9BBF-2C43-E0ED-95EC51590A0D}"/>
              </a:ext>
            </a:extLst>
          </p:cNvPr>
          <p:cNvSpPr>
            <a:spLocks noGrp="1"/>
          </p:cNvSpPr>
          <p:nvPr>
            <p:ph type="body" sz="quarter" idx="43"/>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 name="Text Placeholder 11">
            <a:extLst>
              <a:ext uri="{FF2B5EF4-FFF2-40B4-BE49-F238E27FC236}">
                <a16:creationId xmlns:a16="http://schemas.microsoft.com/office/drawing/2014/main" id="{933075CE-083E-DACE-75B9-DDCB2E437557}"/>
              </a:ext>
            </a:extLst>
          </p:cNvPr>
          <p:cNvSpPr>
            <a:spLocks noGrp="1"/>
          </p:cNvSpPr>
          <p:nvPr>
            <p:ph type="body" sz="quarter" idx="68"/>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93" name="Step 1 Title">
            <a:extLst>
              <a:ext uri="{FF2B5EF4-FFF2-40B4-BE49-F238E27FC236}">
                <a16:creationId xmlns:a16="http://schemas.microsoft.com/office/drawing/2014/main" id="{78B57A65-16AE-5996-C81D-89A1171052DC}"/>
              </a:ext>
            </a:extLst>
          </p:cNvPr>
          <p:cNvSpPr>
            <a:spLocks noGrp="1"/>
          </p:cNvSpPr>
          <p:nvPr>
            <p:ph type="body" sz="quarter" idx="45"/>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4" name="Step 1 Top">
            <a:extLst>
              <a:ext uri="{FF2B5EF4-FFF2-40B4-BE49-F238E27FC236}">
                <a16:creationId xmlns:a16="http://schemas.microsoft.com/office/drawing/2014/main" id="{6B743263-A0E0-B08F-8640-1A6F2A474017}"/>
              </a:ext>
            </a:extLst>
          </p:cNvPr>
          <p:cNvSpPr>
            <a:spLocks noGrp="1"/>
          </p:cNvSpPr>
          <p:nvPr>
            <p:ph type="body" sz="quarter" idx="46"/>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2" name="Text Placeholder 11">
            <a:extLst>
              <a:ext uri="{FF2B5EF4-FFF2-40B4-BE49-F238E27FC236}">
                <a16:creationId xmlns:a16="http://schemas.microsoft.com/office/drawing/2014/main" id="{FE828537-77ED-661B-164D-7972C8F2B3CF}"/>
              </a:ext>
            </a:extLst>
          </p:cNvPr>
          <p:cNvSpPr>
            <a:spLocks noGrp="1"/>
          </p:cNvSpPr>
          <p:nvPr>
            <p:ph type="body" sz="quarter" idx="70"/>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dirty="0"/>
              <a:t>Click to edit Master text styles</a:t>
            </a:r>
          </a:p>
          <a:p>
            <a:pPr lvl="3"/>
            <a:r>
              <a:rPr lang="en-US" dirty="0"/>
              <a:t>Level 2</a:t>
            </a:r>
          </a:p>
        </p:txBody>
      </p:sp>
      <p:sp>
        <p:nvSpPr>
          <p:cNvPr id="102" name="Text Placeholder 11">
            <a:extLst>
              <a:ext uri="{FF2B5EF4-FFF2-40B4-BE49-F238E27FC236}">
                <a16:creationId xmlns:a16="http://schemas.microsoft.com/office/drawing/2014/main" id="{B7B6A3B2-F891-96DB-EDD6-15440AF2E8CD}"/>
              </a:ext>
            </a:extLst>
          </p:cNvPr>
          <p:cNvSpPr>
            <a:spLocks noGrp="1"/>
          </p:cNvSpPr>
          <p:nvPr>
            <p:ph type="body" sz="quarter" idx="48"/>
          </p:nvPr>
        </p:nvSpPr>
        <p:spPr>
          <a:xfrm>
            <a:off x="3182890"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04" name="Step 1 Title">
            <a:extLst>
              <a:ext uri="{FF2B5EF4-FFF2-40B4-BE49-F238E27FC236}">
                <a16:creationId xmlns:a16="http://schemas.microsoft.com/office/drawing/2014/main" id="{0F93BF10-EBCF-85EF-D1B2-A7563451D76D}"/>
              </a:ext>
            </a:extLst>
          </p:cNvPr>
          <p:cNvSpPr>
            <a:spLocks noGrp="1"/>
          </p:cNvSpPr>
          <p:nvPr>
            <p:ph type="body" sz="quarter" idx="49"/>
          </p:nvPr>
        </p:nvSpPr>
        <p:spPr>
          <a:xfrm>
            <a:off x="3182890"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6"/>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05" name="Step 1 Top">
            <a:extLst>
              <a:ext uri="{FF2B5EF4-FFF2-40B4-BE49-F238E27FC236}">
                <a16:creationId xmlns:a16="http://schemas.microsoft.com/office/drawing/2014/main" id="{C1C2FA4E-D061-ECCE-C8BB-24C647D60102}"/>
              </a:ext>
            </a:extLst>
          </p:cNvPr>
          <p:cNvSpPr>
            <a:spLocks noGrp="1"/>
          </p:cNvSpPr>
          <p:nvPr>
            <p:ph type="body" sz="quarter" idx="50"/>
          </p:nvPr>
        </p:nvSpPr>
        <p:spPr>
          <a:xfrm>
            <a:off x="3182890"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19" name="Step 1 Title">
            <a:extLst>
              <a:ext uri="{FF2B5EF4-FFF2-40B4-BE49-F238E27FC236}">
                <a16:creationId xmlns:a16="http://schemas.microsoft.com/office/drawing/2014/main" id="{9CB910C7-53F5-CD35-F7B3-ED8F5DD4F6A1}"/>
              </a:ext>
            </a:extLst>
          </p:cNvPr>
          <p:cNvSpPr>
            <a:spLocks noGrp="1"/>
          </p:cNvSpPr>
          <p:nvPr>
            <p:ph type="body" sz="quarter" idx="51"/>
          </p:nvPr>
        </p:nvSpPr>
        <p:spPr>
          <a:xfrm>
            <a:off x="6066682"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0" name="Step 1 Top">
            <a:extLst>
              <a:ext uri="{FF2B5EF4-FFF2-40B4-BE49-F238E27FC236}">
                <a16:creationId xmlns:a16="http://schemas.microsoft.com/office/drawing/2014/main" id="{E81FD2D6-1B95-AE76-667E-A7ADD3CD3A50}"/>
              </a:ext>
            </a:extLst>
          </p:cNvPr>
          <p:cNvSpPr>
            <a:spLocks noGrp="1"/>
          </p:cNvSpPr>
          <p:nvPr>
            <p:ph type="body" sz="quarter" idx="52"/>
          </p:nvPr>
        </p:nvSpPr>
        <p:spPr>
          <a:xfrm>
            <a:off x="6066682"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8" name="Text Placeholder 11">
            <a:extLst>
              <a:ext uri="{FF2B5EF4-FFF2-40B4-BE49-F238E27FC236}">
                <a16:creationId xmlns:a16="http://schemas.microsoft.com/office/drawing/2014/main" id="{19D255C6-A463-0E1B-EFD1-0675518123ED}"/>
              </a:ext>
            </a:extLst>
          </p:cNvPr>
          <p:cNvSpPr>
            <a:spLocks noGrp="1"/>
          </p:cNvSpPr>
          <p:nvPr>
            <p:ph type="body" sz="quarter" idx="66"/>
          </p:nvPr>
        </p:nvSpPr>
        <p:spPr>
          <a:xfrm>
            <a:off x="8950475"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22" name="Step 1 Title">
            <a:extLst>
              <a:ext uri="{FF2B5EF4-FFF2-40B4-BE49-F238E27FC236}">
                <a16:creationId xmlns:a16="http://schemas.microsoft.com/office/drawing/2014/main" id="{A1FCE115-20B6-1C4D-4833-053AE41AEBD7}"/>
              </a:ext>
            </a:extLst>
          </p:cNvPr>
          <p:cNvSpPr>
            <a:spLocks noGrp="1"/>
          </p:cNvSpPr>
          <p:nvPr>
            <p:ph type="body" sz="quarter" idx="54"/>
          </p:nvPr>
        </p:nvSpPr>
        <p:spPr>
          <a:xfrm>
            <a:off x="8950475"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3" name="Step 1 Top">
            <a:extLst>
              <a:ext uri="{FF2B5EF4-FFF2-40B4-BE49-F238E27FC236}">
                <a16:creationId xmlns:a16="http://schemas.microsoft.com/office/drawing/2014/main" id="{3D5F63B4-9275-D6B7-3A0E-699C0C868EA5}"/>
              </a:ext>
            </a:extLst>
          </p:cNvPr>
          <p:cNvSpPr>
            <a:spLocks noGrp="1"/>
          </p:cNvSpPr>
          <p:nvPr>
            <p:ph type="body" sz="quarter" idx="55"/>
          </p:nvPr>
        </p:nvSpPr>
        <p:spPr>
          <a:xfrm>
            <a:off x="8950475"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 name="Text Placeholder 11">
            <a:extLst>
              <a:ext uri="{FF2B5EF4-FFF2-40B4-BE49-F238E27FC236}">
                <a16:creationId xmlns:a16="http://schemas.microsoft.com/office/drawing/2014/main" id="{9AEFB6C2-AB19-3A46-843C-CF95D15344CB}"/>
              </a:ext>
            </a:extLst>
          </p:cNvPr>
          <p:cNvSpPr>
            <a:spLocks noGrp="1"/>
          </p:cNvSpPr>
          <p:nvPr>
            <p:ph type="body" sz="quarter" idx="67"/>
          </p:nvPr>
        </p:nvSpPr>
        <p:spPr>
          <a:xfrm>
            <a:off x="6066682"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7" name="Footnote">
            <a:extLst>
              <a:ext uri="{FF2B5EF4-FFF2-40B4-BE49-F238E27FC236}">
                <a16:creationId xmlns:a16="http://schemas.microsoft.com/office/drawing/2014/main" id="{AC05EA29-0447-0506-FB1B-E11117B0DF2E}"/>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principles.5</a:t>
            </a:r>
          </a:p>
        </p:txBody>
      </p:sp>
      <p:sp>
        <p:nvSpPr>
          <p:cNvPr id="2" name="Text Placeholder 8">
            <a:extLst>
              <a:ext uri="{FF2B5EF4-FFF2-40B4-BE49-F238E27FC236}">
                <a16:creationId xmlns:a16="http://schemas.microsoft.com/office/drawing/2014/main" id="{A1FD8182-9192-3293-3C25-613D50894B80}"/>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3" name="Text Placeholder 8">
            <a:extLst>
              <a:ext uri="{FF2B5EF4-FFF2-40B4-BE49-F238E27FC236}">
                <a16:creationId xmlns:a16="http://schemas.microsoft.com/office/drawing/2014/main" id="{DD81CAF3-1B44-C8D0-3BB0-F3DD087633FA}"/>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Tree>
    <p:extLst>
      <p:ext uri="{BB962C8B-B14F-4D97-AF65-F5344CB8AC3E}">
        <p14:creationId xmlns:p14="http://schemas.microsoft.com/office/powerpoint/2010/main" val="324583035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0">
          <p15:clr>
            <a:srgbClr val="A4A3A4"/>
          </p15:clr>
        </p15:guide>
        <p15:guide id="8" pos="1368">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36">
          <p15:clr>
            <a:srgbClr val="A4A3A4"/>
          </p15:clr>
        </p15:guide>
        <p15:guide id="14" pos="3168">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dirty="0"/>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dirty="0"/>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907" r:id="rId3"/>
    <p:sldLayoutId id="2147483835" r:id="rId4"/>
    <p:sldLayoutId id="2147483675" r:id="rId5"/>
    <p:sldLayoutId id="2147483676" r:id="rId6"/>
    <p:sldLayoutId id="2147483908" r:id="rId7"/>
    <p:sldLayoutId id="2147483909" r:id="rId8"/>
    <p:sldLayoutId id="2147483816"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9.svg"/><Relationship Id="rId10" Type="http://schemas.openxmlformats.org/officeDocument/2006/relationships/image" Target="../media/image37.svg"/><Relationship Id="rId4" Type="http://schemas.openxmlformats.org/officeDocument/2006/relationships/image" Target="../media/image28.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2.png"/><Relationship Id="rId5" Type="http://schemas.openxmlformats.org/officeDocument/2006/relationships/image" Target="../media/image29.sv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28.png"/><Relationship Id="rId9" Type="http://schemas.openxmlformats.org/officeDocument/2006/relationships/image" Target="../media/image37.sv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26.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29.sv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hyperlink" Target="https://support.microsoft.com/en-us/topic/overview-of-microsoft-365-chat-preview-5b00a52d-7296-48ee-b938-b95b7209f737"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svg"/><Relationship Id="rId7"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29.sv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1.sv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5.svg"/><Relationship Id="rId3" Type="http://schemas.openxmlformats.org/officeDocument/2006/relationships/image" Target="../media/image31.svg"/><Relationship Id="rId7" Type="http://schemas.openxmlformats.org/officeDocument/2006/relationships/image" Target="../media/image32.png"/><Relationship Id="rId12"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hyperlink" Target="https://support.microsoft.com/en-us/topic/overview-of-microsoft-365-chat-preview-5b00a52d-7296-48ee-b938-b95b7209f737" TargetMode="External"/><Relationship Id="rId11" Type="http://schemas.openxmlformats.org/officeDocument/2006/relationships/image" Target="../media/image29.svg"/><Relationship Id="rId5" Type="http://schemas.openxmlformats.org/officeDocument/2006/relationships/image" Target="../media/image37.svg"/><Relationship Id="rId10" Type="http://schemas.openxmlformats.org/officeDocument/2006/relationships/image" Target="../media/image28.png"/><Relationship Id="rId4" Type="http://schemas.openxmlformats.org/officeDocument/2006/relationships/image" Target="../media/image36.png"/><Relationship Id="rId9" Type="http://schemas.openxmlformats.org/officeDocument/2006/relationships/image" Target="../media/image27.svg"/></Relationships>
</file>

<file path=ppt/slides/_rels/slide19.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hyperlink" Target="https://support.microsoft.com/en-us/copilot-powerpoint" TargetMode="External"/><Relationship Id="rId3" Type="http://schemas.openxmlformats.org/officeDocument/2006/relationships/image" Target="../media/image40.svg"/><Relationship Id="rId7" Type="http://schemas.openxmlformats.org/officeDocument/2006/relationships/image" Target="../media/image44.png"/><Relationship Id="rId12" Type="http://schemas.openxmlformats.org/officeDocument/2006/relationships/image" Target="../media/image48.png"/><Relationship Id="rId2" Type="http://schemas.openxmlformats.org/officeDocument/2006/relationships/image" Target="../media/image39.png"/><Relationship Id="rId1" Type="http://schemas.openxmlformats.org/officeDocument/2006/relationships/slideLayout" Target="../slideLayouts/slideLayout9.xml"/><Relationship Id="rId6" Type="http://schemas.openxmlformats.org/officeDocument/2006/relationships/image" Target="../media/image43.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42.png"/><Relationship Id="rId15" Type="http://schemas.openxmlformats.org/officeDocument/2006/relationships/image" Target="../media/image14.png"/><Relationship Id="rId10" Type="http://schemas.openxmlformats.org/officeDocument/2006/relationships/image" Target="../media/image47.sv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hyperlink" Target="https://aka.ms/prompts"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6.xml"/><Relationship Id="rId18" Type="http://schemas.microsoft.com/office/2007/relationships/hdphoto" Target="../media/hdphoto2.wdp"/><Relationship Id="rId3" Type="http://schemas.openxmlformats.org/officeDocument/2006/relationships/slide" Target="slide9.xml"/><Relationship Id="rId7" Type="http://schemas.openxmlformats.org/officeDocument/2006/relationships/slide" Target="slide14.xml"/><Relationship Id="rId12" Type="http://schemas.openxmlformats.org/officeDocument/2006/relationships/slide" Target="slide15.xml"/><Relationship Id="rId17" Type="http://schemas.openxmlformats.org/officeDocument/2006/relationships/image" Target="../media/image25.png"/><Relationship Id="rId2" Type="http://schemas.openxmlformats.org/officeDocument/2006/relationships/notesSlide" Target="../notesSlides/notesSlide4.xml"/><Relationship Id="rId16"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slide" Target="slide13.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image" Target="../media/image23.jpeg"/><Relationship Id="rId10" Type="http://schemas.openxmlformats.org/officeDocument/2006/relationships/slide" Target="slide17.xml"/><Relationship Id="rId4" Type="http://schemas.openxmlformats.org/officeDocument/2006/relationships/slide" Target="slide11.xml"/><Relationship Id="rId9" Type="http://schemas.openxmlformats.org/officeDocument/2006/relationships/slide" Target="slide10.xml"/><Relationship Id="rId1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7.svg"/><Relationship Id="rId7" Type="http://schemas.openxmlformats.org/officeDocument/2006/relationships/image" Target="../media/image35.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2.png"/><Relationship Id="rId5" Type="http://schemas.openxmlformats.org/officeDocument/2006/relationships/image" Target="../media/image29.sv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28.png"/><Relationship Id="rId9"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588263" y="2917984"/>
            <a:ext cx="4607851" cy="615553"/>
          </a:xfrm>
        </p:spPr>
        <p:txBody>
          <a:bodyPr/>
          <a:lstStyle/>
          <a:p>
            <a:r>
              <a:rPr lang="en-US" sz="4400" noProof="0">
                <a:gradFill>
                  <a:gsLst>
                    <a:gs pos="0">
                      <a:schemeClr val="tx1"/>
                    </a:gs>
                    <a:gs pos="100000">
                      <a:schemeClr val="tx1"/>
                    </a:gs>
                  </a:gsLst>
                  <a:lin ang="5400000" scaled="1"/>
                </a:gradFill>
                <a:cs typeface="Segoe UI"/>
              </a:rPr>
              <a:t>Microsoft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582042" y="3962400"/>
            <a:ext cx="7752752" cy="307777"/>
          </a:xfrm>
        </p:spPr>
        <p:txBody>
          <a:bodyPr vert="horz" wrap="square" lIns="0" tIns="0" rIns="0" bIns="0" rtlCol="0" anchor="t">
            <a:spAutoFit/>
          </a:bodyPr>
          <a:lstStyle/>
          <a:p>
            <a:r>
              <a:rPr lang="en-US" sz="2000" noProof="0" dirty="0">
                <a:gradFill>
                  <a:gsLst>
                    <a:gs pos="0">
                      <a:schemeClr val="tx1"/>
                    </a:gs>
                    <a:gs pos="100000">
                      <a:schemeClr val="tx1"/>
                    </a:gs>
                  </a:gsLst>
                  <a:lin ang="5400000" scaled="1"/>
                </a:gradFill>
                <a:cs typeface="Segoe UI"/>
              </a:rPr>
              <a:t>Discover industry and role-based use cases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44">
            <a:extLst>
              <a:ext uri="{FF2B5EF4-FFF2-40B4-BE49-F238E27FC236}">
                <a16:creationId xmlns:a16="http://schemas.microsoft.com/office/drawing/2014/main" id="{5BF4945A-34C8-EB89-EB76-5B039EC2533D}"/>
              </a:ext>
            </a:extLst>
          </p:cNvPr>
          <p:cNvSpPr>
            <a:spLocks noGrp="1"/>
          </p:cNvSpPr>
          <p:nvPr>
            <p:ph type="body" sz="quarter" idx="42"/>
          </p:nvPr>
        </p:nvSpPr>
        <p:spPr>
          <a:xfrm>
            <a:off x="311388" y="1026303"/>
            <a:ext cx="2431246" cy="1131079"/>
          </a:xfrm>
        </p:spPr>
        <p:txBody>
          <a:bodyPr/>
          <a:lstStyle/>
          <a:p>
            <a:r>
              <a:rPr lang="en-US" dirty="0"/>
              <a:t>People involved in clinical research can use AI to find and summarize content to make their work easier and improve grant applications. </a:t>
            </a:r>
            <a:endParaRPr lang="en-US" noProof="0" dirty="0"/>
          </a:p>
        </p:txBody>
      </p:sp>
      <p:sp>
        <p:nvSpPr>
          <p:cNvPr id="390" name="Text Placeholder 389">
            <a:extLst>
              <a:ext uri="{FF2B5EF4-FFF2-40B4-BE49-F238E27FC236}">
                <a16:creationId xmlns:a16="http://schemas.microsoft.com/office/drawing/2014/main" id="{B4D5E1B4-C45D-3906-A22C-962964944BE0}"/>
              </a:ext>
            </a:extLst>
          </p:cNvPr>
          <p:cNvSpPr>
            <a:spLocks noGrp="1"/>
          </p:cNvSpPr>
          <p:nvPr>
            <p:ph type="body" sz="quarter" idx="43"/>
          </p:nvPr>
        </p:nvSpPr>
        <p:spPr>
          <a:xfrm>
            <a:off x="10430351" y="521099"/>
            <a:ext cx="1456966" cy="175614"/>
          </a:xfrm>
        </p:spPr>
        <p:txBody>
          <a:bodyPr/>
          <a:lstStyle/>
          <a:p>
            <a:r>
              <a:rPr lang="en-US" noProof="0"/>
              <a:t>Buy</a:t>
            </a:r>
          </a:p>
        </p:txBody>
      </p:sp>
      <p:sp>
        <p:nvSpPr>
          <p:cNvPr id="391" name="Text Placeholder 390">
            <a:extLst>
              <a:ext uri="{FF2B5EF4-FFF2-40B4-BE49-F238E27FC236}">
                <a16:creationId xmlns:a16="http://schemas.microsoft.com/office/drawing/2014/main" id="{3A3B8D35-C5ED-AAFF-9388-200F3DDF5C92}"/>
              </a:ext>
            </a:extLst>
          </p:cNvPr>
          <p:cNvSpPr>
            <a:spLocks noGrp="1"/>
          </p:cNvSpPr>
          <p:nvPr>
            <p:ph type="body" sz="quarter" idx="44"/>
          </p:nvPr>
        </p:nvSpPr>
        <p:spPr>
          <a:xfrm>
            <a:off x="7149557" y="521100"/>
            <a:ext cx="2969488" cy="169277"/>
          </a:xfrm>
        </p:spPr>
        <p:txBody>
          <a:bodyPr/>
          <a:lstStyle/>
          <a:p>
            <a:r>
              <a:rPr lang="en-US" noProof="0"/>
              <a:t>Microsoft 365 Copilot</a:t>
            </a:r>
          </a:p>
        </p:txBody>
      </p:sp>
      <p:sp>
        <p:nvSpPr>
          <p:cNvPr id="23" name="Text Placeholder 22">
            <a:extLst>
              <a:ext uri="{FF2B5EF4-FFF2-40B4-BE49-F238E27FC236}">
                <a16:creationId xmlns:a16="http://schemas.microsoft.com/office/drawing/2014/main" id="{7191D7AD-681D-51A2-1F14-C018FE8AF519}"/>
              </a:ext>
            </a:extLst>
          </p:cNvPr>
          <p:cNvSpPr>
            <a:spLocks noGrp="1"/>
          </p:cNvSpPr>
          <p:nvPr>
            <p:ph type="body" sz="quarter" idx="46"/>
          </p:nvPr>
        </p:nvSpPr>
        <p:spPr>
          <a:xfrm>
            <a:off x="3182889" y="2725494"/>
            <a:ext cx="2572262" cy="712876"/>
          </a:xfrm>
        </p:spPr>
        <p:txBody>
          <a:bodyPr/>
          <a:lstStyle/>
          <a:p>
            <a:r>
              <a:rPr lang="en-US" noProof="0"/>
              <a:t>Benefit: </a:t>
            </a:r>
            <a:r>
              <a:rPr lang="en-US" noProof="0">
                <a:latin typeface="+mj-lt"/>
              </a:rPr>
              <a:t>Get a head start on analyzing research </a:t>
            </a:r>
            <a:r>
              <a:rPr lang="en-US" noProof="0"/>
              <a:t>by leveraging Copilot to synthesize and categorize data across the web.</a:t>
            </a:r>
          </a:p>
        </p:txBody>
      </p:sp>
      <p:sp>
        <p:nvSpPr>
          <p:cNvPr id="318" name="Text Placeholder 317">
            <a:extLst>
              <a:ext uri="{FF2B5EF4-FFF2-40B4-BE49-F238E27FC236}">
                <a16:creationId xmlns:a16="http://schemas.microsoft.com/office/drawing/2014/main" id="{6BAE916B-C0BD-2B58-DCF4-24C623F80CD2}"/>
              </a:ext>
            </a:extLst>
          </p:cNvPr>
          <p:cNvSpPr>
            <a:spLocks noGrp="1"/>
          </p:cNvSpPr>
          <p:nvPr>
            <p:ph type="body" sz="quarter" idx="47"/>
          </p:nvPr>
        </p:nvSpPr>
        <p:spPr>
          <a:xfrm>
            <a:off x="3182890" y="1112478"/>
            <a:ext cx="2572262" cy="153888"/>
          </a:xfrm>
        </p:spPr>
        <p:txBody>
          <a:bodyPr/>
          <a:lstStyle/>
          <a:p>
            <a:r>
              <a:rPr lang="en-US" noProof="0"/>
              <a:t>Compile research</a:t>
            </a:r>
          </a:p>
        </p:txBody>
      </p:sp>
      <p:sp>
        <p:nvSpPr>
          <p:cNvPr id="319" name="Text Placeholder 318">
            <a:extLst>
              <a:ext uri="{FF2B5EF4-FFF2-40B4-BE49-F238E27FC236}">
                <a16:creationId xmlns:a16="http://schemas.microsoft.com/office/drawing/2014/main" id="{2F6BF0A5-E85D-0323-8004-7A2232213382}"/>
              </a:ext>
            </a:extLst>
          </p:cNvPr>
          <p:cNvSpPr>
            <a:spLocks noGrp="1"/>
          </p:cNvSpPr>
          <p:nvPr>
            <p:ph type="body" sz="quarter" idx="48"/>
          </p:nvPr>
        </p:nvSpPr>
        <p:spPr>
          <a:xfrm>
            <a:off x="3182938" y="1438275"/>
            <a:ext cx="2571750" cy="627063"/>
          </a:xfrm>
        </p:spPr>
        <p:txBody>
          <a:bodyPr/>
          <a:lstStyle/>
          <a:p>
            <a:r>
              <a:rPr lang="en-US" noProof="0"/>
              <a:t>Prompt Copilot to compile the latest research on immunotherapy for lung cancer from the past year and categorize studies by drug efficacy, side effects, and patient quality of life.</a:t>
            </a:r>
          </a:p>
        </p:txBody>
      </p:sp>
      <p:sp>
        <p:nvSpPr>
          <p:cNvPr id="320" name="Text Placeholder 319">
            <a:extLst>
              <a:ext uri="{FF2B5EF4-FFF2-40B4-BE49-F238E27FC236}">
                <a16:creationId xmlns:a16="http://schemas.microsoft.com/office/drawing/2014/main" id="{92332AA9-6D80-F78C-CD4B-40B938EB3F8B}"/>
              </a:ext>
            </a:extLst>
          </p:cNvPr>
          <p:cNvSpPr>
            <a:spLocks noGrp="1"/>
          </p:cNvSpPr>
          <p:nvPr>
            <p:ph type="body" sz="quarter" idx="49"/>
          </p:nvPr>
        </p:nvSpPr>
        <p:spPr>
          <a:xfrm>
            <a:off x="6066682" y="1112478"/>
            <a:ext cx="2572262" cy="153888"/>
          </a:xfrm>
        </p:spPr>
        <p:txBody>
          <a:bodyPr/>
          <a:lstStyle/>
          <a:p>
            <a:r>
              <a:rPr lang="en-US" noProof="0"/>
              <a:t>Compare with current trials</a:t>
            </a:r>
          </a:p>
        </p:txBody>
      </p:sp>
      <p:sp>
        <p:nvSpPr>
          <p:cNvPr id="321" name="Text Placeholder 320">
            <a:extLst>
              <a:ext uri="{FF2B5EF4-FFF2-40B4-BE49-F238E27FC236}">
                <a16:creationId xmlns:a16="http://schemas.microsoft.com/office/drawing/2014/main" id="{F0750496-A252-7E14-8720-968D1C64CF56}"/>
              </a:ext>
            </a:extLst>
          </p:cNvPr>
          <p:cNvSpPr>
            <a:spLocks noGrp="1"/>
          </p:cNvSpPr>
          <p:nvPr>
            <p:ph type="body" sz="quarter" idx="50"/>
          </p:nvPr>
        </p:nvSpPr>
        <p:spPr>
          <a:xfrm>
            <a:off x="6067425" y="1438275"/>
            <a:ext cx="2571750" cy="627063"/>
          </a:xfrm>
        </p:spPr>
        <p:txBody>
          <a:bodyPr/>
          <a:lstStyle/>
          <a:p>
            <a:r>
              <a:rPr lang="en-US" noProof="0"/>
              <a:t>Ask Copilot to cross-reference the studies with current clinical trials. Copilot compares the studies with your organization’s internal trial database, presenting a matched list of trials.</a:t>
            </a:r>
          </a:p>
        </p:txBody>
      </p:sp>
      <p:sp>
        <p:nvSpPr>
          <p:cNvPr id="325" name="Text Placeholder 324">
            <a:extLst>
              <a:ext uri="{FF2B5EF4-FFF2-40B4-BE49-F238E27FC236}">
                <a16:creationId xmlns:a16="http://schemas.microsoft.com/office/drawing/2014/main" id="{5FD81738-106D-8AA4-6379-D3A27282E993}"/>
              </a:ext>
            </a:extLst>
          </p:cNvPr>
          <p:cNvSpPr>
            <a:spLocks noGrp="1"/>
          </p:cNvSpPr>
          <p:nvPr>
            <p:ph type="body" sz="quarter" idx="67"/>
          </p:nvPr>
        </p:nvSpPr>
        <p:spPr>
          <a:xfrm>
            <a:off x="8950475" y="2725494"/>
            <a:ext cx="2572262" cy="712876"/>
          </a:xfrm>
        </p:spPr>
        <p:txBody>
          <a:bodyPr/>
          <a:lstStyle/>
          <a:p>
            <a:pPr lvl="0"/>
            <a:r>
              <a:rPr lang="en-US" noProof="0"/>
              <a:t>Benefit: </a:t>
            </a:r>
            <a:r>
              <a:rPr lang="en-US" noProof="0">
                <a:latin typeface="+mj-lt"/>
              </a:rPr>
              <a:t>Save time reviewing research</a:t>
            </a:r>
            <a:r>
              <a:rPr lang="en-US" noProof="0"/>
              <a:t> and help ensure that all research practices comply with industry regulations and required guidelines.</a:t>
            </a:r>
          </a:p>
        </p:txBody>
      </p:sp>
      <p:sp>
        <p:nvSpPr>
          <p:cNvPr id="323" name="Text Placeholder 322">
            <a:extLst>
              <a:ext uri="{FF2B5EF4-FFF2-40B4-BE49-F238E27FC236}">
                <a16:creationId xmlns:a16="http://schemas.microsoft.com/office/drawing/2014/main" id="{25BB0CD3-5D16-026F-76D5-0A63A8860D96}"/>
              </a:ext>
            </a:extLst>
          </p:cNvPr>
          <p:cNvSpPr>
            <a:spLocks noGrp="1"/>
          </p:cNvSpPr>
          <p:nvPr>
            <p:ph type="body" sz="quarter" idx="52"/>
          </p:nvPr>
        </p:nvSpPr>
        <p:spPr>
          <a:xfrm>
            <a:off x="8950475" y="1112478"/>
            <a:ext cx="2572262" cy="153888"/>
          </a:xfrm>
        </p:spPr>
        <p:txBody>
          <a:bodyPr/>
          <a:lstStyle/>
          <a:p>
            <a:r>
              <a:rPr lang="en-US" noProof="0"/>
              <a:t>Check regulations</a:t>
            </a:r>
          </a:p>
        </p:txBody>
      </p:sp>
      <p:sp>
        <p:nvSpPr>
          <p:cNvPr id="324" name="Text Placeholder 323">
            <a:extLst>
              <a:ext uri="{FF2B5EF4-FFF2-40B4-BE49-F238E27FC236}">
                <a16:creationId xmlns:a16="http://schemas.microsoft.com/office/drawing/2014/main" id="{5D190A62-9C2B-45B9-73ED-2BD6E0F81CC4}"/>
              </a:ext>
            </a:extLst>
          </p:cNvPr>
          <p:cNvSpPr>
            <a:spLocks noGrp="1"/>
          </p:cNvSpPr>
          <p:nvPr>
            <p:ph type="body" sz="quarter" idx="53"/>
          </p:nvPr>
        </p:nvSpPr>
        <p:spPr>
          <a:xfrm>
            <a:off x="8950325" y="1438275"/>
            <a:ext cx="2571750" cy="627063"/>
          </a:xfrm>
        </p:spPr>
        <p:txBody>
          <a:bodyPr/>
          <a:lstStyle/>
          <a:p>
            <a:r>
              <a:rPr lang="en-US" noProof="0"/>
              <a:t>Use Copilot to locate applicable FDA and HIPAA regulations for your research so you can verify </a:t>
            </a:r>
            <a:br>
              <a:rPr lang="en-US" noProof="0"/>
            </a:br>
            <a:r>
              <a:rPr lang="en-US" noProof="0"/>
              <a:t>that your research methodologies are compliant.</a:t>
            </a:r>
          </a:p>
        </p:txBody>
      </p:sp>
      <p:sp>
        <p:nvSpPr>
          <p:cNvPr id="322" name="Text Placeholder 321">
            <a:extLst>
              <a:ext uri="{FF2B5EF4-FFF2-40B4-BE49-F238E27FC236}">
                <a16:creationId xmlns:a16="http://schemas.microsoft.com/office/drawing/2014/main" id="{DAE64951-BE2E-6803-DF9B-E6299596CCE5}"/>
              </a:ext>
            </a:extLst>
          </p:cNvPr>
          <p:cNvSpPr>
            <a:spLocks noGrp="1"/>
          </p:cNvSpPr>
          <p:nvPr>
            <p:ph type="body" sz="quarter" idx="66"/>
          </p:nvPr>
        </p:nvSpPr>
        <p:spPr>
          <a:xfrm>
            <a:off x="6066682" y="2725494"/>
            <a:ext cx="2572262" cy="712876"/>
          </a:xfrm>
        </p:spPr>
        <p:txBody>
          <a:bodyPr/>
          <a:lstStyle/>
          <a:p>
            <a:r>
              <a:rPr lang="en-US" noProof="0"/>
              <a:t>Benefit: </a:t>
            </a:r>
            <a:r>
              <a:rPr lang="en-US" noProof="0">
                <a:latin typeface="+mj-lt"/>
              </a:rPr>
              <a:t>Review current clinical trials </a:t>
            </a:r>
            <a:r>
              <a:rPr lang="en-US" noProof="0"/>
              <a:t>to identify potential overlaps and gaps that could inform future research directions.</a:t>
            </a:r>
          </a:p>
        </p:txBody>
      </p:sp>
      <p:sp>
        <p:nvSpPr>
          <p:cNvPr id="326" name="Text Placeholder 325">
            <a:extLst>
              <a:ext uri="{FF2B5EF4-FFF2-40B4-BE49-F238E27FC236}">
                <a16:creationId xmlns:a16="http://schemas.microsoft.com/office/drawing/2014/main" id="{462D436B-62A8-B667-3007-38A09B9E7FDF}"/>
              </a:ext>
            </a:extLst>
          </p:cNvPr>
          <p:cNvSpPr>
            <a:spLocks noGrp="1"/>
          </p:cNvSpPr>
          <p:nvPr>
            <p:ph type="body" sz="quarter" idx="58"/>
          </p:nvPr>
        </p:nvSpPr>
        <p:spPr>
          <a:xfrm>
            <a:off x="4036409" y="3725103"/>
            <a:ext cx="3161734" cy="153888"/>
          </a:xfrm>
        </p:spPr>
        <p:txBody>
          <a:bodyPr/>
          <a:lstStyle/>
          <a:p>
            <a:r>
              <a:rPr lang="en-US" noProof="0"/>
              <a:t>Revise application</a:t>
            </a:r>
          </a:p>
        </p:txBody>
      </p:sp>
      <p:sp>
        <p:nvSpPr>
          <p:cNvPr id="327" name="Text Placeholder 326">
            <a:extLst>
              <a:ext uri="{FF2B5EF4-FFF2-40B4-BE49-F238E27FC236}">
                <a16:creationId xmlns:a16="http://schemas.microsoft.com/office/drawing/2014/main" id="{7DD2FA38-AC16-C72D-FF8B-01CF77F70D83}"/>
              </a:ext>
            </a:extLst>
          </p:cNvPr>
          <p:cNvSpPr>
            <a:spLocks noGrp="1"/>
          </p:cNvSpPr>
          <p:nvPr>
            <p:ph type="body" sz="quarter" idx="59"/>
          </p:nvPr>
        </p:nvSpPr>
        <p:spPr>
          <a:xfrm>
            <a:off x="4037013" y="4051300"/>
            <a:ext cx="3160712" cy="627063"/>
          </a:xfrm>
        </p:spPr>
        <p:txBody>
          <a:bodyPr/>
          <a:lstStyle/>
          <a:p>
            <a:r>
              <a:rPr lang="en-US" noProof="0"/>
              <a:t>Paste the application draft into a Word document. Use </a:t>
            </a:r>
            <a:br>
              <a:rPr lang="en-US" noProof="0"/>
            </a:br>
            <a:r>
              <a:rPr lang="en-US" noProof="0"/>
              <a:t>Copilot in Word to rewrite the project overview and conclusion.</a:t>
            </a:r>
          </a:p>
        </p:txBody>
      </p:sp>
      <p:sp>
        <p:nvSpPr>
          <p:cNvPr id="331" name="Text Placeholder 330">
            <a:extLst>
              <a:ext uri="{FF2B5EF4-FFF2-40B4-BE49-F238E27FC236}">
                <a16:creationId xmlns:a16="http://schemas.microsoft.com/office/drawing/2014/main" id="{D4092289-E9E9-9615-309D-88AD14C23A49}"/>
              </a:ext>
            </a:extLst>
          </p:cNvPr>
          <p:cNvSpPr>
            <a:spLocks noGrp="1"/>
          </p:cNvSpPr>
          <p:nvPr>
            <p:ph type="body" sz="quarter" idx="69"/>
          </p:nvPr>
        </p:nvSpPr>
        <p:spPr>
          <a:xfrm>
            <a:off x="7507483" y="5338502"/>
            <a:ext cx="3161734" cy="712876"/>
          </a:xfrm>
        </p:spPr>
        <p:txBody>
          <a:bodyPr/>
          <a:lstStyle/>
          <a:p>
            <a:r>
              <a:rPr lang="en-US" noProof="0"/>
              <a:t>Benefit: </a:t>
            </a:r>
            <a:r>
              <a:rPr lang="en-US" noProof="0">
                <a:latin typeface="+mj-lt"/>
              </a:rPr>
              <a:t>Reduce time</a:t>
            </a:r>
            <a:r>
              <a:rPr lang="en-US" noProof="0"/>
              <a:t> drafting grant applications and ensure alignment with required formatting.</a:t>
            </a:r>
          </a:p>
        </p:txBody>
      </p:sp>
      <p:sp>
        <p:nvSpPr>
          <p:cNvPr id="329" name="Text Placeholder 328">
            <a:extLst>
              <a:ext uri="{FF2B5EF4-FFF2-40B4-BE49-F238E27FC236}">
                <a16:creationId xmlns:a16="http://schemas.microsoft.com/office/drawing/2014/main" id="{AE5C04C6-65C7-34A9-5916-B7BAD4E00F93}"/>
              </a:ext>
            </a:extLst>
          </p:cNvPr>
          <p:cNvSpPr>
            <a:spLocks noGrp="1"/>
          </p:cNvSpPr>
          <p:nvPr>
            <p:ph type="body" sz="quarter" idx="61"/>
          </p:nvPr>
        </p:nvSpPr>
        <p:spPr>
          <a:xfrm>
            <a:off x="7507483" y="3725103"/>
            <a:ext cx="3161734" cy="153888"/>
          </a:xfrm>
        </p:spPr>
        <p:txBody>
          <a:bodyPr/>
          <a:lstStyle/>
          <a:p>
            <a:r>
              <a:rPr lang="en-US" noProof="0"/>
              <a:t>Draft a grant application</a:t>
            </a:r>
          </a:p>
        </p:txBody>
      </p:sp>
      <p:sp>
        <p:nvSpPr>
          <p:cNvPr id="330" name="Text Placeholder 329">
            <a:extLst>
              <a:ext uri="{FF2B5EF4-FFF2-40B4-BE49-F238E27FC236}">
                <a16:creationId xmlns:a16="http://schemas.microsoft.com/office/drawing/2014/main" id="{E2A61EAE-07CD-AE9A-313B-CA2EA026FDE9}"/>
              </a:ext>
            </a:extLst>
          </p:cNvPr>
          <p:cNvSpPr>
            <a:spLocks noGrp="1"/>
          </p:cNvSpPr>
          <p:nvPr>
            <p:ph type="body" sz="quarter" idx="62"/>
          </p:nvPr>
        </p:nvSpPr>
        <p:spPr>
          <a:xfrm>
            <a:off x="7507288" y="4051300"/>
            <a:ext cx="3162300" cy="627063"/>
          </a:xfrm>
        </p:spPr>
        <p:txBody>
          <a:bodyPr/>
          <a:lstStyle/>
          <a:p>
            <a:r>
              <a:rPr lang="en-US" noProof="0"/>
              <a:t>With new insights, prompt Copilot to draft a grant application based on your research findings. Copilot formats the response according to the grant’s requirements.</a:t>
            </a:r>
          </a:p>
        </p:txBody>
      </p:sp>
      <p:sp>
        <p:nvSpPr>
          <p:cNvPr id="328" name="Text Placeholder 327">
            <a:extLst>
              <a:ext uri="{FF2B5EF4-FFF2-40B4-BE49-F238E27FC236}">
                <a16:creationId xmlns:a16="http://schemas.microsoft.com/office/drawing/2014/main" id="{333898C4-0CBF-A48C-9415-03D4FE68D0E2}"/>
              </a:ext>
            </a:extLst>
          </p:cNvPr>
          <p:cNvSpPr>
            <a:spLocks noGrp="1"/>
          </p:cNvSpPr>
          <p:nvPr>
            <p:ph type="body" sz="quarter" idx="68"/>
          </p:nvPr>
        </p:nvSpPr>
        <p:spPr>
          <a:xfrm>
            <a:off x="4036409" y="5338502"/>
            <a:ext cx="3161734" cy="712876"/>
          </a:xfrm>
        </p:spPr>
        <p:txBody>
          <a:bodyPr/>
          <a:lstStyle/>
          <a:p>
            <a:r>
              <a:rPr lang="en-US" noProof="0"/>
              <a:t>Benefit: </a:t>
            </a:r>
            <a:r>
              <a:rPr lang="en-US" noProof="0">
                <a:latin typeface="+mj-lt"/>
              </a:rPr>
              <a:t>Revise and rewrite</a:t>
            </a:r>
            <a:r>
              <a:rPr lang="en-US" noProof="0"/>
              <a:t> documents quickly with Copilot in Word revisions.</a:t>
            </a:r>
          </a:p>
        </p:txBody>
      </p:sp>
      <p:sp>
        <p:nvSpPr>
          <p:cNvPr id="332" name="Text Placeholder 331">
            <a:extLst>
              <a:ext uri="{FF2B5EF4-FFF2-40B4-BE49-F238E27FC236}">
                <a16:creationId xmlns:a16="http://schemas.microsoft.com/office/drawing/2014/main" id="{3F7593FF-2DF2-17F3-73E4-BACCF977B600}"/>
              </a:ext>
            </a:extLst>
          </p:cNvPr>
          <p:cNvSpPr>
            <a:spLocks noGrp="1"/>
          </p:cNvSpPr>
          <p:nvPr>
            <p:ph type="body" sz="quarter" idx="64"/>
          </p:nvPr>
        </p:nvSpPr>
        <p:spPr>
          <a:xfrm>
            <a:off x="320721" y="4709762"/>
            <a:ext cx="1131651" cy="219456"/>
          </a:xfrm>
        </p:spPr>
        <p:txBody>
          <a:bodyPr/>
          <a:lstStyle/>
          <a:p>
            <a:pPr lvl="0"/>
            <a:r>
              <a:rPr lang="en-US" noProof="0"/>
              <a:t>Value benefit</a:t>
            </a:r>
          </a:p>
        </p:txBody>
      </p:sp>
      <p:sp>
        <p:nvSpPr>
          <p:cNvPr id="333" name="Text Placeholder 332">
            <a:extLst>
              <a:ext uri="{FF2B5EF4-FFF2-40B4-BE49-F238E27FC236}">
                <a16:creationId xmlns:a16="http://schemas.microsoft.com/office/drawing/2014/main" id="{F5DF9603-171C-4339-9B11-8AE0B39FB0DC}"/>
              </a:ext>
            </a:extLst>
          </p:cNvPr>
          <p:cNvSpPr>
            <a:spLocks noGrp="1"/>
          </p:cNvSpPr>
          <p:nvPr>
            <p:ph type="body" sz="quarter" idx="65"/>
          </p:nvPr>
        </p:nvSpPr>
        <p:spPr>
          <a:xfrm>
            <a:off x="320721" y="3467940"/>
            <a:ext cx="1131650" cy="219456"/>
          </a:xfrm>
        </p:spPr>
        <p:txBody>
          <a:bodyPr/>
          <a:lstStyle/>
          <a:p>
            <a:pPr lvl="0"/>
            <a:r>
              <a:rPr lang="en-US" noProof="0"/>
              <a:t>KPIs impacted</a:t>
            </a:r>
          </a:p>
        </p:txBody>
      </p:sp>
      <p:sp>
        <p:nvSpPr>
          <p:cNvPr id="312" name="Title 311">
            <a:extLst>
              <a:ext uri="{FF2B5EF4-FFF2-40B4-BE49-F238E27FC236}">
                <a16:creationId xmlns:a16="http://schemas.microsoft.com/office/drawing/2014/main" id="{EA112F47-539E-68CA-ABD9-5A538DDA390A}"/>
              </a:ext>
            </a:extLst>
          </p:cNvPr>
          <p:cNvSpPr>
            <a:spLocks noGrp="1"/>
          </p:cNvSpPr>
          <p:nvPr>
            <p:ph type="title"/>
          </p:nvPr>
        </p:nvSpPr>
        <p:spPr>
          <a:xfrm>
            <a:off x="2492556" y="445214"/>
            <a:ext cx="4220664" cy="553998"/>
          </a:xfrm>
        </p:spPr>
        <p:txBody>
          <a:bodyPr/>
          <a:lstStyle/>
          <a:p>
            <a:r>
              <a:rPr lang="en-US" noProof="0"/>
              <a:t>Organize and manage research knowledge</a:t>
            </a:r>
          </a:p>
        </p:txBody>
      </p:sp>
      <p:sp>
        <p:nvSpPr>
          <p:cNvPr id="366" name="Text Placeholder 365">
            <a:extLst>
              <a:ext uri="{FF2B5EF4-FFF2-40B4-BE49-F238E27FC236}">
                <a16:creationId xmlns:a16="http://schemas.microsoft.com/office/drawing/2014/main" id="{D70C1A53-0F71-4B63-2C72-B5378A272800}"/>
              </a:ext>
            </a:extLst>
          </p:cNvPr>
          <p:cNvSpPr>
            <a:spLocks noGrp="1"/>
          </p:cNvSpPr>
          <p:nvPr>
            <p:ph type="body" sz="quarter" idx="33"/>
          </p:nvPr>
        </p:nvSpPr>
        <p:spPr>
          <a:xfrm>
            <a:off x="304797" y="414437"/>
            <a:ext cx="2057404" cy="307777"/>
          </a:xfrm>
        </p:spPr>
        <p:txBody>
          <a:bodyPr/>
          <a:lstStyle/>
          <a:p>
            <a:r>
              <a:rPr lang="en-US" noProof="0"/>
              <a:t>Health provider</a:t>
            </a:r>
          </a:p>
        </p:txBody>
      </p:sp>
      <p:grpSp>
        <p:nvGrpSpPr>
          <p:cNvPr id="335" name="Group 334">
            <a:extLst>
              <a:ext uri="{FF2B5EF4-FFF2-40B4-BE49-F238E27FC236}">
                <a16:creationId xmlns:a16="http://schemas.microsoft.com/office/drawing/2014/main" id="{7AA3B239-00A0-DB56-94BD-34DDB4CC1CE9}"/>
              </a:ext>
            </a:extLst>
          </p:cNvPr>
          <p:cNvGrpSpPr/>
          <p:nvPr/>
        </p:nvGrpSpPr>
        <p:grpSpPr>
          <a:xfrm>
            <a:off x="320719" y="3778836"/>
            <a:ext cx="1771605" cy="216000"/>
            <a:chOff x="320719" y="4224848"/>
            <a:chExt cx="1771605" cy="219456"/>
          </a:xfrm>
        </p:grpSpPr>
        <p:sp>
          <p:nvSpPr>
            <p:cNvPr id="339" name="Rectangle: Rounded Corners 6">
              <a:extLst>
                <a:ext uri="{FF2B5EF4-FFF2-40B4-BE49-F238E27FC236}">
                  <a16:creationId xmlns:a16="http://schemas.microsoft.com/office/drawing/2014/main" id="{5467235C-D345-1221-1CA2-FB755FC1094C}"/>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Product time to market</a:t>
              </a:r>
            </a:p>
          </p:txBody>
        </p:sp>
        <p:pic>
          <p:nvPicPr>
            <p:cNvPr id="340" name="Graphic 339">
              <a:extLst>
                <a:ext uri="{FF2B5EF4-FFF2-40B4-BE49-F238E27FC236}">
                  <a16:creationId xmlns:a16="http://schemas.microsoft.com/office/drawing/2014/main" id="{8476EC03-29E2-EADB-2263-1B403B045C5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7506" y="4260849"/>
              <a:ext cx="144000" cy="144000"/>
            </a:xfrm>
            <a:prstGeom prst="rect">
              <a:avLst/>
            </a:prstGeom>
          </p:spPr>
        </p:pic>
      </p:grpSp>
      <p:grpSp>
        <p:nvGrpSpPr>
          <p:cNvPr id="341" name="Group 340">
            <a:extLst>
              <a:ext uri="{FF2B5EF4-FFF2-40B4-BE49-F238E27FC236}">
                <a16:creationId xmlns:a16="http://schemas.microsoft.com/office/drawing/2014/main" id="{F2474A0C-2207-A76E-A6BD-55ABC80CF8CA}"/>
              </a:ext>
            </a:extLst>
          </p:cNvPr>
          <p:cNvGrpSpPr/>
          <p:nvPr/>
        </p:nvGrpSpPr>
        <p:grpSpPr>
          <a:xfrm>
            <a:off x="320719" y="5020658"/>
            <a:ext cx="1771607" cy="504622"/>
            <a:chOff x="320719" y="5293823"/>
            <a:chExt cx="1771607" cy="504622"/>
          </a:xfrm>
        </p:grpSpPr>
        <p:grpSp>
          <p:nvGrpSpPr>
            <p:cNvPr id="342" name="Group 341">
              <a:extLst>
                <a:ext uri="{FF2B5EF4-FFF2-40B4-BE49-F238E27FC236}">
                  <a16:creationId xmlns:a16="http://schemas.microsoft.com/office/drawing/2014/main" id="{9B9BA58D-ED7C-2FF1-DA21-F7FA768FCE37}"/>
                </a:ext>
              </a:extLst>
            </p:cNvPr>
            <p:cNvGrpSpPr/>
            <p:nvPr/>
          </p:nvGrpSpPr>
          <p:grpSpPr>
            <a:xfrm>
              <a:off x="320719" y="5293823"/>
              <a:ext cx="1771605" cy="216000"/>
              <a:chOff x="320719" y="5270676"/>
              <a:chExt cx="1771605" cy="216000"/>
            </a:xfrm>
          </p:grpSpPr>
          <p:sp>
            <p:nvSpPr>
              <p:cNvPr id="346" name="Rectangle: Rounded Corners 6">
                <a:extLst>
                  <a:ext uri="{FF2B5EF4-FFF2-40B4-BE49-F238E27FC236}">
                    <a16:creationId xmlns:a16="http://schemas.microsoft.com/office/drawing/2014/main" id="{EF63B39D-24D6-308A-6360-19117B9918E7}"/>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347" name="Graphic 346">
                <a:extLst>
                  <a:ext uri="{FF2B5EF4-FFF2-40B4-BE49-F238E27FC236}">
                    <a16:creationId xmlns:a16="http://schemas.microsoft.com/office/drawing/2014/main" id="{137AF794-F408-A7E8-7A75-27D69D9BB35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306676"/>
                <a:ext cx="144000" cy="144000"/>
              </a:xfrm>
              <a:prstGeom prst="rect">
                <a:avLst/>
              </a:prstGeom>
            </p:spPr>
          </p:pic>
        </p:grpSp>
        <p:grpSp>
          <p:nvGrpSpPr>
            <p:cNvPr id="343" name="Group 342">
              <a:extLst>
                <a:ext uri="{FF2B5EF4-FFF2-40B4-BE49-F238E27FC236}">
                  <a16:creationId xmlns:a16="http://schemas.microsoft.com/office/drawing/2014/main" id="{E2DE8BEF-1AF8-E44B-A3B6-DAA9B60CC5DA}"/>
                </a:ext>
              </a:extLst>
            </p:cNvPr>
            <p:cNvGrpSpPr/>
            <p:nvPr/>
          </p:nvGrpSpPr>
          <p:grpSpPr>
            <a:xfrm>
              <a:off x="320721" y="5582445"/>
              <a:ext cx="1771605" cy="216000"/>
              <a:chOff x="320721" y="5582445"/>
              <a:chExt cx="1771605" cy="216000"/>
            </a:xfrm>
          </p:grpSpPr>
          <p:sp>
            <p:nvSpPr>
              <p:cNvPr id="344" name="Rectangle: Rounded Corners 343">
                <a:extLst>
                  <a:ext uri="{FF2B5EF4-FFF2-40B4-BE49-F238E27FC236}">
                    <a16:creationId xmlns:a16="http://schemas.microsoft.com/office/drawing/2014/main" id="{14627739-29EF-922F-18B4-DE6BC9FD5821}"/>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45" name="Graphic 344">
                <a:extLst>
                  <a:ext uri="{FF2B5EF4-FFF2-40B4-BE49-F238E27FC236}">
                    <a16:creationId xmlns:a16="http://schemas.microsoft.com/office/drawing/2014/main" id="{6ECF5171-B5D1-9D7F-ECE9-C6045002E1F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618445"/>
                <a:ext cx="144000" cy="144000"/>
              </a:xfrm>
              <a:prstGeom prst="rect">
                <a:avLst/>
              </a:prstGeom>
            </p:spPr>
          </p:pic>
        </p:grpSp>
      </p:grpSp>
      <p:pic>
        <p:nvPicPr>
          <p:cNvPr id="16" name="Graphic 15">
            <a:extLst>
              <a:ext uri="{FF2B5EF4-FFF2-40B4-BE49-F238E27FC236}">
                <a16:creationId xmlns:a16="http://schemas.microsoft.com/office/drawing/2014/main" id="{573A5EBD-ADAE-CA03-0E7D-60680CE80209}"/>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6818" b="-6818"/>
          <a:stretch/>
        </p:blipFill>
        <p:spPr>
          <a:xfrm>
            <a:off x="4037013" y="4842608"/>
            <a:ext cx="237610" cy="237610"/>
          </a:xfrm>
          <a:prstGeom prst="rect">
            <a:avLst/>
          </a:prstGeom>
        </p:spPr>
      </p:pic>
      <p:sp>
        <p:nvSpPr>
          <p:cNvPr id="4" name="TextBox 3">
            <a:extLst>
              <a:ext uri="{FF2B5EF4-FFF2-40B4-BE49-F238E27FC236}">
                <a16:creationId xmlns:a16="http://schemas.microsoft.com/office/drawing/2014/main" id="{E93A8950-04DA-C02C-98E6-0183E1B0C45E}"/>
              </a:ext>
              <a:ext uri="{C183D7F6-B498-43B3-948B-1728B52AA6E4}">
                <adec:decorative xmlns:adec="http://schemas.microsoft.com/office/drawing/2017/decorative" val="0"/>
              </a:ext>
            </a:extLst>
          </p:cNvPr>
          <p:cNvSpPr txBox="1"/>
          <p:nvPr/>
        </p:nvSpPr>
        <p:spPr>
          <a:xfrm>
            <a:off x="4415011" y="4610100"/>
            <a:ext cx="1830524" cy="70262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sp>
        <p:nvSpPr>
          <p:cNvPr id="10" name="TextBox 9">
            <a:extLst>
              <a:ext uri="{FF2B5EF4-FFF2-40B4-BE49-F238E27FC236}">
                <a16:creationId xmlns:a16="http://schemas.microsoft.com/office/drawing/2014/main" id="{5E64EA36-1668-9520-67EC-E47188AA8A70}"/>
              </a:ext>
              <a:ext uri="{C183D7F6-B498-43B3-948B-1728B52AA6E4}">
                <adec:decorative xmlns:adec="http://schemas.microsoft.com/office/drawing/2017/decorative" val="0"/>
              </a:ext>
            </a:extLst>
          </p:cNvPr>
          <p:cNvSpPr txBox="1"/>
          <p:nvPr/>
        </p:nvSpPr>
        <p:spPr>
          <a:xfrm>
            <a:off x="7886085"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2" name="Picture 50">
            <a:hlinkClick r:id="rId8"/>
            <a:extLst>
              <a:ext uri="{FF2B5EF4-FFF2-40B4-BE49-F238E27FC236}">
                <a16:creationId xmlns:a16="http://schemas.microsoft.com/office/drawing/2014/main" id="{55C059C3-8CA9-468F-96EA-AAF29AAAA5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07483" y="4840226"/>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1E7E5F2-7B2F-0931-6B2C-8BC22E25453F}"/>
              </a:ext>
              <a:ext uri="{C183D7F6-B498-43B3-948B-1728B52AA6E4}">
                <adec:decorative xmlns:adec="http://schemas.microsoft.com/office/drawing/2017/decorative" val="0"/>
              </a:ext>
            </a:extLst>
          </p:cNvPr>
          <p:cNvSpPr txBox="1"/>
          <p:nvPr/>
        </p:nvSpPr>
        <p:spPr>
          <a:xfrm>
            <a:off x="6445284"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4" name="Picture 50">
            <a:hlinkClick r:id="rId8"/>
            <a:extLst>
              <a:ext uri="{FF2B5EF4-FFF2-40B4-BE49-F238E27FC236}">
                <a16:creationId xmlns:a16="http://schemas.microsoft.com/office/drawing/2014/main" id="{D06EB414-C00C-9DD2-1AB6-D5D0EA0874B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66682"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028FD72-CD90-5ED3-6116-8B49B1669D7A}"/>
              </a:ext>
              <a:ext uri="{C183D7F6-B498-43B3-948B-1728B52AA6E4}">
                <adec:decorative xmlns:adec="http://schemas.microsoft.com/office/drawing/2017/decorative" val="0"/>
              </a:ext>
            </a:extLst>
          </p:cNvPr>
          <p:cNvSpPr txBox="1"/>
          <p:nvPr/>
        </p:nvSpPr>
        <p:spPr>
          <a:xfrm>
            <a:off x="3561491"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8" name="Picture 50">
            <a:hlinkClick r:id="rId8"/>
            <a:extLst>
              <a:ext uri="{FF2B5EF4-FFF2-40B4-BE49-F238E27FC236}">
                <a16:creationId xmlns:a16="http://schemas.microsoft.com/office/drawing/2014/main" id="{F0913CE4-74C6-4C4E-8238-819126E2A8A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2889"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324CBFF-4A1A-606E-57A2-2B3C0F7E6DFB}"/>
              </a:ext>
              <a:ext uri="{C183D7F6-B498-43B3-948B-1728B52AA6E4}">
                <adec:decorative xmlns:adec="http://schemas.microsoft.com/office/drawing/2017/decorative" val="0"/>
              </a:ext>
            </a:extLst>
          </p:cNvPr>
          <p:cNvSpPr txBox="1"/>
          <p:nvPr/>
        </p:nvSpPr>
        <p:spPr>
          <a:xfrm>
            <a:off x="9329077"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20" name="Picture 50">
            <a:hlinkClick r:id="rId8"/>
            <a:extLst>
              <a:ext uri="{FF2B5EF4-FFF2-40B4-BE49-F238E27FC236}">
                <a16:creationId xmlns:a16="http://schemas.microsoft.com/office/drawing/2014/main" id="{5BEC89A8-C828-B3D3-AF13-4A448582AE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5047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96752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Placeholder 42">
            <a:extLst>
              <a:ext uri="{FF2B5EF4-FFF2-40B4-BE49-F238E27FC236}">
                <a16:creationId xmlns:a16="http://schemas.microsoft.com/office/drawing/2014/main" id="{DEDB7F6D-EFDD-715D-A82B-85C0CFA31A57}"/>
              </a:ext>
            </a:extLst>
          </p:cNvPr>
          <p:cNvSpPr>
            <a:spLocks noGrp="1"/>
          </p:cNvSpPr>
          <p:nvPr>
            <p:ph type="body" sz="quarter" idx="42"/>
          </p:nvPr>
        </p:nvSpPr>
        <p:spPr>
          <a:xfrm>
            <a:off x="311388" y="1026303"/>
            <a:ext cx="2431246" cy="1131079"/>
          </a:xfrm>
        </p:spPr>
        <p:txBody>
          <a:bodyPr/>
          <a:lstStyle/>
          <a:p>
            <a:r>
              <a:rPr lang="en-US" noProof="0" dirty="0"/>
              <a:t>AI can help with meeting effectiveness from preparation, to in-meeting coaching, to follow ups.</a:t>
            </a:r>
          </a:p>
        </p:txBody>
      </p:sp>
      <p:sp>
        <p:nvSpPr>
          <p:cNvPr id="200" name="Text Placeholder 199">
            <a:extLst>
              <a:ext uri="{FF2B5EF4-FFF2-40B4-BE49-F238E27FC236}">
                <a16:creationId xmlns:a16="http://schemas.microsoft.com/office/drawing/2014/main" id="{4A4A905E-018C-EC5F-57AD-4C3C48DCB048}"/>
              </a:ext>
            </a:extLst>
          </p:cNvPr>
          <p:cNvSpPr>
            <a:spLocks noGrp="1"/>
          </p:cNvSpPr>
          <p:nvPr>
            <p:ph type="body" sz="quarter" idx="43"/>
          </p:nvPr>
        </p:nvSpPr>
        <p:spPr>
          <a:xfrm>
            <a:off x="10430351" y="521099"/>
            <a:ext cx="1456966" cy="175614"/>
          </a:xfrm>
        </p:spPr>
        <p:txBody>
          <a:bodyPr/>
          <a:lstStyle/>
          <a:p>
            <a:r>
              <a:rPr lang="en-US" noProof="0"/>
              <a:t>Buy</a:t>
            </a:r>
          </a:p>
        </p:txBody>
      </p:sp>
      <p:sp>
        <p:nvSpPr>
          <p:cNvPr id="201" name="Text Placeholder 200">
            <a:extLst>
              <a:ext uri="{FF2B5EF4-FFF2-40B4-BE49-F238E27FC236}">
                <a16:creationId xmlns:a16="http://schemas.microsoft.com/office/drawing/2014/main" id="{C4418FFA-905B-29CD-3489-776D14479A25}"/>
              </a:ext>
            </a:extLst>
          </p:cNvPr>
          <p:cNvSpPr>
            <a:spLocks noGrp="1"/>
          </p:cNvSpPr>
          <p:nvPr>
            <p:ph type="body" sz="quarter" idx="44"/>
          </p:nvPr>
        </p:nvSpPr>
        <p:spPr>
          <a:xfrm>
            <a:off x="7149557" y="521100"/>
            <a:ext cx="2969488" cy="169277"/>
          </a:xfrm>
        </p:spPr>
        <p:txBody>
          <a:bodyPr/>
          <a:lstStyle/>
          <a:p>
            <a:r>
              <a:rPr lang="en-US" noProof="0"/>
              <a:t>Microsoft 365 Copilot</a:t>
            </a:r>
          </a:p>
        </p:txBody>
      </p:sp>
      <p:sp>
        <p:nvSpPr>
          <p:cNvPr id="21" name="Text Placeholder 20">
            <a:extLst>
              <a:ext uri="{FF2B5EF4-FFF2-40B4-BE49-F238E27FC236}">
                <a16:creationId xmlns:a16="http://schemas.microsoft.com/office/drawing/2014/main" id="{2ADC2C90-8A23-3382-C7FE-5E485ED7D6CE}"/>
              </a:ext>
            </a:extLst>
          </p:cNvPr>
          <p:cNvSpPr>
            <a:spLocks noGrp="1"/>
          </p:cNvSpPr>
          <p:nvPr>
            <p:ph type="body" sz="quarter" idx="46"/>
          </p:nvPr>
        </p:nvSpPr>
        <p:spPr>
          <a:xfrm>
            <a:off x="3182889" y="2725494"/>
            <a:ext cx="2572262" cy="712876"/>
          </a:xfrm>
        </p:spPr>
        <p:txBody>
          <a:bodyPr/>
          <a:lstStyle/>
          <a:p>
            <a:r>
              <a:rPr lang="en-US" noProof="0"/>
              <a:t>Benefit: </a:t>
            </a:r>
            <a:r>
              <a:rPr lang="en-US" noProof="0">
                <a:latin typeface="+mj-lt"/>
              </a:rPr>
              <a:t>Analyze</a:t>
            </a:r>
            <a:r>
              <a:rPr lang="en-US" noProof="0"/>
              <a:t> Dr. Jones's upcoming meetings from her calendar, extracting details such as agenda topics, attendees, and past meeting notes.</a:t>
            </a:r>
          </a:p>
        </p:txBody>
      </p:sp>
      <p:sp>
        <p:nvSpPr>
          <p:cNvPr id="65" name="Text Placeholder 64">
            <a:extLst>
              <a:ext uri="{FF2B5EF4-FFF2-40B4-BE49-F238E27FC236}">
                <a16:creationId xmlns:a16="http://schemas.microsoft.com/office/drawing/2014/main" id="{F284BF8F-5F24-E7B9-641E-2C5BF152B88D}"/>
              </a:ext>
            </a:extLst>
          </p:cNvPr>
          <p:cNvSpPr>
            <a:spLocks noGrp="1"/>
          </p:cNvSpPr>
          <p:nvPr>
            <p:ph type="body" sz="quarter" idx="47"/>
          </p:nvPr>
        </p:nvSpPr>
        <p:spPr>
          <a:xfrm>
            <a:off x="3182890" y="1112478"/>
            <a:ext cx="2572262" cy="153888"/>
          </a:xfrm>
        </p:spPr>
        <p:txBody>
          <a:bodyPr/>
          <a:lstStyle/>
          <a:p>
            <a:r>
              <a:rPr lang="en-US" noProof="0"/>
              <a:t>Pre-meeting preparation</a:t>
            </a:r>
          </a:p>
        </p:txBody>
      </p:sp>
      <p:sp>
        <p:nvSpPr>
          <p:cNvPr id="67" name="Text Placeholder 66">
            <a:extLst>
              <a:ext uri="{FF2B5EF4-FFF2-40B4-BE49-F238E27FC236}">
                <a16:creationId xmlns:a16="http://schemas.microsoft.com/office/drawing/2014/main" id="{B048E823-EFED-A80B-9700-F5D70C73C8F2}"/>
              </a:ext>
            </a:extLst>
          </p:cNvPr>
          <p:cNvSpPr>
            <a:spLocks noGrp="1"/>
          </p:cNvSpPr>
          <p:nvPr>
            <p:ph type="body" sz="quarter" idx="48"/>
          </p:nvPr>
        </p:nvSpPr>
        <p:spPr>
          <a:xfrm>
            <a:off x="3182890" y="1438715"/>
            <a:ext cx="2572262" cy="626701"/>
          </a:xfrm>
        </p:spPr>
        <p:txBody>
          <a:bodyPr/>
          <a:lstStyle/>
          <a:p>
            <a:r>
              <a:rPr lang="en-US" noProof="0"/>
              <a:t>Dr. Jones, a clinical leader at a large hospital, needs to manage her upcoming meetings efficiently and ensure follow-up on action items (e.g., operational metrics review).</a:t>
            </a:r>
          </a:p>
        </p:txBody>
      </p:sp>
      <p:sp>
        <p:nvSpPr>
          <p:cNvPr id="69" name="Text Placeholder 68">
            <a:extLst>
              <a:ext uri="{FF2B5EF4-FFF2-40B4-BE49-F238E27FC236}">
                <a16:creationId xmlns:a16="http://schemas.microsoft.com/office/drawing/2014/main" id="{D9A4163E-D757-8268-3F7E-6777BC430F99}"/>
              </a:ext>
            </a:extLst>
          </p:cNvPr>
          <p:cNvSpPr>
            <a:spLocks noGrp="1"/>
          </p:cNvSpPr>
          <p:nvPr>
            <p:ph type="body" sz="quarter" idx="49"/>
          </p:nvPr>
        </p:nvSpPr>
        <p:spPr>
          <a:xfrm>
            <a:off x="6066682" y="1112478"/>
            <a:ext cx="2572262" cy="153888"/>
          </a:xfrm>
        </p:spPr>
        <p:txBody>
          <a:bodyPr/>
          <a:lstStyle/>
          <a:p>
            <a:r>
              <a:rPr lang="en-US" noProof="0"/>
              <a:t>Intelligent reminders</a:t>
            </a:r>
          </a:p>
        </p:txBody>
      </p:sp>
      <p:sp>
        <p:nvSpPr>
          <p:cNvPr id="71" name="Text Placeholder 70">
            <a:extLst>
              <a:ext uri="{FF2B5EF4-FFF2-40B4-BE49-F238E27FC236}">
                <a16:creationId xmlns:a16="http://schemas.microsoft.com/office/drawing/2014/main" id="{FDED0795-BC2E-4FFE-9146-6F917C807727}"/>
              </a:ext>
            </a:extLst>
          </p:cNvPr>
          <p:cNvSpPr>
            <a:spLocks noGrp="1"/>
          </p:cNvSpPr>
          <p:nvPr>
            <p:ph type="body" sz="quarter" idx="50"/>
          </p:nvPr>
        </p:nvSpPr>
        <p:spPr>
          <a:xfrm>
            <a:off x="6066682" y="1438715"/>
            <a:ext cx="2572262" cy="626701"/>
          </a:xfrm>
        </p:spPr>
        <p:txBody>
          <a:bodyPr/>
          <a:lstStyle/>
          <a:p>
            <a:r>
              <a:rPr lang="en-US" noProof="0"/>
              <a:t>Draft an email with relevant notes, important documents, and operational metrics for the upcoming discussion.</a:t>
            </a:r>
          </a:p>
        </p:txBody>
      </p:sp>
      <p:sp>
        <p:nvSpPr>
          <p:cNvPr id="79" name="Text Placeholder 78">
            <a:extLst>
              <a:ext uri="{FF2B5EF4-FFF2-40B4-BE49-F238E27FC236}">
                <a16:creationId xmlns:a16="http://schemas.microsoft.com/office/drawing/2014/main" id="{70D1853C-3F0B-8D2B-4533-25A23F47E3BA}"/>
              </a:ext>
            </a:extLst>
          </p:cNvPr>
          <p:cNvSpPr>
            <a:spLocks noGrp="1"/>
          </p:cNvSpPr>
          <p:nvPr>
            <p:ph type="body" sz="quarter" idx="67"/>
          </p:nvPr>
        </p:nvSpPr>
        <p:spPr>
          <a:xfrm>
            <a:off x="8950475" y="2725494"/>
            <a:ext cx="2572262" cy="712876"/>
          </a:xfrm>
        </p:spPr>
        <p:txBody>
          <a:bodyPr/>
          <a:lstStyle/>
          <a:p>
            <a:pPr lvl="0"/>
            <a:r>
              <a:rPr lang="en-US" noProof="0"/>
              <a:t>Benefit: </a:t>
            </a:r>
            <a:r>
              <a:rPr lang="en-US" noProof="0">
                <a:latin typeface="+mj-lt"/>
              </a:rPr>
              <a:t>Capture</a:t>
            </a:r>
            <a:r>
              <a:rPr lang="en-US" noProof="0"/>
              <a:t> key discussion points, decisions, action items with assigned owners, and deadlines, allowing Dr. Jones to focus on active participation.</a:t>
            </a:r>
          </a:p>
        </p:txBody>
      </p:sp>
      <p:sp>
        <p:nvSpPr>
          <p:cNvPr id="75" name="Text Placeholder 74">
            <a:extLst>
              <a:ext uri="{FF2B5EF4-FFF2-40B4-BE49-F238E27FC236}">
                <a16:creationId xmlns:a16="http://schemas.microsoft.com/office/drawing/2014/main" id="{04750258-6273-E151-1AA2-2548DF86ADF8}"/>
              </a:ext>
            </a:extLst>
          </p:cNvPr>
          <p:cNvSpPr>
            <a:spLocks noGrp="1"/>
          </p:cNvSpPr>
          <p:nvPr>
            <p:ph type="body" sz="quarter" idx="52"/>
          </p:nvPr>
        </p:nvSpPr>
        <p:spPr>
          <a:xfrm>
            <a:off x="8950475" y="1112478"/>
            <a:ext cx="2572262" cy="153888"/>
          </a:xfrm>
        </p:spPr>
        <p:txBody>
          <a:bodyPr/>
          <a:lstStyle/>
          <a:p>
            <a:r>
              <a:rPr lang="en-US" noProof="0"/>
              <a:t>In-meeting support</a:t>
            </a:r>
          </a:p>
        </p:txBody>
      </p:sp>
      <p:sp>
        <p:nvSpPr>
          <p:cNvPr id="77" name="Text Placeholder 76">
            <a:extLst>
              <a:ext uri="{FF2B5EF4-FFF2-40B4-BE49-F238E27FC236}">
                <a16:creationId xmlns:a16="http://schemas.microsoft.com/office/drawing/2014/main" id="{A50B2DFC-9F04-3BAD-0C71-7B8EB0C30F9E}"/>
              </a:ext>
            </a:extLst>
          </p:cNvPr>
          <p:cNvSpPr>
            <a:spLocks noGrp="1"/>
          </p:cNvSpPr>
          <p:nvPr>
            <p:ph type="body" sz="quarter" idx="53"/>
          </p:nvPr>
        </p:nvSpPr>
        <p:spPr>
          <a:xfrm>
            <a:off x="8950475" y="1438715"/>
            <a:ext cx="2572262" cy="626701"/>
          </a:xfrm>
        </p:spPr>
        <p:txBody>
          <a:bodyPr/>
          <a:lstStyle/>
          <a:p>
            <a:r>
              <a:rPr lang="en-US" noProof="0"/>
              <a:t>Discuss key metrics progress (e.g., Bed Utilization Rate, Emergency Department Wait Times), remediation plan, and next steps with accountability.</a:t>
            </a:r>
          </a:p>
        </p:txBody>
      </p:sp>
      <p:sp>
        <p:nvSpPr>
          <p:cNvPr id="73" name="Text Placeholder 72">
            <a:extLst>
              <a:ext uri="{FF2B5EF4-FFF2-40B4-BE49-F238E27FC236}">
                <a16:creationId xmlns:a16="http://schemas.microsoft.com/office/drawing/2014/main" id="{8843F32E-1DE8-ABE7-F267-F24538DE642A}"/>
              </a:ext>
            </a:extLst>
          </p:cNvPr>
          <p:cNvSpPr>
            <a:spLocks noGrp="1"/>
          </p:cNvSpPr>
          <p:nvPr>
            <p:ph type="body" sz="quarter" idx="66"/>
          </p:nvPr>
        </p:nvSpPr>
        <p:spPr>
          <a:xfrm>
            <a:off x="6066682" y="2725494"/>
            <a:ext cx="2572262" cy="712876"/>
          </a:xfrm>
        </p:spPr>
        <p:txBody>
          <a:bodyPr/>
          <a:lstStyle/>
          <a:p>
            <a:r>
              <a:rPr lang="en-US" noProof="0"/>
              <a:t>Benefit: </a:t>
            </a:r>
            <a:r>
              <a:rPr lang="en-US" noProof="0">
                <a:latin typeface="+mj-lt"/>
              </a:rPr>
              <a:t>Assimilate key information and draft an email</a:t>
            </a:r>
            <a:r>
              <a:rPr lang="en-US" noProof="0"/>
              <a:t> with notes and action items from the past meeting and send that with the reminder to meeting participants.</a:t>
            </a:r>
          </a:p>
        </p:txBody>
      </p:sp>
      <p:sp>
        <p:nvSpPr>
          <p:cNvPr id="95" name="Text Placeholder 94">
            <a:extLst>
              <a:ext uri="{FF2B5EF4-FFF2-40B4-BE49-F238E27FC236}">
                <a16:creationId xmlns:a16="http://schemas.microsoft.com/office/drawing/2014/main" id="{D42CD813-7F9E-DD0A-DEF1-F27139B8A5D0}"/>
              </a:ext>
            </a:extLst>
          </p:cNvPr>
          <p:cNvSpPr>
            <a:spLocks noGrp="1"/>
          </p:cNvSpPr>
          <p:nvPr>
            <p:ph type="body" sz="quarter" idx="58"/>
          </p:nvPr>
        </p:nvSpPr>
        <p:spPr>
          <a:xfrm>
            <a:off x="4036409" y="3725103"/>
            <a:ext cx="3161734" cy="153888"/>
          </a:xfrm>
        </p:spPr>
        <p:txBody>
          <a:bodyPr/>
          <a:lstStyle/>
          <a:p>
            <a:r>
              <a:rPr lang="en-US" noProof="0"/>
              <a:t>Presentation drafts</a:t>
            </a:r>
          </a:p>
        </p:txBody>
      </p:sp>
      <p:sp>
        <p:nvSpPr>
          <p:cNvPr id="83" name="Text Placeholder 82">
            <a:extLst>
              <a:ext uri="{FF2B5EF4-FFF2-40B4-BE49-F238E27FC236}">
                <a16:creationId xmlns:a16="http://schemas.microsoft.com/office/drawing/2014/main" id="{7E978C35-B819-4E21-C7DE-97849D171371}"/>
              </a:ext>
            </a:extLst>
          </p:cNvPr>
          <p:cNvSpPr>
            <a:spLocks noGrp="1"/>
          </p:cNvSpPr>
          <p:nvPr>
            <p:ph type="body" sz="quarter" idx="59"/>
          </p:nvPr>
        </p:nvSpPr>
        <p:spPr>
          <a:xfrm>
            <a:off x="4036409" y="4050957"/>
            <a:ext cx="3161734" cy="626701"/>
          </a:xfrm>
        </p:spPr>
        <p:txBody>
          <a:bodyPr/>
          <a:lstStyle/>
          <a:p>
            <a:pPr lvl="0"/>
            <a:r>
              <a:rPr lang="en-US" noProof="0"/>
              <a:t>Organize the collected information (from Teams – notes summary) and work on the presentation for the leadership team meeting.</a:t>
            </a:r>
          </a:p>
        </p:txBody>
      </p:sp>
      <p:sp>
        <p:nvSpPr>
          <p:cNvPr id="99" name="Text Placeholder 98">
            <a:extLst>
              <a:ext uri="{FF2B5EF4-FFF2-40B4-BE49-F238E27FC236}">
                <a16:creationId xmlns:a16="http://schemas.microsoft.com/office/drawing/2014/main" id="{59345519-FBCC-B993-CA03-A61A9237B89C}"/>
              </a:ext>
            </a:extLst>
          </p:cNvPr>
          <p:cNvSpPr>
            <a:spLocks noGrp="1"/>
          </p:cNvSpPr>
          <p:nvPr>
            <p:ph type="body" sz="quarter" idx="69"/>
          </p:nvPr>
        </p:nvSpPr>
        <p:spPr>
          <a:xfrm>
            <a:off x="7507483" y="5338502"/>
            <a:ext cx="3161734" cy="712876"/>
          </a:xfrm>
        </p:spPr>
        <p:txBody>
          <a:bodyPr/>
          <a:lstStyle/>
          <a:p>
            <a:r>
              <a:rPr lang="en-US" noProof="0"/>
              <a:t>Benefit: </a:t>
            </a:r>
            <a:r>
              <a:rPr lang="en-US" noProof="0">
                <a:latin typeface="+mj-lt"/>
              </a:rPr>
              <a:t>Perform quick analysis between notes and draft an email</a:t>
            </a:r>
            <a:r>
              <a:rPr lang="en-US" noProof="0"/>
              <a:t> to provide meeting summaries and emphasize on items for further analysis.</a:t>
            </a:r>
          </a:p>
        </p:txBody>
      </p:sp>
      <p:sp>
        <p:nvSpPr>
          <p:cNvPr id="97" name="Text Placeholder 96">
            <a:extLst>
              <a:ext uri="{FF2B5EF4-FFF2-40B4-BE49-F238E27FC236}">
                <a16:creationId xmlns:a16="http://schemas.microsoft.com/office/drawing/2014/main" id="{78F83772-9039-1BBD-D93A-5A080C3280C4}"/>
              </a:ext>
            </a:extLst>
          </p:cNvPr>
          <p:cNvSpPr>
            <a:spLocks noGrp="1"/>
          </p:cNvSpPr>
          <p:nvPr>
            <p:ph type="body" sz="quarter" idx="61"/>
          </p:nvPr>
        </p:nvSpPr>
        <p:spPr>
          <a:xfrm>
            <a:off x="7507483" y="3725103"/>
            <a:ext cx="3161734" cy="153888"/>
          </a:xfrm>
        </p:spPr>
        <p:txBody>
          <a:bodyPr/>
          <a:lstStyle/>
          <a:p>
            <a:r>
              <a:rPr lang="en-US" noProof="0"/>
              <a:t>Post-meeting follow-up</a:t>
            </a:r>
          </a:p>
        </p:txBody>
      </p:sp>
      <p:sp>
        <p:nvSpPr>
          <p:cNvPr id="98" name="Text Placeholder 97">
            <a:extLst>
              <a:ext uri="{FF2B5EF4-FFF2-40B4-BE49-F238E27FC236}">
                <a16:creationId xmlns:a16="http://schemas.microsoft.com/office/drawing/2014/main" id="{26D98AC1-C1DB-0BB1-0FD8-473FEDABD689}"/>
              </a:ext>
            </a:extLst>
          </p:cNvPr>
          <p:cNvSpPr>
            <a:spLocks noGrp="1"/>
          </p:cNvSpPr>
          <p:nvPr>
            <p:ph type="body" sz="quarter" idx="62"/>
          </p:nvPr>
        </p:nvSpPr>
        <p:spPr>
          <a:xfrm>
            <a:off x="7507483" y="4050957"/>
            <a:ext cx="3161734" cy="626701"/>
          </a:xfrm>
        </p:spPr>
        <p:txBody>
          <a:bodyPr/>
          <a:lstStyle/>
          <a:p>
            <a:r>
              <a:rPr lang="en-US" noProof="0"/>
              <a:t>Perform a quick comparative study on the reviewed metrics and synthesize the meeting information in an email to the attendees.</a:t>
            </a:r>
          </a:p>
        </p:txBody>
      </p:sp>
      <p:sp>
        <p:nvSpPr>
          <p:cNvPr id="96" name="Text Placeholder 95">
            <a:extLst>
              <a:ext uri="{FF2B5EF4-FFF2-40B4-BE49-F238E27FC236}">
                <a16:creationId xmlns:a16="http://schemas.microsoft.com/office/drawing/2014/main" id="{2248010B-A255-AA8A-91FE-DCBF1605D814}"/>
              </a:ext>
            </a:extLst>
          </p:cNvPr>
          <p:cNvSpPr>
            <a:spLocks noGrp="1"/>
          </p:cNvSpPr>
          <p:nvPr>
            <p:ph type="body" sz="quarter" idx="68"/>
          </p:nvPr>
        </p:nvSpPr>
        <p:spPr>
          <a:xfrm>
            <a:off x="4036409" y="5338502"/>
            <a:ext cx="3161734" cy="712876"/>
          </a:xfrm>
        </p:spPr>
        <p:txBody>
          <a:bodyPr/>
          <a:lstStyle/>
          <a:p>
            <a:r>
              <a:rPr lang="en-US" noProof="0"/>
              <a:t>Benefit: </a:t>
            </a:r>
            <a:r>
              <a:rPr lang="en-US" noProof="0">
                <a:latin typeface="+mj-lt"/>
              </a:rPr>
              <a:t>Apply branding guidelines, adjust layouts, and reformat text</a:t>
            </a:r>
            <a:r>
              <a:rPr lang="en-US" noProof="0"/>
              <a:t> for leadership presentations.</a:t>
            </a:r>
          </a:p>
        </p:txBody>
      </p:sp>
      <p:sp>
        <p:nvSpPr>
          <p:cNvPr id="44" name="Text Placeholder 43">
            <a:extLst>
              <a:ext uri="{FF2B5EF4-FFF2-40B4-BE49-F238E27FC236}">
                <a16:creationId xmlns:a16="http://schemas.microsoft.com/office/drawing/2014/main" id="{287DC154-0E80-A9EA-2F2C-148D22ACECDA}"/>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45" name="Text Placeholder 44">
            <a:extLst>
              <a:ext uri="{FF2B5EF4-FFF2-40B4-BE49-F238E27FC236}">
                <a16:creationId xmlns:a16="http://schemas.microsoft.com/office/drawing/2014/main" id="{C4F1627A-D2DB-C38E-07F3-9BFD36BEB2F0}"/>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175" name="Title 174">
            <a:extLst>
              <a:ext uri="{FF2B5EF4-FFF2-40B4-BE49-F238E27FC236}">
                <a16:creationId xmlns:a16="http://schemas.microsoft.com/office/drawing/2014/main" id="{E921F5BC-8749-1836-0F79-B1515570EFCB}"/>
              </a:ext>
            </a:extLst>
          </p:cNvPr>
          <p:cNvSpPr>
            <a:spLocks noGrp="1"/>
          </p:cNvSpPr>
          <p:nvPr>
            <p:ph type="title"/>
          </p:nvPr>
        </p:nvSpPr>
        <p:spPr>
          <a:xfrm>
            <a:off x="2521874" y="429826"/>
            <a:ext cx="4090403" cy="276999"/>
          </a:xfrm>
        </p:spPr>
        <p:txBody>
          <a:bodyPr/>
          <a:lstStyle/>
          <a:p>
            <a:r>
              <a:rPr lang="en-US" noProof="0"/>
              <a:t>Departmental meeting</a:t>
            </a:r>
          </a:p>
        </p:txBody>
      </p:sp>
      <p:sp>
        <p:nvSpPr>
          <p:cNvPr id="176" name="Text Placeholder 175">
            <a:extLst>
              <a:ext uri="{FF2B5EF4-FFF2-40B4-BE49-F238E27FC236}">
                <a16:creationId xmlns:a16="http://schemas.microsoft.com/office/drawing/2014/main" id="{92B2FEC6-19E3-1CC0-D208-9F71D3045360}"/>
              </a:ext>
            </a:extLst>
          </p:cNvPr>
          <p:cNvSpPr>
            <a:spLocks noGrp="1"/>
          </p:cNvSpPr>
          <p:nvPr>
            <p:ph type="body" sz="quarter" idx="33"/>
          </p:nvPr>
        </p:nvSpPr>
        <p:spPr>
          <a:xfrm>
            <a:off x="304797" y="414437"/>
            <a:ext cx="1787528" cy="307777"/>
          </a:xfrm>
        </p:spPr>
        <p:txBody>
          <a:bodyPr/>
          <a:lstStyle/>
          <a:p>
            <a:r>
              <a:rPr lang="en-US" noProof="0"/>
              <a:t>Health provider</a:t>
            </a:r>
          </a:p>
        </p:txBody>
      </p:sp>
      <p:grpSp>
        <p:nvGrpSpPr>
          <p:cNvPr id="102" name="Group 101">
            <a:extLst>
              <a:ext uri="{FF2B5EF4-FFF2-40B4-BE49-F238E27FC236}">
                <a16:creationId xmlns:a16="http://schemas.microsoft.com/office/drawing/2014/main" id="{D9DC6E8E-AFE7-6C69-AF51-E15A687BDF06}"/>
              </a:ext>
            </a:extLst>
          </p:cNvPr>
          <p:cNvGrpSpPr/>
          <p:nvPr/>
        </p:nvGrpSpPr>
        <p:grpSpPr>
          <a:xfrm>
            <a:off x="320719" y="3778836"/>
            <a:ext cx="1771607" cy="504622"/>
            <a:chOff x="320719" y="4228589"/>
            <a:chExt cx="1771607" cy="504622"/>
          </a:xfrm>
        </p:grpSpPr>
        <p:grpSp>
          <p:nvGrpSpPr>
            <p:cNvPr id="103" name="Group 102">
              <a:extLst>
                <a:ext uri="{FF2B5EF4-FFF2-40B4-BE49-F238E27FC236}">
                  <a16:creationId xmlns:a16="http://schemas.microsoft.com/office/drawing/2014/main" id="{6C78AAD1-CD7A-EDEE-8061-F63F971AF67C}"/>
                </a:ext>
              </a:extLst>
            </p:cNvPr>
            <p:cNvGrpSpPr/>
            <p:nvPr/>
          </p:nvGrpSpPr>
          <p:grpSpPr>
            <a:xfrm>
              <a:off x="320719" y="4228589"/>
              <a:ext cx="1771605" cy="216000"/>
              <a:chOff x="320719" y="4224848"/>
              <a:chExt cx="1771605" cy="219456"/>
            </a:xfrm>
          </p:grpSpPr>
          <p:sp>
            <p:nvSpPr>
              <p:cNvPr id="107" name="Rectangle: Rounded Corners 6">
                <a:extLst>
                  <a:ext uri="{FF2B5EF4-FFF2-40B4-BE49-F238E27FC236}">
                    <a16:creationId xmlns:a16="http://schemas.microsoft.com/office/drawing/2014/main" id="{92F41705-2AE4-A6E0-5DDF-5739AD4954FA}"/>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Readmission rate</a:t>
                </a:r>
              </a:p>
            </p:txBody>
          </p:sp>
          <p:pic>
            <p:nvPicPr>
              <p:cNvPr id="108" name="Graphic 107">
                <a:extLst>
                  <a:ext uri="{FF2B5EF4-FFF2-40B4-BE49-F238E27FC236}">
                    <a16:creationId xmlns:a16="http://schemas.microsoft.com/office/drawing/2014/main" id="{46017019-3355-4B31-0CA3-E5EB3F64128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7506" y="4260849"/>
                <a:ext cx="144000" cy="144000"/>
              </a:xfrm>
              <a:prstGeom prst="rect">
                <a:avLst/>
              </a:prstGeom>
            </p:spPr>
          </p:pic>
        </p:grpSp>
        <p:grpSp>
          <p:nvGrpSpPr>
            <p:cNvPr id="104" name="Group 103">
              <a:extLst>
                <a:ext uri="{FF2B5EF4-FFF2-40B4-BE49-F238E27FC236}">
                  <a16:creationId xmlns:a16="http://schemas.microsoft.com/office/drawing/2014/main" id="{94D1E605-64F1-686E-7C5A-30DC10E78CF5}"/>
                </a:ext>
              </a:extLst>
            </p:cNvPr>
            <p:cNvGrpSpPr/>
            <p:nvPr/>
          </p:nvGrpSpPr>
          <p:grpSpPr>
            <a:xfrm>
              <a:off x="320721" y="4517211"/>
              <a:ext cx="1771605" cy="216000"/>
              <a:chOff x="320721" y="4517211"/>
              <a:chExt cx="1771605" cy="216000"/>
            </a:xfrm>
          </p:grpSpPr>
          <p:sp>
            <p:nvSpPr>
              <p:cNvPr id="105" name="Rectangle: Rounded Corners 6">
                <a:extLst>
                  <a:ext uri="{FF2B5EF4-FFF2-40B4-BE49-F238E27FC236}">
                    <a16:creationId xmlns:a16="http://schemas.microsoft.com/office/drawing/2014/main" id="{84A217BB-41B8-AE18-CD87-9043DC7989AC}"/>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Wait times</a:t>
                </a:r>
              </a:p>
            </p:txBody>
          </p:sp>
          <p:pic>
            <p:nvPicPr>
              <p:cNvPr id="106" name="Graphic 105">
                <a:extLst>
                  <a:ext uri="{FF2B5EF4-FFF2-40B4-BE49-F238E27FC236}">
                    <a16:creationId xmlns:a16="http://schemas.microsoft.com/office/drawing/2014/main" id="{38CF96A8-FBE0-DC5F-89F2-2AF161E6D8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7507" y="4552645"/>
                <a:ext cx="144000" cy="141732"/>
              </a:xfrm>
              <a:prstGeom prst="rect">
                <a:avLst/>
              </a:prstGeom>
            </p:spPr>
          </p:pic>
        </p:grpSp>
      </p:grpSp>
      <p:grpSp>
        <p:nvGrpSpPr>
          <p:cNvPr id="109" name="Group 108">
            <a:extLst>
              <a:ext uri="{FF2B5EF4-FFF2-40B4-BE49-F238E27FC236}">
                <a16:creationId xmlns:a16="http://schemas.microsoft.com/office/drawing/2014/main" id="{D5E7D706-33D9-A56F-6957-96DA6D23ABD5}"/>
              </a:ext>
            </a:extLst>
          </p:cNvPr>
          <p:cNvGrpSpPr/>
          <p:nvPr/>
        </p:nvGrpSpPr>
        <p:grpSpPr>
          <a:xfrm>
            <a:off x="320719" y="5020658"/>
            <a:ext cx="1771607" cy="504622"/>
            <a:chOff x="320719" y="5293823"/>
            <a:chExt cx="1771607" cy="504622"/>
          </a:xfrm>
        </p:grpSpPr>
        <p:grpSp>
          <p:nvGrpSpPr>
            <p:cNvPr id="110" name="Group 109">
              <a:extLst>
                <a:ext uri="{FF2B5EF4-FFF2-40B4-BE49-F238E27FC236}">
                  <a16:creationId xmlns:a16="http://schemas.microsoft.com/office/drawing/2014/main" id="{55B64543-2F8B-AEF1-8235-BAFB0619E17F}"/>
                </a:ext>
              </a:extLst>
            </p:cNvPr>
            <p:cNvGrpSpPr/>
            <p:nvPr/>
          </p:nvGrpSpPr>
          <p:grpSpPr>
            <a:xfrm>
              <a:off x="320719" y="5293823"/>
              <a:ext cx="1771605" cy="216000"/>
              <a:chOff x="320719" y="5270676"/>
              <a:chExt cx="1771605" cy="216000"/>
            </a:xfrm>
          </p:grpSpPr>
          <p:sp>
            <p:nvSpPr>
              <p:cNvPr id="114" name="Rectangle: Rounded Corners 6">
                <a:extLst>
                  <a:ext uri="{FF2B5EF4-FFF2-40B4-BE49-F238E27FC236}">
                    <a16:creationId xmlns:a16="http://schemas.microsoft.com/office/drawing/2014/main" id="{95556CC7-1749-23F7-9F62-D3677B05DB8D}"/>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115" name="Graphic 114">
                <a:extLst>
                  <a:ext uri="{FF2B5EF4-FFF2-40B4-BE49-F238E27FC236}">
                    <a16:creationId xmlns:a16="http://schemas.microsoft.com/office/drawing/2014/main" id="{5B258319-7D5E-DC68-E831-DDF34FA9A80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306676"/>
                <a:ext cx="144000" cy="144000"/>
              </a:xfrm>
              <a:prstGeom prst="rect">
                <a:avLst/>
              </a:prstGeom>
            </p:spPr>
          </p:pic>
        </p:grpSp>
        <p:grpSp>
          <p:nvGrpSpPr>
            <p:cNvPr id="111" name="Group 110">
              <a:extLst>
                <a:ext uri="{FF2B5EF4-FFF2-40B4-BE49-F238E27FC236}">
                  <a16:creationId xmlns:a16="http://schemas.microsoft.com/office/drawing/2014/main" id="{A01E267C-E6B6-3958-8F87-534F550DBD80}"/>
                </a:ext>
              </a:extLst>
            </p:cNvPr>
            <p:cNvGrpSpPr/>
            <p:nvPr/>
          </p:nvGrpSpPr>
          <p:grpSpPr>
            <a:xfrm>
              <a:off x="320721" y="5582445"/>
              <a:ext cx="1771605" cy="216000"/>
              <a:chOff x="320721" y="5582445"/>
              <a:chExt cx="1771605" cy="216000"/>
            </a:xfrm>
          </p:grpSpPr>
          <p:sp>
            <p:nvSpPr>
              <p:cNvPr id="112" name="Rectangle: Rounded Corners 111">
                <a:extLst>
                  <a:ext uri="{FF2B5EF4-FFF2-40B4-BE49-F238E27FC236}">
                    <a16:creationId xmlns:a16="http://schemas.microsoft.com/office/drawing/2014/main" id="{48D118BD-83A0-8969-AB93-A80A5B722433}"/>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13" name="Graphic 112">
                <a:extLst>
                  <a:ext uri="{FF2B5EF4-FFF2-40B4-BE49-F238E27FC236}">
                    <a16:creationId xmlns:a16="http://schemas.microsoft.com/office/drawing/2014/main" id="{DFE75DB5-49F6-18B1-A728-42F5B140B8C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618445"/>
                <a:ext cx="144000" cy="144000"/>
              </a:xfrm>
              <a:prstGeom prst="rect">
                <a:avLst/>
              </a:prstGeom>
            </p:spPr>
          </p:pic>
        </p:grpSp>
      </p:grpSp>
      <p:pic>
        <p:nvPicPr>
          <p:cNvPr id="224" name="Picture 6" descr="Microsoft Teams Logo, symbol, meaning, history, PNG, brand">
            <a:extLst>
              <a:ext uri="{FF2B5EF4-FFF2-40B4-BE49-F238E27FC236}">
                <a16:creationId xmlns:a16="http://schemas.microsoft.com/office/drawing/2014/main" id="{44AC8A5F-5BEA-64A6-D79C-0414C005216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049" r="19049"/>
          <a:stretch/>
        </p:blipFill>
        <p:spPr bwMode="auto">
          <a:xfrm>
            <a:off x="8950475" y="2216566"/>
            <a:ext cx="245612" cy="2233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2C8E4C-6450-8107-7F67-E441EF18B702}"/>
              </a:ext>
              <a:ext uri="{C183D7F6-B498-43B3-948B-1728B52AA6E4}">
                <adec:decorative xmlns:adec="http://schemas.microsoft.com/office/drawing/2017/decorative" val="0"/>
              </a:ext>
            </a:extLst>
          </p:cNvPr>
          <p:cNvSpPr txBox="1"/>
          <p:nvPr/>
        </p:nvSpPr>
        <p:spPr>
          <a:xfrm>
            <a:off x="7886085"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4" name="Picture 50">
            <a:hlinkClick r:id="rId7"/>
            <a:extLst>
              <a:ext uri="{FF2B5EF4-FFF2-40B4-BE49-F238E27FC236}">
                <a16:creationId xmlns:a16="http://schemas.microsoft.com/office/drawing/2014/main" id="{61806922-4CD9-F8B3-434C-7D03649AA0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7483" y="4840226"/>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AD02E5B-6F73-AE48-47BF-7354B721D0B9}"/>
              </a:ext>
              <a:ext uri="{C183D7F6-B498-43B3-948B-1728B52AA6E4}">
                <adec:decorative xmlns:adec="http://schemas.microsoft.com/office/drawing/2017/decorative" val="0"/>
              </a:ext>
            </a:extLst>
          </p:cNvPr>
          <p:cNvSpPr txBox="1"/>
          <p:nvPr/>
        </p:nvSpPr>
        <p:spPr>
          <a:xfrm>
            <a:off x="6445284"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6" name="Picture 50">
            <a:hlinkClick r:id="rId7"/>
            <a:extLst>
              <a:ext uri="{FF2B5EF4-FFF2-40B4-BE49-F238E27FC236}">
                <a16:creationId xmlns:a16="http://schemas.microsoft.com/office/drawing/2014/main" id="{DAB297C4-0579-40DC-C214-F51FDADACB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6682"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B2DCC51-B883-82DB-CA0F-68BABEC66B73}"/>
              </a:ext>
              <a:ext uri="{C183D7F6-B498-43B3-948B-1728B52AA6E4}">
                <adec:decorative xmlns:adec="http://schemas.microsoft.com/office/drawing/2017/decorative" val="0"/>
              </a:ext>
            </a:extLst>
          </p:cNvPr>
          <p:cNvSpPr txBox="1"/>
          <p:nvPr/>
        </p:nvSpPr>
        <p:spPr>
          <a:xfrm>
            <a:off x="3561491"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8" name="Picture 50">
            <a:hlinkClick r:id="rId7"/>
            <a:extLst>
              <a:ext uri="{FF2B5EF4-FFF2-40B4-BE49-F238E27FC236}">
                <a16:creationId xmlns:a16="http://schemas.microsoft.com/office/drawing/2014/main" id="{830CEAD8-AFDC-BE64-F00C-9149D8D49F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2889"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E940692-73B4-96EB-6DE8-8671185C9896}"/>
              </a:ext>
              <a:ext uri="{C183D7F6-B498-43B3-948B-1728B52AA6E4}">
                <adec:decorative xmlns:adec="http://schemas.microsoft.com/office/drawing/2017/decorative" val="0"/>
              </a:ext>
            </a:extLst>
          </p:cNvPr>
          <p:cNvSpPr txBox="1"/>
          <p:nvPr/>
        </p:nvSpPr>
        <p:spPr>
          <a:xfrm>
            <a:off x="9329077" y="2026920"/>
            <a:ext cx="1830524" cy="60261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pic>
        <p:nvPicPr>
          <p:cNvPr id="10" name="Graphic 9">
            <a:extLst>
              <a:ext uri="{FF2B5EF4-FFF2-40B4-BE49-F238E27FC236}">
                <a16:creationId xmlns:a16="http://schemas.microsoft.com/office/drawing/2014/main" id="{9D098BF5-3FCF-4A7A-29FC-A786A740F3E6}"/>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7386" b="-7386"/>
          <a:stretch/>
        </p:blipFill>
        <p:spPr>
          <a:xfrm>
            <a:off x="4037013" y="4832288"/>
            <a:ext cx="258250" cy="258250"/>
          </a:xfrm>
          <a:prstGeom prst="rect">
            <a:avLst/>
          </a:prstGeom>
        </p:spPr>
      </p:pic>
      <p:sp>
        <p:nvSpPr>
          <p:cNvPr id="14" name="TextBox 13">
            <a:extLst>
              <a:ext uri="{FF2B5EF4-FFF2-40B4-BE49-F238E27FC236}">
                <a16:creationId xmlns:a16="http://schemas.microsoft.com/office/drawing/2014/main" id="{D39DB13B-CB02-9384-F101-6ADF3E3EA196}"/>
              </a:ext>
              <a:ext uri="{C183D7F6-B498-43B3-948B-1728B52AA6E4}">
                <adec:decorative xmlns:adec="http://schemas.microsoft.com/office/drawing/2017/decorative" val="0"/>
              </a:ext>
            </a:extLst>
          </p:cNvPr>
          <p:cNvSpPr txBox="1"/>
          <p:nvPr/>
        </p:nvSpPr>
        <p:spPr>
          <a:xfrm>
            <a:off x="4415011" y="4705350"/>
            <a:ext cx="1830524" cy="51212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PowerPoint</a:t>
            </a:r>
          </a:p>
        </p:txBody>
      </p:sp>
    </p:spTree>
    <p:extLst>
      <p:ext uri="{BB962C8B-B14F-4D97-AF65-F5344CB8AC3E}">
        <p14:creationId xmlns:p14="http://schemas.microsoft.com/office/powerpoint/2010/main" val="248676556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44">
            <a:extLst>
              <a:ext uri="{FF2B5EF4-FFF2-40B4-BE49-F238E27FC236}">
                <a16:creationId xmlns:a16="http://schemas.microsoft.com/office/drawing/2014/main" id="{A37560CF-686D-ECF8-B5C6-C93576A1AEAF}"/>
              </a:ext>
            </a:extLst>
          </p:cNvPr>
          <p:cNvSpPr>
            <a:spLocks noGrp="1"/>
          </p:cNvSpPr>
          <p:nvPr>
            <p:ph type="body" sz="quarter" idx="42"/>
          </p:nvPr>
        </p:nvSpPr>
        <p:spPr>
          <a:xfrm>
            <a:off x="311388" y="1026303"/>
            <a:ext cx="2431246" cy="1131079"/>
          </a:xfrm>
        </p:spPr>
        <p:txBody>
          <a:bodyPr/>
          <a:lstStyle/>
          <a:p>
            <a:r>
              <a:rPr lang="en-US" noProof="0" dirty="0"/>
              <a:t>Preparing content for a medical conference can take a lot of time out of an already full schedule. Reduce the time required by using Copilot for research and drafting.</a:t>
            </a:r>
          </a:p>
        </p:txBody>
      </p:sp>
      <p:sp>
        <p:nvSpPr>
          <p:cNvPr id="83" name="Text Placeholder 82">
            <a:extLst>
              <a:ext uri="{FF2B5EF4-FFF2-40B4-BE49-F238E27FC236}">
                <a16:creationId xmlns:a16="http://schemas.microsoft.com/office/drawing/2014/main" id="{58DFDE93-2734-B47D-551E-BBD4E5F4A204}"/>
              </a:ext>
            </a:extLst>
          </p:cNvPr>
          <p:cNvSpPr>
            <a:spLocks noGrp="1"/>
          </p:cNvSpPr>
          <p:nvPr>
            <p:ph type="body" sz="quarter" idx="43"/>
          </p:nvPr>
        </p:nvSpPr>
        <p:spPr>
          <a:xfrm>
            <a:off x="10430351" y="521099"/>
            <a:ext cx="1456966" cy="175614"/>
          </a:xfrm>
        </p:spPr>
        <p:txBody>
          <a:bodyPr/>
          <a:lstStyle/>
          <a:p>
            <a:r>
              <a:rPr lang="en-US" noProof="0"/>
              <a:t>Buy</a:t>
            </a:r>
          </a:p>
        </p:txBody>
      </p:sp>
      <p:sp>
        <p:nvSpPr>
          <p:cNvPr id="84" name="Text Placeholder 83">
            <a:extLst>
              <a:ext uri="{FF2B5EF4-FFF2-40B4-BE49-F238E27FC236}">
                <a16:creationId xmlns:a16="http://schemas.microsoft.com/office/drawing/2014/main" id="{018FFEEF-137A-757C-5695-FDE7BBF7F6B8}"/>
              </a:ext>
            </a:extLst>
          </p:cNvPr>
          <p:cNvSpPr>
            <a:spLocks noGrp="1"/>
          </p:cNvSpPr>
          <p:nvPr>
            <p:ph type="body" sz="quarter" idx="44"/>
          </p:nvPr>
        </p:nvSpPr>
        <p:spPr>
          <a:xfrm>
            <a:off x="7149557" y="521100"/>
            <a:ext cx="2969488" cy="169277"/>
          </a:xfrm>
        </p:spPr>
        <p:txBody>
          <a:bodyPr/>
          <a:lstStyle/>
          <a:p>
            <a:r>
              <a:rPr lang="en-US" noProof="0"/>
              <a:t>Microsoft 365 Copilot</a:t>
            </a:r>
          </a:p>
        </p:txBody>
      </p:sp>
      <p:sp>
        <p:nvSpPr>
          <p:cNvPr id="23" name="Text Placeholder 22">
            <a:extLst>
              <a:ext uri="{FF2B5EF4-FFF2-40B4-BE49-F238E27FC236}">
                <a16:creationId xmlns:a16="http://schemas.microsoft.com/office/drawing/2014/main" id="{31CDB1AF-7C08-24D9-357C-58FCCA3399C2}"/>
              </a:ext>
            </a:extLst>
          </p:cNvPr>
          <p:cNvSpPr>
            <a:spLocks noGrp="1"/>
          </p:cNvSpPr>
          <p:nvPr>
            <p:ph type="body" sz="quarter" idx="46"/>
          </p:nvPr>
        </p:nvSpPr>
        <p:spPr>
          <a:xfrm>
            <a:off x="3182889" y="2725494"/>
            <a:ext cx="2572262" cy="712876"/>
          </a:xfrm>
        </p:spPr>
        <p:txBody>
          <a:bodyPr/>
          <a:lstStyle/>
          <a:p>
            <a:r>
              <a:rPr lang="en-US" noProof="0"/>
              <a:t>Benefit: </a:t>
            </a:r>
            <a:r>
              <a:rPr lang="en-US" noProof="0">
                <a:latin typeface="+mj-lt"/>
              </a:rPr>
              <a:t>Assimilate</a:t>
            </a:r>
            <a:r>
              <a:rPr lang="en-US" noProof="0"/>
              <a:t> relevant research materials, existing collateral, case studies, and other content on the topic from existing repositories.</a:t>
            </a:r>
          </a:p>
        </p:txBody>
      </p:sp>
      <p:sp>
        <p:nvSpPr>
          <p:cNvPr id="86" name="Text Placeholder 85">
            <a:extLst>
              <a:ext uri="{FF2B5EF4-FFF2-40B4-BE49-F238E27FC236}">
                <a16:creationId xmlns:a16="http://schemas.microsoft.com/office/drawing/2014/main" id="{D8610E5D-04CB-7024-8B36-83014A73E036}"/>
              </a:ext>
            </a:extLst>
          </p:cNvPr>
          <p:cNvSpPr>
            <a:spLocks noGrp="1"/>
          </p:cNvSpPr>
          <p:nvPr>
            <p:ph type="body" sz="quarter" idx="47"/>
          </p:nvPr>
        </p:nvSpPr>
        <p:spPr>
          <a:xfrm>
            <a:off x="3182890" y="1112478"/>
            <a:ext cx="2572262" cy="153888"/>
          </a:xfrm>
        </p:spPr>
        <p:txBody>
          <a:bodyPr/>
          <a:lstStyle/>
          <a:p>
            <a:r>
              <a:rPr lang="en-US" noProof="0"/>
              <a:t>Content assimilation</a:t>
            </a:r>
          </a:p>
        </p:txBody>
      </p:sp>
      <p:sp>
        <p:nvSpPr>
          <p:cNvPr id="87" name="Text Placeholder 86">
            <a:extLst>
              <a:ext uri="{FF2B5EF4-FFF2-40B4-BE49-F238E27FC236}">
                <a16:creationId xmlns:a16="http://schemas.microsoft.com/office/drawing/2014/main" id="{576095EF-D4CC-B271-7E1C-A06C1EB12C8D}"/>
              </a:ext>
            </a:extLst>
          </p:cNvPr>
          <p:cNvSpPr>
            <a:spLocks noGrp="1"/>
          </p:cNvSpPr>
          <p:nvPr>
            <p:ph type="body" sz="quarter" idx="48"/>
          </p:nvPr>
        </p:nvSpPr>
        <p:spPr>
          <a:xfrm>
            <a:off x="3182890" y="1438715"/>
            <a:ext cx="2572262" cy="626701"/>
          </a:xfrm>
        </p:spPr>
        <p:txBody>
          <a:bodyPr/>
          <a:lstStyle/>
          <a:p>
            <a:r>
              <a:rPr lang="en-US" noProof="0"/>
              <a:t>Dr. Emily, a busy clinical leader, needs to prepare a compelling presentation for an upcoming medical conference on innovative surgical techniques for minimally invasive procedures and has limited time.</a:t>
            </a:r>
          </a:p>
        </p:txBody>
      </p:sp>
      <p:sp>
        <p:nvSpPr>
          <p:cNvPr id="88" name="Text Placeholder 87">
            <a:extLst>
              <a:ext uri="{FF2B5EF4-FFF2-40B4-BE49-F238E27FC236}">
                <a16:creationId xmlns:a16="http://schemas.microsoft.com/office/drawing/2014/main" id="{409612D6-13D7-93F1-6E82-6CFCE18336C7}"/>
              </a:ext>
            </a:extLst>
          </p:cNvPr>
          <p:cNvSpPr>
            <a:spLocks noGrp="1"/>
          </p:cNvSpPr>
          <p:nvPr>
            <p:ph type="body" sz="quarter" idx="49"/>
          </p:nvPr>
        </p:nvSpPr>
        <p:spPr>
          <a:xfrm>
            <a:off x="6066682" y="1112478"/>
            <a:ext cx="2572262" cy="153888"/>
          </a:xfrm>
        </p:spPr>
        <p:txBody>
          <a:bodyPr/>
          <a:lstStyle/>
          <a:p>
            <a:r>
              <a:rPr lang="en-US" noProof="0"/>
              <a:t>Content outline development</a:t>
            </a:r>
          </a:p>
        </p:txBody>
      </p:sp>
      <p:sp>
        <p:nvSpPr>
          <p:cNvPr id="89" name="Text Placeholder 88">
            <a:extLst>
              <a:ext uri="{FF2B5EF4-FFF2-40B4-BE49-F238E27FC236}">
                <a16:creationId xmlns:a16="http://schemas.microsoft.com/office/drawing/2014/main" id="{66981B5C-731D-9246-5116-F5380B7D2709}"/>
              </a:ext>
            </a:extLst>
          </p:cNvPr>
          <p:cNvSpPr>
            <a:spLocks noGrp="1"/>
          </p:cNvSpPr>
          <p:nvPr>
            <p:ph type="body" sz="quarter" idx="50"/>
          </p:nvPr>
        </p:nvSpPr>
        <p:spPr>
          <a:xfrm>
            <a:off x="6066682" y="1438715"/>
            <a:ext cx="2572262" cy="626701"/>
          </a:xfrm>
        </p:spPr>
        <p:txBody>
          <a:bodyPr/>
          <a:lstStyle/>
          <a:p>
            <a:r>
              <a:rPr lang="en-US" noProof="0"/>
              <a:t>Draft a summary of the key points and content for the presentation in a Word document – such as information on surgical techniques, patient outcomes, and case studies.</a:t>
            </a:r>
          </a:p>
        </p:txBody>
      </p:sp>
      <p:sp>
        <p:nvSpPr>
          <p:cNvPr id="93" name="Text Placeholder 92">
            <a:extLst>
              <a:ext uri="{FF2B5EF4-FFF2-40B4-BE49-F238E27FC236}">
                <a16:creationId xmlns:a16="http://schemas.microsoft.com/office/drawing/2014/main" id="{09585D4B-A71E-39F8-50F5-CBBCBEA8C78E}"/>
              </a:ext>
            </a:extLst>
          </p:cNvPr>
          <p:cNvSpPr>
            <a:spLocks noGrp="1"/>
          </p:cNvSpPr>
          <p:nvPr>
            <p:ph type="body" sz="quarter" idx="67"/>
          </p:nvPr>
        </p:nvSpPr>
        <p:spPr>
          <a:xfrm>
            <a:off x="8950325" y="2725738"/>
            <a:ext cx="2571750" cy="712787"/>
          </a:xfrm>
        </p:spPr>
        <p:txBody>
          <a:bodyPr/>
          <a:lstStyle/>
          <a:p>
            <a:r>
              <a:rPr lang="en-US" noProof="0"/>
              <a:t>Benefit: </a:t>
            </a:r>
            <a:r>
              <a:rPr lang="en-US" noProof="0">
                <a:latin typeface="+mj-lt"/>
              </a:rPr>
              <a:t>Utilize</a:t>
            </a:r>
            <a:r>
              <a:rPr lang="en-US" noProof="0"/>
              <a:t> preferred presentation styles (identified from previous presentations) to automatically generate draft slides in PowerPoint.</a:t>
            </a:r>
          </a:p>
        </p:txBody>
      </p:sp>
      <p:sp>
        <p:nvSpPr>
          <p:cNvPr id="91" name="Text Placeholder 90">
            <a:extLst>
              <a:ext uri="{FF2B5EF4-FFF2-40B4-BE49-F238E27FC236}">
                <a16:creationId xmlns:a16="http://schemas.microsoft.com/office/drawing/2014/main" id="{02F2F046-6C5C-D3F4-0D61-8A0D32586E25}"/>
              </a:ext>
            </a:extLst>
          </p:cNvPr>
          <p:cNvSpPr>
            <a:spLocks noGrp="1"/>
          </p:cNvSpPr>
          <p:nvPr>
            <p:ph type="body" sz="quarter" idx="52"/>
          </p:nvPr>
        </p:nvSpPr>
        <p:spPr>
          <a:xfrm>
            <a:off x="8950475" y="1112478"/>
            <a:ext cx="2572262" cy="153888"/>
          </a:xfrm>
        </p:spPr>
        <p:txBody>
          <a:bodyPr/>
          <a:lstStyle/>
          <a:p>
            <a:r>
              <a:rPr lang="en-US" noProof="0"/>
              <a:t>Slide generation</a:t>
            </a:r>
          </a:p>
        </p:txBody>
      </p:sp>
      <p:sp>
        <p:nvSpPr>
          <p:cNvPr id="92" name="Text Placeholder 91">
            <a:extLst>
              <a:ext uri="{FF2B5EF4-FFF2-40B4-BE49-F238E27FC236}">
                <a16:creationId xmlns:a16="http://schemas.microsoft.com/office/drawing/2014/main" id="{244A87D9-B3F4-4B3C-D010-1CE4AD14DF74}"/>
              </a:ext>
            </a:extLst>
          </p:cNvPr>
          <p:cNvSpPr>
            <a:spLocks noGrp="1"/>
          </p:cNvSpPr>
          <p:nvPr>
            <p:ph type="body" sz="quarter" idx="53"/>
          </p:nvPr>
        </p:nvSpPr>
        <p:spPr>
          <a:xfrm>
            <a:off x="8950475" y="1438715"/>
            <a:ext cx="2572262" cy="626701"/>
          </a:xfrm>
        </p:spPr>
        <p:txBody>
          <a:bodyPr/>
          <a:lstStyle/>
          <a:p>
            <a:r>
              <a:rPr lang="en-US" noProof="0"/>
              <a:t>Create an initial presentation with the structural components to include accurate, reliable, and relevant content.</a:t>
            </a:r>
          </a:p>
        </p:txBody>
      </p:sp>
      <p:sp>
        <p:nvSpPr>
          <p:cNvPr id="90" name="Text Placeholder 89">
            <a:extLst>
              <a:ext uri="{FF2B5EF4-FFF2-40B4-BE49-F238E27FC236}">
                <a16:creationId xmlns:a16="http://schemas.microsoft.com/office/drawing/2014/main" id="{AF4A007A-54D6-AEDA-E37C-55D884B2CB37}"/>
              </a:ext>
            </a:extLst>
          </p:cNvPr>
          <p:cNvSpPr>
            <a:spLocks noGrp="1"/>
          </p:cNvSpPr>
          <p:nvPr>
            <p:ph type="body" sz="quarter" idx="66"/>
          </p:nvPr>
        </p:nvSpPr>
        <p:spPr>
          <a:xfrm>
            <a:off x="6067425" y="2725738"/>
            <a:ext cx="2571750" cy="712787"/>
          </a:xfrm>
        </p:spPr>
        <p:txBody>
          <a:bodyPr/>
          <a:lstStyle/>
          <a:p>
            <a:r>
              <a:rPr lang="en-US" noProof="0"/>
              <a:t>Benefit: </a:t>
            </a:r>
            <a:r>
              <a:rPr lang="en-US" noProof="0">
                <a:latin typeface="+mj-lt"/>
              </a:rPr>
              <a:t>Outline</a:t>
            </a:r>
            <a:r>
              <a:rPr lang="en-US" noProof="0"/>
              <a:t> the key points of Dr. Emily’s presentation, including the purpose, methodology, results, and conclusion.</a:t>
            </a:r>
          </a:p>
        </p:txBody>
      </p:sp>
      <p:sp>
        <p:nvSpPr>
          <p:cNvPr id="94" name="Text Placeholder 93">
            <a:extLst>
              <a:ext uri="{FF2B5EF4-FFF2-40B4-BE49-F238E27FC236}">
                <a16:creationId xmlns:a16="http://schemas.microsoft.com/office/drawing/2014/main" id="{09598E94-EBF1-BA65-1E73-52791994B082}"/>
              </a:ext>
            </a:extLst>
          </p:cNvPr>
          <p:cNvSpPr>
            <a:spLocks noGrp="1"/>
          </p:cNvSpPr>
          <p:nvPr>
            <p:ph type="body" sz="quarter" idx="58"/>
          </p:nvPr>
        </p:nvSpPr>
        <p:spPr>
          <a:xfrm>
            <a:off x="4036409" y="3725103"/>
            <a:ext cx="3161734" cy="153888"/>
          </a:xfrm>
        </p:spPr>
        <p:txBody>
          <a:bodyPr/>
          <a:lstStyle/>
          <a:p>
            <a:r>
              <a:rPr lang="en-US" noProof="0"/>
              <a:t>Talk track finalization</a:t>
            </a:r>
          </a:p>
        </p:txBody>
      </p:sp>
      <p:sp>
        <p:nvSpPr>
          <p:cNvPr id="95" name="Text Placeholder 94">
            <a:extLst>
              <a:ext uri="{FF2B5EF4-FFF2-40B4-BE49-F238E27FC236}">
                <a16:creationId xmlns:a16="http://schemas.microsoft.com/office/drawing/2014/main" id="{DEAA4A43-B057-1AFD-0B73-F1BA1B9A98F2}"/>
              </a:ext>
            </a:extLst>
          </p:cNvPr>
          <p:cNvSpPr>
            <a:spLocks noGrp="1"/>
          </p:cNvSpPr>
          <p:nvPr>
            <p:ph type="body" sz="quarter" idx="59"/>
          </p:nvPr>
        </p:nvSpPr>
        <p:spPr>
          <a:xfrm>
            <a:off x="4036409" y="4050957"/>
            <a:ext cx="3161734" cy="626701"/>
          </a:xfrm>
        </p:spPr>
        <p:txBody>
          <a:bodyPr/>
          <a:lstStyle/>
          <a:p>
            <a:pPr lvl="0"/>
            <a:r>
              <a:rPr lang="en-US" noProof="0"/>
              <a:t>Prepare and refine the talk tracks for the medical conference based on the finalized deck.</a:t>
            </a:r>
          </a:p>
        </p:txBody>
      </p:sp>
      <p:sp>
        <p:nvSpPr>
          <p:cNvPr id="99" name="Text Placeholder 98">
            <a:extLst>
              <a:ext uri="{FF2B5EF4-FFF2-40B4-BE49-F238E27FC236}">
                <a16:creationId xmlns:a16="http://schemas.microsoft.com/office/drawing/2014/main" id="{9390FDC2-F30F-ECDB-2135-B3F047E4C04B}"/>
              </a:ext>
            </a:extLst>
          </p:cNvPr>
          <p:cNvSpPr>
            <a:spLocks noGrp="1"/>
          </p:cNvSpPr>
          <p:nvPr>
            <p:ph type="body" sz="quarter" idx="69"/>
          </p:nvPr>
        </p:nvSpPr>
        <p:spPr>
          <a:xfrm>
            <a:off x="7507288" y="5338763"/>
            <a:ext cx="3162300" cy="712787"/>
          </a:xfrm>
        </p:spPr>
        <p:txBody>
          <a:bodyPr/>
          <a:lstStyle/>
          <a:p>
            <a:r>
              <a:rPr lang="en-US" noProof="0"/>
              <a:t>Benefit: </a:t>
            </a:r>
            <a:r>
              <a:rPr lang="en-US" noProof="0">
                <a:latin typeface="+mj-lt"/>
              </a:rPr>
              <a:t>Refine</a:t>
            </a:r>
            <a:r>
              <a:rPr lang="en-US" noProof="0"/>
              <a:t> the content within the slides, adding details, incorporating relevant data and visuals, ensuring accuracy, clarity, branding, and professional standards.</a:t>
            </a:r>
          </a:p>
        </p:txBody>
      </p:sp>
      <p:sp>
        <p:nvSpPr>
          <p:cNvPr id="97" name="Text Placeholder 96">
            <a:extLst>
              <a:ext uri="{FF2B5EF4-FFF2-40B4-BE49-F238E27FC236}">
                <a16:creationId xmlns:a16="http://schemas.microsoft.com/office/drawing/2014/main" id="{DB7B7909-57D5-58DE-B3AB-B339BFCF8214}"/>
              </a:ext>
            </a:extLst>
          </p:cNvPr>
          <p:cNvSpPr>
            <a:spLocks noGrp="1"/>
          </p:cNvSpPr>
          <p:nvPr>
            <p:ph type="body" sz="quarter" idx="61"/>
          </p:nvPr>
        </p:nvSpPr>
        <p:spPr>
          <a:xfrm>
            <a:off x="7507483" y="3725103"/>
            <a:ext cx="3161734" cy="153888"/>
          </a:xfrm>
        </p:spPr>
        <p:txBody>
          <a:bodyPr/>
          <a:lstStyle/>
          <a:p>
            <a:r>
              <a:rPr lang="en-US" noProof="0"/>
              <a:t>Content enhancement</a:t>
            </a:r>
          </a:p>
        </p:txBody>
      </p:sp>
      <p:sp>
        <p:nvSpPr>
          <p:cNvPr id="98" name="Text Placeholder 97">
            <a:extLst>
              <a:ext uri="{FF2B5EF4-FFF2-40B4-BE49-F238E27FC236}">
                <a16:creationId xmlns:a16="http://schemas.microsoft.com/office/drawing/2014/main" id="{607AB92A-2E8C-D6F7-A0E2-6CC4BED2451B}"/>
              </a:ext>
            </a:extLst>
          </p:cNvPr>
          <p:cNvSpPr>
            <a:spLocks noGrp="1"/>
          </p:cNvSpPr>
          <p:nvPr>
            <p:ph type="body" sz="quarter" idx="62"/>
          </p:nvPr>
        </p:nvSpPr>
        <p:spPr>
          <a:xfrm>
            <a:off x="7507483" y="4050957"/>
            <a:ext cx="3161734" cy="626701"/>
          </a:xfrm>
        </p:spPr>
        <p:txBody>
          <a:bodyPr/>
          <a:lstStyle/>
          <a:p>
            <a:r>
              <a:rPr lang="en-US" noProof="0"/>
              <a:t>Review the completed presentation, ensure that the vital information are redacted and make necessary revisions.</a:t>
            </a:r>
          </a:p>
        </p:txBody>
      </p:sp>
      <p:sp>
        <p:nvSpPr>
          <p:cNvPr id="96" name="Text Placeholder 95">
            <a:extLst>
              <a:ext uri="{FF2B5EF4-FFF2-40B4-BE49-F238E27FC236}">
                <a16:creationId xmlns:a16="http://schemas.microsoft.com/office/drawing/2014/main" id="{BB742564-7744-3818-D4EF-A915D3CA96FD}"/>
              </a:ext>
            </a:extLst>
          </p:cNvPr>
          <p:cNvSpPr>
            <a:spLocks noGrp="1"/>
          </p:cNvSpPr>
          <p:nvPr>
            <p:ph type="body" sz="quarter" idx="68"/>
          </p:nvPr>
        </p:nvSpPr>
        <p:spPr>
          <a:xfrm>
            <a:off x="4037013" y="5338763"/>
            <a:ext cx="3160712" cy="712787"/>
          </a:xfrm>
        </p:spPr>
        <p:txBody>
          <a:bodyPr/>
          <a:lstStyle/>
          <a:p>
            <a:r>
              <a:rPr lang="en-US" noProof="0"/>
              <a:t>Benefit: </a:t>
            </a:r>
            <a:r>
              <a:rPr lang="en-US" noProof="0">
                <a:latin typeface="+mj-lt"/>
              </a:rPr>
              <a:t>Generate multiple talk tracks and personalize them </a:t>
            </a:r>
            <a:r>
              <a:rPr lang="en-US" noProof="0"/>
              <a:t>with support on structural guidance, language assistance, communication style, and content optimization.</a:t>
            </a:r>
          </a:p>
        </p:txBody>
      </p:sp>
      <p:sp>
        <p:nvSpPr>
          <p:cNvPr id="100" name="Text Placeholder 99">
            <a:extLst>
              <a:ext uri="{FF2B5EF4-FFF2-40B4-BE49-F238E27FC236}">
                <a16:creationId xmlns:a16="http://schemas.microsoft.com/office/drawing/2014/main" id="{81A7D90C-FE1D-9B70-A483-7441F93AB8EF}"/>
              </a:ext>
            </a:extLst>
          </p:cNvPr>
          <p:cNvSpPr>
            <a:spLocks noGrp="1"/>
          </p:cNvSpPr>
          <p:nvPr>
            <p:ph type="body" sz="quarter" idx="64"/>
          </p:nvPr>
        </p:nvSpPr>
        <p:spPr>
          <a:xfrm>
            <a:off x="320721" y="4709762"/>
            <a:ext cx="1131651" cy="219456"/>
          </a:xfrm>
        </p:spPr>
        <p:txBody>
          <a:bodyPr/>
          <a:lstStyle/>
          <a:p>
            <a:pPr lvl="0"/>
            <a:r>
              <a:rPr lang="en-US" noProof="0"/>
              <a:t>Value benefit</a:t>
            </a:r>
          </a:p>
        </p:txBody>
      </p:sp>
      <p:sp>
        <p:nvSpPr>
          <p:cNvPr id="101" name="Text Placeholder 100">
            <a:extLst>
              <a:ext uri="{FF2B5EF4-FFF2-40B4-BE49-F238E27FC236}">
                <a16:creationId xmlns:a16="http://schemas.microsoft.com/office/drawing/2014/main" id="{C18959E8-D77F-A171-266B-76232BC8FFF4}"/>
              </a:ext>
            </a:extLst>
          </p:cNvPr>
          <p:cNvSpPr>
            <a:spLocks noGrp="1"/>
          </p:cNvSpPr>
          <p:nvPr>
            <p:ph type="body" sz="quarter" idx="65"/>
          </p:nvPr>
        </p:nvSpPr>
        <p:spPr>
          <a:xfrm>
            <a:off x="320721" y="3467940"/>
            <a:ext cx="1131650" cy="219456"/>
          </a:xfrm>
        </p:spPr>
        <p:txBody>
          <a:bodyPr/>
          <a:lstStyle/>
          <a:p>
            <a:pPr lvl="0"/>
            <a:r>
              <a:rPr lang="en-US" noProof="0"/>
              <a:t>KPIs impacted</a:t>
            </a:r>
          </a:p>
        </p:txBody>
      </p:sp>
      <p:sp>
        <p:nvSpPr>
          <p:cNvPr id="80" name="Title 79">
            <a:extLst>
              <a:ext uri="{FF2B5EF4-FFF2-40B4-BE49-F238E27FC236}">
                <a16:creationId xmlns:a16="http://schemas.microsoft.com/office/drawing/2014/main" id="{0F7DFC05-8737-8BAF-736E-27837E58DDE5}"/>
              </a:ext>
            </a:extLst>
          </p:cNvPr>
          <p:cNvSpPr>
            <a:spLocks noGrp="1"/>
          </p:cNvSpPr>
          <p:nvPr>
            <p:ph type="title"/>
          </p:nvPr>
        </p:nvSpPr>
        <p:spPr>
          <a:xfrm>
            <a:off x="2521874" y="445215"/>
            <a:ext cx="4090403" cy="276999"/>
          </a:xfrm>
        </p:spPr>
        <p:txBody>
          <a:bodyPr/>
          <a:lstStyle/>
          <a:p>
            <a:r>
              <a:rPr lang="en-US" noProof="0" dirty="0"/>
              <a:t>Medical conference perspectives creation</a:t>
            </a:r>
          </a:p>
        </p:txBody>
      </p:sp>
      <p:sp>
        <p:nvSpPr>
          <p:cNvPr id="81" name="Text Placeholder 80">
            <a:extLst>
              <a:ext uri="{FF2B5EF4-FFF2-40B4-BE49-F238E27FC236}">
                <a16:creationId xmlns:a16="http://schemas.microsoft.com/office/drawing/2014/main" id="{20B59140-6CCC-012B-DE4E-E57CABB914E1}"/>
              </a:ext>
            </a:extLst>
          </p:cNvPr>
          <p:cNvSpPr>
            <a:spLocks noGrp="1"/>
          </p:cNvSpPr>
          <p:nvPr>
            <p:ph type="body" sz="quarter" idx="33"/>
          </p:nvPr>
        </p:nvSpPr>
        <p:spPr>
          <a:xfrm>
            <a:off x="304800" y="414437"/>
            <a:ext cx="2005013" cy="307777"/>
          </a:xfrm>
        </p:spPr>
        <p:txBody>
          <a:bodyPr/>
          <a:lstStyle/>
          <a:p>
            <a:r>
              <a:rPr lang="en-US" noProof="0"/>
              <a:t>Health provider</a:t>
            </a:r>
          </a:p>
        </p:txBody>
      </p:sp>
      <p:grpSp>
        <p:nvGrpSpPr>
          <p:cNvPr id="103" name="Group 102">
            <a:extLst>
              <a:ext uri="{FF2B5EF4-FFF2-40B4-BE49-F238E27FC236}">
                <a16:creationId xmlns:a16="http://schemas.microsoft.com/office/drawing/2014/main" id="{17DBBD9E-BA6F-8A5D-F5F4-DC4E738FA076}"/>
              </a:ext>
            </a:extLst>
          </p:cNvPr>
          <p:cNvGrpSpPr/>
          <p:nvPr/>
        </p:nvGrpSpPr>
        <p:grpSpPr>
          <a:xfrm>
            <a:off x="320719" y="3778836"/>
            <a:ext cx="1771605" cy="216000"/>
            <a:chOff x="320719" y="4224848"/>
            <a:chExt cx="1771605" cy="219456"/>
          </a:xfrm>
        </p:grpSpPr>
        <p:sp>
          <p:nvSpPr>
            <p:cNvPr id="107" name="Rectangle: Rounded Corners 6">
              <a:extLst>
                <a:ext uri="{FF2B5EF4-FFF2-40B4-BE49-F238E27FC236}">
                  <a16:creationId xmlns:a16="http://schemas.microsoft.com/office/drawing/2014/main" id="{8F631FD0-E5B4-A65D-F5A7-B4D0A873C50B}"/>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Patient satisfaction</a:t>
              </a:r>
            </a:p>
          </p:txBody>
        </p:sp>
        <p:pic>
          <p:nvPicPr>
            <p:cNvPr id="108" name="Graphic 107">
              <a:extLst>
                <a:ext uri="{FF2B5EF4-FFF2-40B4-BE49-F238E27FC236}">
                  <a16:creationId xmlns:a16="http://schemas.microsoft.com/office/drawing/2014/main" id="{6DB58C0A-04CF-EEF0-0E4C-BAC130E1E2B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7506" y="4260849"/>
              <a:ext cx="144000" cy="144000"/>
            </a:xfrm>
            <a:prstGeom prst="rect">
              <a:avLst/>
            </a:prstGeom>
          </p:spPr>
        </p:pic>
      </p:grpSp>
      <p:grpSp>
        <p:nvGrpSpPr>
          <p:cNvPr id="110" name="Group 109">
            <a:extLst>
              <a:ext uri="{FF2B5EF4-FFF2-40B4-BE49-F238E27FC236}">
                <a16:creationId xmlns:a16="http://schemas.microsoft.com/office/drawing/2014/main" id="{4E4FA161-4686-E0FD-06F6-519745C9BFB6}"/>
              </a:ext>
            </a:extLst>
          </p:cNvPr>
          <p:cNvGrpSpPr/>
          <p:nvPr/>
        </p:nvGrpSpPr>
        <p:grpSpPr>
          <a:xfrm>
            <a:off x="320719" y="5020658"/>
            <a:ext cx="1771605" cy="216000"/>
            <a:chOff x="320719" y="5270676"/>
            <a:chExt cx="1771605" cy="216000"/>
          </a:xfrm>
        </p:grpSpPr>
        <p:sp>
          <p:nvSpPr>
            <p:cNvPr id="114" name="Rectangle: Rounded Corners 6">
              <a:extLst>
                <a:ext uri="{FF2B5EF4-FFF2-40B4-BE49-F238E27FC236}">
                  <a16:creationId xmlns:a16="http://schemas.microsoft.com/office/drawing/2014/main" id="{C7BF860C-7A35-6F49-FA61-F85308CDA262}"/>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115" name="Graphic 114">
              <a:extLst>
                <a:ext uri="{FF2B5EF4-FFF2-40B4-BE49-F238E27FC236}">
                  <a16:creationId xmlns:a16="http://schemas.microsoft.com/office/drawing/2014/main" id="{1D039905-B44B-A2EB-C2EF-37C705755BF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306676"/>
              <a:ext cx="144000" cy="144000"/>
            </a:xfrm>
            <a:prstGeom prst="rect">
              <a:avLst/>
            </a:prstGeom>
          </p:spPr>
        </p:pic>
      </p:grpSp>
      <p:pic>
        <p:nvPicPr>
          <p:cNvPr id="2" name="Graphic 1">
            <a:extLst>
              <a:ext uri="{FF2B5EF4-FFF2-40B4-BE49-F238E27FC236}">
                <a16:creationId xmlns:a16="http://schemas.microsoft.com/office/drawing/2014/main" id="{3207AF92-843F-2030-0ACF-9CBD0B7DD5E0}"/>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6818" b="-6818"/>
          <a:stretch/>
        </p:blipFill>
        <p:spPr>
          <a:xfrm>
            <a:off x="4036409" y="4842608"/>
            <a:ext cx="237610" cy="237610"/>
          </a:xfrm>
          <a:prstGeom prst="rect">
            <a:avLst/>
          </a:prstGeom>
        </p:spPr>
      </p:pic>
      <p:pic>
        <p:nvPicPr>
          <p:cNvPr id="11" name="Graphic 10">
            <a:extLst>
              <a:ext uri="{FF2B5EF4-FFF2-40B4-BE49-F238E27FC236}">
                <a16:creationId xmlns:a16="http://schemas.microsoft.com/office/drawing/2014/main" id="{0C7EBB63-E84E-6FC8-E2C6-8BBB0B4FF70D}"/>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7386" b="-7386"/>
          <a:stretch/>
        </p:blipFill>
        <p:spPr>
          <a:xfrm>
            <a:off x="7507483" y="4832288"/>
            <a:ext cx="258250" cy="258250"/>
          </a:xfrm>
          <a:prstGeom prst="rect">
            <a:avLst/>
          </a:prstGeom>
        </p:spPr>
      </p:pic>
      <p:pic>
        <p:nvPicPr>
          <p:cNvPr id="14" name="Graphic 13">
            <a:extLst>
              <a:ext uri="{FF2B5EF4-FFF2-40B4-BE49-F238E27FC236}">
                <a16:creationId xmlns:a16="http://schemas.microsoft.com/office/drawing/2014/main" id="{315DEC72-FFA0-0E66-A5AD-BB3B6F61947E}"/>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6818" b="-6818"/>
          <a:stretch/>
        </p:blipFill>
        <p:spPr>
          <a:xfrm>
            <a:off x="6066682" y="2209422"/>
            <a:ext cx="237610" cy="237610"/>
          </a:xfrm>
          <a:prstGeom prst="rect">
            <a:avLst/>
          </a:prstGeom>
        </p:spPr>
      </p:pic>
      <p:pic>
        <p:nvPicPr>
          <p:cNvPr id="16" name="Graphic 15">
            <a:extLst>
              <a:ext uri="{FF2B5EF4-FFF2-40B4-BE49-F238E27FC236}">
                <a16:creationId xmlns:a16="http://schemas.microsoft.com/office/drawing/2014/main" id="{A6A49BD9-A8E5-3464-59DF-1E2143082FF7}"/>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7386" b="-7386"/>
          <a:stretch/>
        </p:blipFill>
        <p:spPr>
          <a:xfrm>
            <a:off x="8950475" y="2199102"/>
            <a:ext cx="258250" cy="258250"/>
          </a:xfrm>
          <a:prstGeom prst="rect">
            <a:avLst/>
          </a:prstGeom>
        </p:spPr>
      </p:pic>
      <p:sp>
        <p:nvSpPr>
          <p:cNvPr id="37" name="TextBox 36">
            <a:extLst>
              <a:ext uri="{FF2B5EF4-FFF2-40B4-BE49-F238E27FC236}">
                <a16:creationId xmlns:a16="http://schemas.microsoft.com/office/drawing/2014/main" id="{D0F5E107-DB0F-68EA-1991-B449A9E95064}"/>
              </a:ext>
              <a:ext uri="{C183D7F6-B498-43B3-948B-1728B52AA6E4}">
                <adec:decorative xmlns:adec="http://schemas.microsoft.com/office/drawing/2017/decorative" val="0"/>
              </a:ext>
            </a:extLst>
          </p:cNvPr>
          <p:cNvSpPr txBox="1"/>
          <p:nvPr/>
        </p:nvSpPr>
        <p:spPr>
          <a:xfrm>
            <a:off x="3561491"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38" name="Picture 50">
            <a:hlinkClick r:id="rId10"/>
            <a:extLst>
              <a:ext uri="{FF2B5EF4-FFF2-40B4-BE49-F238E27FC236}">
                <a16:creationId xmlns:a16="http://schemas.microsoft.com/office/drawing/2014/main" id="{C05B3D2D-FF8D-CE31-CA5E-CC114E671D1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82889"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28428FCA-B2B7-8ED1-CC8B-B2F717D2A34F}"/>
              </a:ext>
              <a:ext uri="{C183D7F6-B498-43B3-948B-1728B52AA6E4}">
                <adec:decorative xmlns:adec="http://schemas.microsoft.com/office/drawing/2017/decorative" val="0"/>
              </a:ext>
            </a:extLst>
          </p:cNvPr>
          <p:cNvSpPr txBox="1"/>
          <p:nvPr/>
        </p:nvSpPr>
        <p:spPr>
          <a:xfrm>
            <a:off x="7886085"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PowerPoint</a:t>
            </a:r>
          </a:p>
        </p:txBody>
      </p:sp>
      <p:sp>
        <p:nvSpPr>
          <p:cNvPr id="42" name="TextBox 41">
            <a:extLst>
              <a:ext uri="{FF2B5EF4-FFF2-40B4-BE49-F238E27FC236}">
                <a16:creationId xmlns:a16="http://schemas.microsoft.com/office/drawing/2014/main" id="{B53BC5CC-FD11-9C51-3772-A325D4A16AF5}"/>
              </a:ext>
              <a:ext uri="{C183D7F6-B498-43B3-948B-1728B52AA6E4}">
                <adec:decorative xmlns:adec="http://schemas.microsoft.com/office/drawing/2017/decorative" val="0"/>
              </a:ext>
            </a:extLst>
          </p:cNvPr>
          <p:cNvSpPr txBox="1"/>
          <p:nvPr/>
        </p:nvSpPr>
        <p:spPr>
          <a:xfrm>
            <a:off x="6445284"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sp>
        <p:nvSpPr>
          <p:cNvPr id="44" name="TextBox 43">
            <a:extLst>
              <a:ext uri="{FF2B5EF4-FFF2-40B4-BE49-F238E27FC236}">
                <a16:creationId xmlns:a16="http://schemas.microsoft.com/office/drawing/2014/main" id="{4B41E28C-4BF8-762C-9290-A78DBD070BF1}"/>
              </a:ext>
              <a:ext uri="{C183D7F6-B498-43B3-948B-1728B52AA6E4}">
                <adec:decorative xmlns:adec="http://schemas.microsoft.com/office/drawing/2017/decorative" val="0"/>
              </a:ext>
            </a:extLst>
          </p:cNvPr>
          <p:cNvSpPr txBox="1"/>
          <p:nvPr/>
        </p:nvSpPr>
        <p:spPr>
          <a:xfrm>
            <a:off x="9329077" y="2026920"/>
            <a:ext cx="1830524" cy="60261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PowerPoint</a:t>
            </a:r>
          </a:p>
        </p:txBody>
      </p:sp>
      <p:sp>
        <p:nvSpPr>
          <p:cNvPr id="47" name="TextBox 46">
            <a:extLst>
              <a:ext uri="{FF2B5EF4-FFF2-40B4-BE49-F238E27FC236}">
                <a16:creationId xmlns:a16="http://schemas.microsoft.com/office/drawing/2014/main" id="{128B98B5-B90B-E599-E043-376DDCADAFC0}"/>
              </a:ext>
              <a:ext uri="{C183D7F6-B498-43B3-948B-1728B52AA6E4}">
                <adec:decorative xmlns:adec="http://schemas.microsoft.com/office/drawing/2017/decorative" val="0"/>
              </a:ext>
            </a:extLst>
          </p:cNvPr>
          <p:cNvSpPr txBox="1"/>
          <p:nvPr/>
        </p:nvSpPr>
        <p:spPr>
          <a:xfrm>
            <a:off x="4415011" y="4705350"/>
            <a:ext cx="1830524" cy="51212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spTree>
    <p:extLst>
      <p:ext uri="{BB962C8B-B14F-4D97-AF65-F5344CB8AC3E}">
        <p14:creationId xmlns:p14="http://schemas.microsoft.com/office/powerpoint/2010/main" val="409114021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54615-2556-B144-1896-2C109194931B}"/>
            </a:ext>
          </a:extLst>
        </p:cNvPr>
        <p:cNvGrpSpPr/>
        <p:nvPr/>
      </p:nvGrpSpPr>
      <p:grpSpPr>
        <a:xfrm>
          <a:off x="0" y="0"/>
          <a:ext cx="0" cy="0"/>
          <a:chOff x="0" y="0"/>
          <a:chExt cx="0" cy="0"/>
        </a:xfrm>
      </p:grpSpPr>
      <p:sp>
        <p:nvSpPr>
          <p:cNvPr id="166" name="Text Placeholder 165">
            <a:extLst>
              <a:ext uri="{FF2B5EF4-FFF2-40B4-BE49-F238E27FC236}">
                <a16:creationId xmlns:a16="http://schemas.microsoft.com/office/drawing/2014/main" id="{805D193B-542E-1E46-D5C9-EBD2E3B087E2}"/>
              </a:ext>
            </a:extLst>
          </p:cNvPr>
          <p:cNvSpPr>
            <a:spLocks noGrp="1"/>
          </p:cNvSpPr>
          <p:nvPr>
            <p:ph type="body" sz="quarter" idx="42"/>
          </p:nvPr>
        </p:nvSpPr>
        <p:spPr>
          <a:xfrm>
            <a:off x="311388" y="1026303"/>
            <a:ext cx="2431246" cy="1131079"/>
          </a:xfrm>
        </p:spPr>
        <p:txBody>
          <a:bodyPr/>
          <a:lstStyle/>
          <a:p>
            <a:r>
              <a:rPr lang="en-US" noProof="0" dirty="0"/>
              <a:t>Insurance companies can use AI to automate claims processing across interpreting claims forms, drafting responses and updating databases.</a:t>
            </a:r>
          </a:p>
        </p:txBody>
      </p:sp>
      <p:sp>
        <p:nvSpPr>
          <p:cNvPr id="114" name="Text Placeholder 113">
            <a:extLst>
              <a:ext uri="{FF2B5EF4-FFF2-40B4-BE49-F238E27FC236}">
                <a16:creationId xmlns:a16="http://schemas.microsoft.com/office/drawing/2014/main" id="{78C1F5DD-7F20-6B6B-FC0C-8175AF0E25D6}"/>
              </a:ext>
            </a:extLst>
          </p:cNvPr>
          <p:cNvSpPr>
            <a:spLocks noGrp="1"/>
          </p:cNvSpPr>
          <p:nvPr>
            <p:ph type="body" sz="quarter" idx="43"/>
          </p:nvPr>
        </p:nvSpPr>
        <p:spPr>
          <a:xfrm>
            <a:off x="10430351" y="521099"/>
            <a:ext cx="1456966" cy="175614"/>
          </a:xfrm>
        </p:spPr>
        <p:txBody>
          <a:bodyPr/>
          <a:lstStyle/>
          <a:p>
            <a:r>
              <a:rPr lang="en-US" noProof="0"/>
              <a:t>Build</a:t>
            </a:r>
          </a:p>
        </p:txBody>
      </p:sp>
      <p:sp>
        <p:nvSpPr>
          <p:cNvPr id="115" name="Text Placeholder 114">
            <a:extLst>
              <a:ext uri="{FF2B5EF4-FFF2-40B4-BE49-F238E27FC236}">
                <a16:creationId xmlns:a16="http://schemas.microsoft.com/office/drawing/2014/main" id="{9759327D-1A84-7E0C-D6B9-FF139F140245}"/>
              </a:ext>
            </a:extLst>
          </p:cNvPr>
          <p:cNvSpPr>
            <a:spLocks noGrp="1"/>
          </p:cNvSpPr>
          <p:nvPr>
            <p:ph type="body" sz="quarter" idx="44"/>
          </p:nvPr>
        </p:nvSpPr>
        <p:spPr>
          <a:xfrm>
            <a:off x="7149557" y="521100"/>
            <a:ext cx="2969488" cy="169277"/>
          </a:xfrm>
        </p:spPr>
        <p:txBody>
          <a:bodyPr/>
          <a:lstStyle/>
          <a:p>
            <a:r>
              <a:rPr lang="en-US" noProof="0"/>
              <a:t>Copilot Studio and Azure AI Foundry</a:t>
            </a:r>
          </a:p>
        </p:txBody>
      </p:sp>
      <p:sp>
        <p:nvSpPr>
          <p:cNvPr id="70" name="Text Placeholder 69">
            <a:extLst>
              <a:ext uri="{FF2B5EF4-FFF2-40B4-BE49-F238E27FC236}">
                <a16:creationId xmlns:a16="http://schemas.microsoft.com/office/drawing/2014/main" id="{C801879B-D962-350E-DD19-1CA2D1494F4D}"/>
              </a:ext>
            </a:extLst>
          </p:cNvPr>
          <p:cNvSpPr>
            <a:spLocks noGrp="1"/>
          </p:cNvSpPr>
          <p:nvPr>
            <p:ph type="body" sz="quarter" idx="46"/>
          </p:nvPr>
        </p:nvSpPr>
        <p:spPr>
          <a:xfrm>
            <a:off x="3182889" y="2725494"/>
            <a:ext cx="2572262" cy="712876"/>
          </a:xfrm>
        </p:spPr>
        <p:txBody>
          <a:bodyPr/>
          <a:lstStyle/>
          <a:p>
            <a:r>
              <a:rPr lang="en-US" noProof="0" dirty="0"/>
              <a:t>Benefit: </a:t>
            </a:r>
            <a:r>
              <a:rPr lang="en-US" noProof="0" dirty="0">
                <a:latin typeface="+mj-lt"/>
              </a:rPr>
              <a:t>Saves time for claims adjudicator</a:t>
            </a:r>
            <a:r>
              <a:rPr lang="en-US" noProof="0" dirty="0"/>
              <a:t> in understanding claims details.</a:t>
            </a:r>
          </a:p>
        </p:txBody>
      </p:sp>
      <p:sp>
        <p:nvSpPr>
          <p:cNvPr id="117" name="Text Placeholder 116">
            <a:extLst>
              <a:ext uri="{FF2B5EF4-FFF2-40B4-BE49-F238E27FC236}">
                <a16:creationId xmlns:a16="http://schemas.microsoft.com/office/drawing/2014/main" id="{A344E4B6-A08B-8931-9CAF-9A728541F1A1}"/>
              </a:ext>
            </a:extLst>
          </p:cNvPr>
          <p:cNvSpPr>
            <a:spLocks noGrp="1"/>
          </p:cNvSpPr>
          <p:nvPr>
            <p:ph type="body" sz="quarter" idx="47"/>
          </p:nvPr>
        </p:nvSpPr>
        <p:spPr>
          <a:xfrm>
            <a:off x="3182890" y="1112478"/>
            <a:ext cx="2572262" cy="153888"/>
          </a:xfrm>
        </p:spPr>
        <p:txBody>
          <a:bodyPr/>
          <a:lstStyle/>
          <a:p>
            <a:r>
              <a:rPr lang="en-US" noProof="0"/>
              <a:t>Get incoming claims context </a:t>
            </a:r>
          </a:p>
        </p:txBody>
      </p:sp>
      <p:sp>
        <p:nvSpPr>
          <p:cNvPr id="118" name="Text Placeholder 117">
            <a:extLst>
              <a:ext uri="{FF2B5EF4-FFF2-40B4-BE49-F238E27FC236}">
                <a16:creationId xmlns:a16="http://schemas.microsoft.com/office/drawing/2014/main" id="{B86E879F-F6D7-31DA-7C6D-4B75A28C2AB8}"/>
              </a:ext>
            </a:extLst>
          </p:cNvPr>
          <p:cNvSpPr>
            <a:spLocks noGrp="1"/>
          </p:cNvSpPr>
          <p:nvPr>
            <p:ph type="body" sz="quarter" idx="48"/>
          </p:nvPr>
        </p:nvSpPr>
        <p:spPr>
          <a:xfrm>
            <a:off x="3182938" y="1438275"/>
            <a:ext cx="2571750" cy="627063"/>
          </a:xfrm>
        </p:spPr>
        <p:txBody>
          <a:bodyPr/>
          <a:lstStyle/>
          <a:p>
            <a:r>
              <a:rPr lang="en-US" sz="800" noProof="0"/>
              <a:t>Use a Copilot agent to cross-check provider details noted on pended claims against internal system records.</a:t>
            </a:r>
          </a:p>
        </p:txBody>
      </p:sp>
      <p:sp>
        <p:nvSpPr>
          <p:cNvPr id="119" name="Text Placeholder 118">
            <a:extLst>
              <a:ext uri="{FF2B5EF4-FFF2-40B4-BE49-F238E27FC236}">
                <a16:creationId xmlns:a16="http://schemas.microsoft.com/office/drawing/2014/main" id="{F1E515E5-41D0-D5F3-6B22-8A8582AF25C2}"/>
              </a:ext>
            </a:extLst>
          </p:cNvPr>
          <p:cNvSpPr>
            <a:spLocks noGrp="1"/>
          </p:cNvSpPr>
          <p:nvPr>
            <p:ph type="body" sz="quarter" idx="49"/>
          </p:nvPr>
        </p:nvSpPr>
        <p:spPr>
          <a:xfrm>
            <a:off x="6066682" y="1112478"/>
            <a:ext cx="2572262" cy="153888"/>
          </a:xfrm>
        </p:spPr>
        <p:txBody>
          <a:bodyPr/>
          <a:lstStyle/>
          <a:p>
            <a:r>
              <a:rPr lang="en-US" noProof="0"/>
              <a:t>Generate reports</a:t>
            </a:r>
          </a:p>
        </p:txBody>
      </p:sp>
      <p:sp>
        <p:nvSpPr>
          <p:cNvPr id="120" name="Text Placeholder 119">
            <a:extLst>
              <a:ext uri="{FF2B5EF4-FFF2-40B4-BE49-F238E27FC236}">
                <a16:creationId xmlns:a16="http://schemas.microsoft.com/office/drawing/2014/main" id="{52B5F2DF-A58C-AE37-CA6C-04B440A8290F}"/>
              </a:ext>
            </a:extLst>
          </p:cNvPr>
          <p:cNvSpPr>
            <a:spLocks noGrp="1"/>
          </p:cNvSpPr>
          <p:nvPr>
            <p:ph type="body" sz="quarter" idx="50"/>
          </p:nvPr>
        </p:nvSpPr>
        <p:spPr>
          <a:xfrm>
            <a:off x="6067425" y="1438275"/>
            <a:ext cx="2571750" cy="627063"/>
          </a:xfrm>
        </p:spPr>
        <p:txBody>
          <a:bodyPr/>
          <a:lstStyle/>
          <a:p>
            <a:r>
              <a:rPr lang="en-US" sz="800" noProof="0"/>
              <a:t>Generate a report on pended claims with missing fields, discrepancies with provider match, flagged fields, along with the name of the submitting provider for each pended claim. </a:t>
            </a:r>
          </a:p>
        </p:txBody>
      </p:sp>
      <p:sp>
        <p:nvSpPr>
          <p:cNvPr id="124" name="Text Placeholder 123">
            <a:extLst>
              <a:ext uri="{FF2B5EF4-FFF2-40B4-BE49-F238E27FC236}">
                <a16:creationId xmlns:a16="http://schemas.microsoft.com/office/drawing/2014/main" id="{6868FAD2-3C06-D083-091A-6766D6549988}"/>
              </a:ext>
            </a:extLst>
          </p:cNvPr>
          <p:cNvSpPr>
            <a:spLocks noGrp="1"/>
          </p:cNvSpPr>
          <p:nvPr>
            <p:ph type="body" sz="quarter" idx="67"/>
          </p:nvPr>
        </p:nvSpPr>
        <p:spPr>
          <a:xfrm>
            <a:off x="8950475" y="2725494"/>
            <a:ext cx="2572262" cy="712876"/>
          </a:xfrm>
        </p:spPr>
        <p:txBody>
          <a:bodyPr/>
          <a:lstStyle/>
          <a:p>
            <a:r>
              <a:rPr lang="en-US" noProof="0"/>
              <a:t>Benefit: </a:t>
            </a:r>
            <a:r>
              <a:rPr lang="en-US" noProof="0">
                <a:latin typeface="+mj-lt"/>
              </a:rPr>
              <a:t>Speeds up the claims review </a:t>
            </a:r>
            <a:r>
              <a:rPr lang="en-US" noProof="0"/>
              <a:t>process by providing concise, relevant information.</a:t>
            </a:r>
          </a:p>
        </p:txBody>
      </p:sp>
      <p:sp>
        <p:nvSpPr>
          <p:cNvPr id="122" name="Text Placeholder 121">
            <a:extLst>
              <a:ext uri="{FF2B5EF4-FFF2-40B4-BE49-F238E27FC236}">
                <a16:creationId xmlns:a16="http://schemas.microsoft.com/office/drawing/2014/main" id="{89238B1C-7203-AD2A-1402-CFDAD50FA836}"/>
              </a:ext>
            </a:extLst>
          </p:cNvPr>
          <p:cNvSpPr>
            <a:spLocks noGrp="1"/>
          </p:cNvSpPr>
          <p:nvPr>
            <p:ph type="body" sz="quarter" idx="52"/>
          </p:nvPr>
        </p:nvSpPr>
        <p:spPr>
          <a:xfrm>
            <a:off x="8950475" y="1112478"/>
            <a:ext cx="2572262" cy="153888"/>
          </a:xfrm>
        </p:spPr>
        <p:txBody>
          <a:bodyPr/>
          <a:lstStyle/>
          <a:p>
            <a:r>
              <a:rPr lang="en-US" noProof="0"/>
              <a:t>Draft letters</a:t>
            </a:r>
          </a:p>
        </p:txBody>
      </p:sp>
      <p:sp>
        <p:nvSpPr>
          <p:cNvPr id="123" name="Text Placeholder 122">
            <a:extLst>
              <a:ext uri="{FF2B5EF4-FFF2-40B4-BE49-F238E27FC236}">
                <a16:creationId xmlns:a16="http://schemas.microsoft.com/office/drawing/2014/main" id="{7F391EBA-FA2D-B725-9B96-BCC3E2EAD50E}"/>
              </a:ext>
            </a:extLst>
          </p:cNvPr>
          <p:cNvSpPr>
            <a:spLocks noGrp="1"/>
          </p:cNvSpPr>
          <p:nvPr>
            <p:ph type="body" sz="quarter" idx="53"/>
          </p:nvPr>
        </p:nvSpPr>
        <p:spPr>
          <a:xfrm>
            <a:off x="8950325" y="1438275"/>
            <a:ext cx="2571750" cy="627063"/>
          </a:xfrm>
        </p:spPr>
        <p:txBody>
          <a:bodyPr/>
          <a:lstStyle/>
          <a:p>
            <a:r>
              <a:rPr lang="en-US" sz="800" noProof="0"/>
              <a:t>For pended claims with missing fields, flagged fields, or that contain discrepancies with provider matching, use the agent to draft a letter requesting additional and/or updated information from providers.</a:t>
            </a:r>
          </a:p>
        </p:txBody>
      </p:sp>
      <p:sp>
        <p:nvSpPr>
          <p:cNvPr id="121" name="Text Placeholder 120">
            <a:extLst>
              <a:ext uri="{FF2B5EF4-FFF2-40B4-BE49-F238E27FC236}">
                <a16:creationId xmlns:a16="http://schemas.microsoft.com/office/drawing/2014/main" id="{4F2A55EC-F40F-0BDA-3952-BB914503E7F3}"/>
              </a:ext>
            </a:extLst>
          </p:cNvPr>
          <p:cNvSpPr>
            <a:spLocks noGrp="1"/>
          </p:cNvSpPr>
          <p:nvPr>
            <p:ph type="body" sz="quarter" idx="66"/>
          </p:nvPr>
        </p:nvSpPr>
        <p:spPr>
          <a:xfrm>
            <a:off x="6066682" y="2725494"/>
            <a:ext cx="2572262" cy="712876"/>
          </a:xfrm>
        </p:spPr>
        <p:txBody>
          <a:bodyPr/>
          <a:lstStyle/>
          <a:p>
            <a:r>
              <a:rPr lang="en-US" noProof="0"/>
              <a:t>Benefit: Assists claims team in understanding claims details by </a:t>
            </a:r>
            <a:r>
              <a:rPr lang="en-US" noProof="0">
                <a:latin typeface="+mj-lt"/>
              </a:rPr>
              <a:t>providing relevant insights</a:t>
            </a:r>
            <a:r>
              <a:rPr lang="en-US" noProof="0"/>
              <a:t>. </a:t>
            </a:r>
          </a:p>
        </p:txBody>
      </p:sp>
      <p:sp>
        <p:nvSpPr>
          <p:cNvPr id="125" name="Text Placeholder 124">
            <a:extLst>
              <a:ext uri="{FF2B5EF4-FFF2-40B4-BE49-F238E27FC236}">
                <a16:creationId xmlns:a16="http://schemas.microsoft.com/office/drawing/2014/main" id="{D20B05F3-38E8-3FCC-66D7-BE5671BB7450}"/>
              </a:ext>
            </a:extLst>
          </p:cNvPr>
          <p:cNvSpPr>
            <a:spLocks noGrp="1"/>
          </p:cNvSpPr>
          <p:nvPr>
            <p:ph type="body" sz="quarter" idx="58"/>
          </p:nvPr>
        </p:nvSpPr>
        <p:spPr>
          <a:xfrm>
            <a:off x="4036409" y="3725103"/>
            <a:ext cx="3161734" cy="153888"/>
          </a:xfrm>
        </p:spPr>
        <p:txBody>
          <a:bodyPr/>
          <a:lstStyle/>
          <a:p>
            <a:r>
              <a:rPr lang="en-US" noProof="0"/>
              <a:t>Prepare for re-adjudication</a:t>
            </a:r>
          </a:p>
        </p:txBody>
      </p:sp>
      <p:sp>
        <p:nvSpPr>
          <p:cNvPr id="126" name="Text Placeholder 125">
            <a:extLst>
              <a:ext uri="{FF2B5EF4-FFF2-40B4-BE49-F238E27FC236}">
                <a16:creationId xmlns:a16="http://schemas.microsoft.com/office/drawing/2014/main" id="{93598C6A-BA3B-4C7E-46D7-2C18C6B3DE03}"/>
              </a:ext>
            </a:extLst>
          </p:cNvPr>
          <p:cNvSpPr>
            <a:spLocks noGrp="1"/>
          </p:cNvSpPr>
          <p:nvPr>
            <p:ph type="body" sz="quarter" idx="59"/>
          </p:nvPr>
        </p:nvSpPr>
        <p:spPr>
          <a:xfrm>
            <a:off x="4037013" y="4051300"/>
            <a:ext cx="3160712" cy="627063"/>
          </a:xfrm>
        </p:spPr>
        <p:txBody>
          <a:bodyPr/>
          <a:lstStyle/>
          <a:p>
            <a:r>
              <a:rPr lang="en-US" sz="800" noProof="0"/>
              <a:t>Once the claim is submitted for re-adjudication, use the Copilot agent to search and retrieve relevant policy documents to the assist re-adjudication team with decision making. </a:t>
            </a:r>
          </a:p>
        </p:txBody>
      </p:sp>
      <p:sp>
        <p:nvSpPr>
          <p:cNvPr id="130" name="Text Placeholder 129">
            <a:extLst>
              <a:ext uri="{FF2B5EF4-FFF2-40B4-BE49-F238E27FC236}">
                <a16:creationId xmlns:a16="http://schemas.microsoft.com/office/drawing/2014/main" id="{17EFDDBF-72B4-147F-5F1B-BD25E9D2F40D}"/>
              </a:ext>
            </a:extLst>
          </p:cNvPr>
          <p:cNvSpPr>
            <a:spLocks noGrp="1"/>
          </p:cNvSpPr>
          <p:nvPr>
            <p:ph type="body" sz="quarter" idx="69"/>
          </p:nvPr>
        </p:nvSpPr>
        <p:spPr>
          <a:xfrm>
            <a:off x="7507483" y="5338502"/>
            <a:ext cx="3161734" cy="712876"/>
          </a:xfrm>
        </p:spPr>
        <p:txBody>
          <a:bodyPr/>
          <a:lstStyle/>
          <a:p>
            <a:r>
              <a:rPr lang="en-US" noProof="0"/>
              <a:t>Benefit: Automating updates increases accuracy and reduce the time required for claims processing. </a:t>
            </a:r>
          </a:p>
        </p:txBody>
      </p:sp>
      <p:sp>
        <p:nvSpPr>
          <p:cNvPr id="128" name="Text Placeholder 127">
            <a:extLst>
              <a:ext uri="{FF2B5EF4-FFF2-40B4-BE49-F238E27FC236}">
                <a16:creationId xmlns:a16="http://schemas.microsoft.com/office/drawing/2014/main" id="{584F45A4-645A-E61E-D20D-2B317B27D541}"/>
              </a:ext>
            </a:extLst>
          </p:cNvPr>
          <p:cNvSpPr>
            <a:spLocks noGrp="1"/>
          </p:cNvSpPr>
          <p:nvPr>
            <p:ph type="body" sz="quarter" idx="61"/>
          </p:nvPr>
        </p:nvSpPr>
        <p:spPr>
          <a:xfrm>
            <a:off x="7507483" y="3725103"/>
            <a:ext cx="3161734" cy="153888"/>
          </a:xfrm>
        </p:spPr>
        <p:txBody>
          <a:bodyPr/>
          <a:lstStyle/>
          <a:p>
            <a:r>
              <a:rPr lang="en-US" noProof="0"/>
              <a:t>Update provider information</a:t>
            </a:r>
          </a:p>
        </p:txBody>
      </p:sp>
      <p:sp>
        <p:nvSpPr>
          <p:cNvPr id="129" name="Text Placeholder 128">
            <a:extLst>
              <a:ext uri="{FF2B5EF4-FFF2-40B4-BE49-F238E27FC236}">
                <a16:creationId xmlns:a16="http://schemas.microsoft.com/office/drawing/2014/main" id="{41583D51-3784-C44B-DFD8-44CF196525E9}"/>
              </a:ext>
            </a:extLst>
          </p:cNvPr>
          <p:cNvSpPr>
            <a:spLocks noGrp="1"/>
          </p:cNvSpPr>
          <p:nvPr>
            <p:ph type="body" sz="quarter" idx="62"/>
          </p:nvPr>
        </p:nvSpPr>
        <p:spPr>
          <a:xfrm>
            <a:off x="7507288" y="4051300"/>
            <a:ext cx="3162300" cy="627063"/>
          </a:xfrm>
        </p:spPr>
        <p:txBody>
          <a:bodyPr/>
          <a:lstStyle/>
          <a:p>
            <a:r>
              <a:rPr lang="en-US" sz="800" noProof="0"/>
              <a:t>If the Claims team receives updated provider information, use a Copilot agent to update the provider management system. </a:t>
            </a:r>
          </a:p>
        </p:txBody>
      </p:sp>
      <p:sp>
        <p:nvSpPr>
          <p:cNvPr id="127" name="Text Placeholder 126">
            <a:extLst>
              <a:ext uri="{FF2B5EF4-FFF2-40B4-BE49-F238E27FC236}">
                <a16:creationId xmlns:a16="http://schemas.microsoft.com/office/drawing/2014/main" id="{E93BD08C-9C8E-EC6F-8715-18D7FA7A0C03}"/>
              </a:ext>
            </a:extLst>
          </p:cNvPr>
          <p:cNvSpPr>
            <a:spLocks noGrp="1"/>
          </p:cNvSpPr>
          <p:nvPr>
            <p:ph type="body" sz="quarter" idx="68"/>
          </p:nvPr>
        </p:nvSpPr>
        <p:spPr>
          <a:xfrm>
            <a:off x="4036409" y="5338502"/>
            <a:ext cx="3161734" cy="712876"/>
          </a:xfrm>
        </p:spPr>
        <p:txBody>
          <a:bodyPr/>
          <a:lstStyle/>
          <a:p>
            <a:r>
              <a:rPr lang="en-US" noProof="0"/>
              <a:t>Benefit: Provides </a:t>
            </a:r>
            <a:r>
              <a:rPr lang="en-US" noProof="0">
                <a:latin typeface="+mj-lt"/>
              </a:rPr>
              <a:t>quick access to policy documents</a:t>
            </a:r>
            <a:r>
              <a:rPr lang="en-US" noProof="0"/>
              <a:t>, aiding in accurate and timely claim adjudication.</a:t>
            </a:r>
          </a:p>
        </p:txBody>
      </p:sp>
      <p:sp>
        <p:nvSpPr>
          <p:cNvPr id="131" name="Text Placeholder 130">
            <a:extLst>
              <a:ext uri="{FF2B5EF4-FFF2-40B4-BE49-F238E27FC236}">
                <a16:creationId xmlns:a16="http://schemas.microsoft.com/office/drawing/2014/main" id="{6DC94560-9BFA-6CFF-3F66-A2B90B9070A2}"/>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32" name="Text Placeholder 131">
            <a:extLst>
              <a:ext uri="{FF2B5EF4-FFF2-40B4-BE49-F238E27FC236}">
                <a16:creationId xmlns:a16="http://schemas.microsoft.com/office/drawing/2014/main" id="{C49951EC-5A4B-97DE-6A05-66311771D5EE}"/>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89" name="Title 88">
            <a:extLst>
              <a:ext uri="{FF2B5EF4-FFF2-40B4-BE49-F238E27FC236}">
                <a16:creationId xmlns:a16="http://schemas.microsoft.com/office/drawing/2014/main" id="{4F199EC2-877C-8248-3D74-961C2F4EB43F}"/>
              </a:ext>
            </a:extLst>
          </p:cNvPr>
          <p:cNvSpPr>
            <a:spLocks noGrp="1"/>
          </p:cNvSpPr>
          <p:nvPr>
            <p:ph type="title"/>
          </p:nvPr>
        </p:nvSpPr>
        <p:spPr>
          <a:xfrm>
            <a:off x="2521874" y="429826"/>
            <a:ext cx="4090403" cy="276999"/>
          </a:xfrm>
        </p:spPr>
        <p:txBody>
          <a:bodyPr/>
          <a:lstStyle/>
          <a:p>
            <a:r>
              <a:rPr lang="en-US" noProof="0"/>
              <a:t>Speed claims processing</a:t>
            </a:r>
          </a:p>
        </p:txBody>
      </p:sp>
      <p:sp>
        <p:nvSpPr>
          <p:cNvPr id="112" name="Text Placeholder 111">
            <a:extLst>
              <a:ext uri="{FF2B5EF4-FFF2-40B4-BE49-F238E27FC236}">
                <a16:creationId xmlns:a16="http://schemas.microsoft.com/office/drawing/2014/main" id="{16277002-BE83-751A-6B7D-07F713FB4507}"/>
              </a:ext>
            </a:extLst>
          </p:cNvPr>
          <p:cNvSpPr>
            <a:spLocks noGrp="1"/>
          </p:cNvSpPr>
          <p:nvPr>
            <p:ph type="body" sz="quarter" idx="33"/>
          </p:nvPr>
        </p:nvSpPr>
        <p:spPr>
          <a:xfrm>
            <a:off x="304797" y="414437"/>
            <a:ext cx="2052324" cy="307777"/>
          </a:xfrm>
        </p:spPr>
        <p:txBody>
          <a:bodyPr/>
          <a:lstStyle/>
          <a:p>
            <a:r>
              <a:rPr lang="en-US" noProof="0"/>
              <a:t>Payor</a:t>
            </a:r>
          </a:p>
        </p:txBody>
      </p:sp>
      <p:grpSp>
        <p:nvGrpSpPr>
          <p:cNvPr id="133" name="Group 132">
            <a:extLst>
              <a:ext uri="{FF2B5EF4-FFF2-40B4-BE49-F238E27FC236}">
                <a16:creationId xmlns:a16="http://schemas.microsoft.com/office/drawing/2014/main" id="{435ECA21-C62F-CB0F-FD01-55AAE05F3537}"/>
              </a:ext>
            </a:extLst>
          </p:cNvPr>
          <p:cNvGrpSpPr/>
          <p:nvPr/>
        </p:nvGrpSpPr>
        <p:grpSpPr>
          <a:xfrm>
            <a:off x="320719" y="3778836"/>
            <a:ext cx="1771605" cy="216000"/>
            <a:chOff x="320719" y="4224848"/>
            <a:chExt cx="1771605" cy="219456"/>
          </a:xfrm>
        </p:grpSpPr>
        <p:sp>
          <p:nvSpPr>
            <p:cNvPr id="134" name="Rectangle: Rounded Corners 6">
              <a:extLst>
                <a:ext uri="{FF2B5EF4-FFF2-40B4-BE49-F238E27FC236}">
                  <a16:creationId xmlns:a16="http://schemas.microsoft.com/office/drawing/2014/main" id="{82CDB555-F575-7F18-91A7-EDBBECB0F3A8}"/>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Claims processing time</a:t>
              </a:r>
            </a:p>
          </p:txBody>
        </p:sp>
        <p:pic>
          <p:nvPicPr>
            <p:cNvPr id="135" name="Graphic 134">
              <a:extLst>
                <a:ext uri="{FF2B5EF4-FFF2-40B4-BE49-F238E27FC236}">
                  <a16:creationId xmlns:a16="http://schemas.microsoft.com/office/drawing/2014/main" id="{4A67B759-D35D-0226-6269-516135D058E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7506" y="4260849"/>
              <a:ext cx="144000" cy="144000"/>
            </a:xfrm>
            <a:prstGeom prst="rect">
              <a:avLst/>
            </a:prstGeom>
          </p:spPr>
        </p:pic>
      </p:grpSp>
      <p:grpSp>
        <p:nvGrpSpPr>
          <p:cNvPr id="136" name="Group 135">
            <a:extLst>
              <a:ext uri="{FF2B5EF4-FFF2-40B4-BE49-F238E27FC236}">
                <a16:creationId xmlns:a16="http://schemas.microsoft.com/office/drawing/2014/main" id="{6D475333-BBCA-F7B5-BF5C-AAFA8A1EAB37}"/>
              </a:ext>
            </a:extLst>
          </p:cNvPr>
          <p:cNvGrpSpPr/>
          <p:nvPr/>
        </p:nvGrpSpPr>
        <p:grpSpPr>
          <a:xfrm>
            <a:off x="320719" y="5020658"/>
            <a:ext cx="1771605" cy="216000"/>
            <a:chOff x="320719" y="5270676"/>
            <a:chExt cx="1771605" cy="216000"/>
          </a:xfrm>
        </p:grpSpPr>
        <p:sp>
          <p:nvSpPr>
            <p:cNvPr id="137" name="Rectangle: Rounded Corners 6">
              <a:extLst>
                <a:ext uri="{FF2B5EF4-FFF2-40B4-BE49-F238E27FC236}">
                  <a16:creationId xmlns:a16="http://schemas.microsoft.com/office/drawing/2014/main" id="{6398943B-5F3B-A0F5-2AD2-18CE60B7DFC6}"/>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38" name="Graphic 137">
              <a:extLst>
                <a:ext uri="{FF2B5EF4-FFF2-40B4-BE49-F238E27FC236}">
                  <a16:creationId xmlns:a16="http://schemas.microsoft.com/office/drawing/2014/main" id="{AAE63BD7-C080-0B5E-BA3C-4756D70E8EB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5" y="5306676"/>
              <a:ext cx="144000" cy="144000"/>
            </a:xfrm>
            <a:prstGeom prst="rect">
              <a:avLst/>
            </a:prstGeom>
          </p:spPr>
        </p:pic>
      </p:grpSp>
      <p:sp>
        <p:nvSpPr>
          <p:cNvPr id="3" name="TextBox 2">
            <a:extLst>
              <a:ext uri="{FF2B5EF4-FFF2-40B4-BE49-F238E27FC236}">
                <a16:creationId xmlns:a16="http://schemas.microsoft.com/office/drawing/2014/main" id="{25A45E03-39AA-F6C8-0966-AAD339BA0053}"/>
              </a:ext>
              <a:ext uri="{C183D7F6-B498-43B3-948B-1728B52AA6E4}">
                <adec:decorative xmlns:adec="http://schemas.microsoft.com/office/drawing/2017/decorative" val="0"/>
              </a:ext>
            </a:extLst>
          </p:cNvPr>
          <p:cNvSpPr txBox="1"/>
          <p:nvPr/>
        </p:nvSpPr>
        <p:spPr>
          <a:xfrm>
            <a:off x="3541883" y="2143561"/>
            <a:ext cx="2021715" cy="369332"/>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Provider Management System</a:t>
            </a:r>
          </a:p>
        </p:txBody>
      </p:sp>
      <p:pic>
        <p:nvPicPr>
          <p:cNvPr id="4" name="Picture 3">
            <a:extLst>
              <a:ext uri="{FF2B5EF4-FFF2-40B4-BE49-F238E27FC236}">
                <a16:creationId xmlns:a16="http://schemas.microsoft.com/office/drawing/2014/main" id="{E80B74E8-4E5B-1AE2-BDC1-CB34588123B8}"/>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3182938" y="2220249"/>
            <a:ext cx="224338" cy="215956"/>
          </a:xfrm>
          <a:prstGeom prst="rect">
            <a:avLst/>
          </a:prstGeom>
          <a:ln w="6657" cap="flat">
            <a:noFill/>
            <a:prstDash val="solid"/>
            <a:miter/>
          </a:ln>
          <a:effectLst/>
        </p:spPr>
      </p:pic>
      <p:sp>
        <p:nvSpPr>
          <p:cNvPr id="9" name="TextBox 8">
            <a:extLst>
              <a:ext uri="{FF2B5EF4-FFF2-40B4-BE49-F238E27FC236}">
                <a16:creationId xmlns:a16="http://schemas.microsoft.com/office/drawing/2014/main" id="{A248D63B-CA0A-AE23-EF7E-DB78EC066DA9}"/>
              </a:ext>
              <a:ext uri="{C183D7F6-B498-43B3-948B-1728B52AA6E4}">
                <adec:decorative xmlns:adec="http://schemas.microsoft.com/office/drawing/2017/decorative" val="0"/>
              </a:ext>
            </a:extLst>
          </p:cNvPr>
          <p:cNvSpPr txBox="1"/>
          <p:nvPr/>
        </p:nvSpPr>
        <p:spPr>
          <a:xfrm>
            <a:off x="6426370" y="2143561"/>
            <a:ext cx="2021715" cy="369332"/>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Provider Management System</a:t>
            </a:r>
          </a:p>
        </p:txBody>
      </p:sp>
      <p:pic>
        <p:nvPicPr>
          <p:cNvPr id="10" name="Picture 9">
            <a:extLst>
              <a:ext uri="{FF2B5EF4-FFF2-40B4-BE49-F238E27FC236}">
                <a16:creationId xmlns:a16="http://schemas.microsoft.com/office/drawing/2014/main" id="{F0BA2F3B-4088-E04F-ADA4-2D284FFD3B26}"/>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6067425" y="2220249"/>
            <a:ext cx="224338" cy="215956"/>
          </a:xfrm>
          <a:prstGeom prst="rect">
            <a:avLst/>
          </a:prstGeom>
          <a:ln w="6657" cap="flat">
            <a:noFill/>
            <a:prstDash val="solid"/>
            <a:miter/>
          </a:ln>
          <a:effectLst/>
        </p:spPr>
      </p:pic>
      <p:sp>
        <p:nvSpPr>
          <p:cNvPr id="12" name="TextBox 11">
            <a:extLst>
              <a:ext uri="{FF2B5EF4-FFF2-40B4-BE49-F238E27FC236}">
                <a16:creationId xmlns:a16="http://schemas.microsoft.com/office/drawing/2014/main" id="{45294AAE-C9E6-72AA-874F-79DBF3D3C153}"/>
              </a:ext>
              <a:ext uri="{C183D7F6-B498-43B3-948B-1728B52AA6E4}">
                <adec:decorative xmlns:adec="http://schemas.microsoft.com/office/drawing/2017/decorative" val="0"/>
              </a:ext>
            </a:extLst>
          </p:cNvPr>
          <p:cNvSpPr txBox="1"/>
          <p:nvPr/>
        </p:nvSpPr>
        <p:spPr>
          <a:xfrm>
            <a:off x="7866429" y="4763538"/>
            <a:ext cx="2021715" cy="369332"/>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Provider Management System</a:t>
            </a:r>
          </a:p>
        </p:txBody>
      </p:sp>
      <p:pic>
        <p:nvPicPr>
          <p:cNvPr id="13" name="Picture 12">
            <a:extLst>
              <a:ext uri="{FF2B5EF4-FFF2-40B4-BE49-F238E27FC236}">
                <a16:creationId xmlns:a16="http://schemas.microsoft.com/office/drawing/2014/main" id="{AF4CD28D-6CA4-BD0D-D4F5-979E75E019C3}"/>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7507288" y="4840226"/>
            <a:ext cx="224338" cy="215956"/>
          </a:xfrm>
          <a:prstGeom prst="rect">
            <a:avLst/>
          </a:prstGeom>
          <a:ln w="6657" cap="flat">
            <a:noFill/>
            <a:prstDash val="solid"/>
            <a:miter/>
          </a:ln>
          <a:effectLst/>
        </p:spPr>
      </p:pic>
      <p:sp>
        <p:nvSpPr>
          <p:cNvPr id="15" name="TextBox 14">
            <a:extLst>
              <a:ext uri="{FF2B5EF4-FFF2-40B4-BE49-F238E27FC236}">
                <a16:creationId xmlns:a16="http://schemas.microsoft.com/office/drawing/2014/main" id="{52546DBF-BE8A-92CF-E282-A4D9B2893D25}"/>
              </a:ext>
              <a:ext uri="{C183D7F6-B498-43B3-948B-1728B52AA6E4}">
                <adec:decorative xmlns:adec="http://schemas.microsoft.com/office/drawing/2017/decorative" val="0"/>
              </a:ext>
            </a:extLst>
          </p:cNvPr>
          <p:cNvSpPr txBox="1"/>
          <p:nvPr/>
        </p:nvSpPr>
        <p:spPr>
          <a:xfrm>
            <a:off x="4415011" y="4817399"/>
            <a:ext cx="2021715" cy="2616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Document Management System</a:t>
            </a:r>
          </a:p>
        </p:txBody>
      </p:sp>
      <p:pic>
        <p:nvPicPr>
          <p:cNvPr id="16" name="Picture 15">
            <a:extLst>
              <a:ext uri="{FF2B5EF4-FFF2-40B4-BE49-F238E27FC236}">
                <a16:creationId xmlns:a16="http://schemas.microsoft.com/office/drawing/2014/main" id="{6FDA6001-649D-B6AB-192F-C75E20DA06FA}"/>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4037013" y="4840226"/>
            <a:ext cx="224338" cy="215956"/>
          </a:xfrm>
          <a:prstGeom prst="rect">
            <a:avLst/>
          </a:prstGeom>
          <a:ln w="6657" cap="flat">
            <a:noFill/>
            <a:prstDash val="solid"/>
            <a:miter/>
          </a:ln>
          <a:effectLst/>
        </p:spPr>
      </p:pic>
      <p:sp>
        <p:nvSpPr>
          <p:cNvPr id="6" name="TextBox 5">
            <a:extLst>
              <a:ext uri="{FF2B5EF4-FFF2-40B4-BE49-F238E27FC236}">
                <a16:creationId xmlns:a16="http://schemas.microsoft.com/office/drawing/2014/main" id="{925D62CC-2BF3-D323-8DDA-1189E62D8FB6}"/>
              </a:ext>
              <a:ext uri="{C183D7F6-B498-43B3-948B-1728B52AA6E4}">
                <adec:decorative xmlns:adec="http://schemas.microsoft.com/office/drawing/2017/decorative" val="0"/>
              </a:ext>
            </a:extLst>
          </p:cNvPr>
          <p:cNvSpPr txBox="1"/>
          <p:nvPr/>
        </p:nvSpPr>
        <p:spPr>
          <a:xfrm>
            <a:off x="9309270" y="2143561"/>
            <a:ext cx="2021715" cy="369332"/>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Provider Management System</a:t>
            </a:r>
          </a:p>
        </p:txBody>
      </p:sp>
      <p:pic>
        <p:nvPicPr>
          <p:cNvPr id="17" name="Picture 16">
            <a:extLst>
              <a:ext uri="{FF2B5EF4-FFF2-40B4-BE49-F238E27FC236}">
                <a16:creationId xmlns:a16="http://schemas.microsoft.com/office/drawing/2014/main" id="{34957DD2-51F9-8460-0FE8-40F47DFD7C1A}"/>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8950325" y="2220249"/>
            <a:ext cx="224338" cy="215956"/>
          </a:xfrm>
          <a:prstGeom prst="rect">
            <a:avLst/>
          </a:prstGeom>
          <a:ln w="6657" cap="flat">
            <a:noFill/>
            <a:prstDash val="solid"/>
            <a:miter/>
          </a:ln>
          <a:effectLst/>
        </p:spPr>
      </p:pic>
    </p:spTree>
    <p:extLst>
      <p:ext uri="{BB962C8B-B14F-4D97-AF65-F5344CB8AC3E}">
        <p14:creationId xmlns:p14="http://schemas.microsoft.com/office/powerpoint/2010/main" val="211011937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54D47-9E4C-DDAD-B103-9FEC9A986D2E}"/>
            </a:ext>
          </a:extLst>
        </p:cNvPr>
        <p:cNvGrpSpPr/>
        <p:nvPr/>
      </p:nvGrpSpPr>
      <p:grpSpPr>
        <a:xfrm>
          <a:off x="0" y="0"/>
          <a:ext cx="0" cy="0"/>
          <a:chOff x="0" y="0"/>
          <a:chExt cx="0" cy="0"/>
        </a:xfrm>
      </p:grpSpPr>
      <p:sp>
        <p:nvSpPr>
          <p:cNvPr id="161" name="Text Placeholder 160">
            <a:extLst>
              <a:ext uri="{FF2B5EF4-FFF2-40B4-BE49-F238E27FC236}">
                <a16:creationId xmlns:a16="http://schemas.microsoft.com/office/drawing/2014/main" id="{6D131F13-4C8E-5941-FCA2-1E17004FAA36}"/>
              </a:ext>
            </a:extLst>
          </p:cNvPr>
          <p:cNvSpPr>
            <a:spLocks noGrp="1"/>
          </p:cNvSpPr>
          <p:nvPr>
            <p:ph type="body" sz="quarter" idx="42"/>
          </p:nvPr>
        </p:nvSpPr>
        <p:spPr>
          <a:xfrm>
            <a:off x="311388" y="1026303"/>
            <a:ext cx="2431246" cy="1131079"/>
          </a:xfrm>
        </p:spPr>
        <p:txBody>
          <a:bodyPr/>
          <a:lstStyle/>
          <a:p>
            <a:r>
              <a:rPr lang="en-US" noProof="0" dirty="0"/>
              <a:t>Insurance companies can reduce the effort spent on prior authorization processes including helping collaboration and drafting communications.</a:t>
            </a:r>
          </a:p>
        </p:txBody>
      </p:sp>
      <p:sp>
        <p:nvSpPr>
          <p:cNvPr id="92" name="Text Placeholder 91">
            <a:extLst>
              <a:ext uri="{FF2B5EF4-FFF2-40B4-BE49-F238E27FC236}">
                <a16:creationId xmlns:a16="http://schemas.microsoft.com/office/drawing/2014/main" id="{DA7E19AA-BCE1-419E-B7D0-597F4FB6A35C}"/>
              </a:ext>
            </a:extLst>
          </p:cNvPr>
          <p:cNvSpPr>
            <a:spLocks noGrp="1"/>
          </p:cNvSpPr>
          <p:nvPr>
            <p:ph type="body" sz="quarter" idx="43"/>
          </p:nvPr>
        </p:nvSpPr>
        <p:spPr>
          <a:xfrm>
            <a:off x="10430351" y="521099"/>
            <a:ext cx="1456966" cy="175614"/>
          </a:xfrm>
        </p:spPr>
        <p:txBody>
          <a:bodyPr/>
          <a:lstStyle/>
          <a:p>
            <a:r>
              <a:rPr lang="en-US" noProof="0"/>
              <a:t>Build</a:t>
            </a:r>
          </a:p>
        </p:txBody>
      </p:sp>
      <p:sp>
        <p:nvSpPr>
          <p:cNvPr id="93" name="Text Placeholder 92">
            <a:extLst>
              <a:ext uri="{FF2B5EF4-FFF2-40B4-BE49-F238E27FC236}">
                <a16:creationId xmlns:a16="http://schemas.microsoft.com/office/drawing/2014/main" id="{80F45F77-A812-26AB-1903-BFCDC72AF61A}"/>
              </a:ext>
            </a:extLst>
          </p:cNvPr>
          <p:cNvSpPr>
            <a:spLocks noGrp="1"/>
          </p:cNvSpPr>
          <p:nvPr>
            <p:ph type="body" sz="quarter" idx="44"/>
          </p:nvPr>
        </p:nvSpPr>
        <p:spPr>
          <a:xfrm>
            <a:off x="7149557" y="521100"/>
            <a:ext cx="2969488" cy="169277"/>
          </a:xfrm>
        </p:spPr>
        <p:txBody>
          <a:bodyPr/>
          <a:lstStyle/>
          <a:p>
            <a:r>
              <a:rPr lang="en-US" noProof="0"/>
              <a:t>Microsoft 365 Copilot and Copilot Studio</a:t>
            </a:r>
          </a:p>
        </p:txBody>
      </p:sp>
      <p:sp>
        <p:nvSpPr>
          <p:cNvPr id="66" name="Text Placeholder 65">
            <a:extLst>
              <a:ext uri="{FF2B5EF4-FFF2-40B4-BE49-F238E27FC236}">
                <a16:creationId xmlns:a16="http://schemas.microsoft.com/office/drawing/2014/main" id="{6EA756AB-D9EB-1D8B-012C-8328F85818AC}"/>
              </a:ext>
            </a:extLst>
          </p:cNvPr>
          <p:cNvSpPr>
            <a:spLocks noGrp="1"/>
          </p:cNvSpPr>
          <p:nvPr>
            <p:ph type="body" sz="quarter" idx="46"/>
          </p:nvPr>
        </p:nvSpPr>
        <p:spPr>
          <a:xfrm>
            <a:off x="3182889" y="2725494"/>
            <a:ext cx="2572262" cy="712876"/>
          </a:xfrm>
        </p:spPr>
        <p:txBody>
          <a:bodyPr/>
          <a:lstStyle/>
          <a:p>
            <a:r>
              <a:rPr lang="en-US" noProof="0" dirty="0"/>
              <a:t>Benefit: </a:t>
            </a:r>
            <a:r>
              <a:rPr lang="en-US" noProof="0" dirty="0">
                <a:latin typeface="+mj-lt"/>
              </a:rPr>
              <a:t>Reduces manual effort</a:t>
            </a:r>
            <a:r>
              <a:rPr lang="en-US" noProof="0" dirty="0"/>
              <a:t> and ensures comprehensive data extraction for accurate decision-making.</a:t>
            </a:r>
          </a:p>
        </p:txBody>
      </p:sp>
      <p:sp>
        <p:nvSpPr>
          <p:cNvPr id="95" name="Text Placeholder 94">
            <a:extLst>
              <a:ext uri="{FF2B5EF4-FFF2-40B4-BE49-F238E27FC236}">
                <a16:creationId xmlns:a16="http://schemas.microsoft.com/office/drawing/2014/main" id="{CC204FC6-559A-2D95-B37E-313C0B51FA24}"/>
              </a:ext>
            </a:extLst>
          </p:cNvPr>
          <p:cNvSpPr>
            <a:spLocks noGrp="1"/>
          </p:cNvSpPr>
          <p:nvPr>
            <p:ph type="body" sz="quarter" idx="47"/>
          </p:nvPr>
        </p:nvSpPr>
        <p:spPr>
          <a:xfrm>
            <a:off x="3182890" y="1112478"/>
            <a:ext cx="2572262" cy="153888"/>
          </a:xfrm>
        </p:spPr>
        <p:txBody>
          <a:bodyPr/>
          <a:lstStyle/>
          <a:p>
            <a:r>
              <a:rPr lang="en-US" noProof="0"/>
              <a:t>Summarize request</a:t>
            </a:r>
          </a:p>
        </p:txBody>
      </p:sp>
      <p:sp>
        <p:nvSpPr>
          <p:cNvPr id="96" name="Text Placeholder 95">
            <a:extLst>
              <a:ext uri="{FF2B5EF4-FFF2-40B4-BE49-F238E27FC236}">
                <a16:creationId xmlns:a16="http://schemas.microsoft.com/office/drawing/2014/main" id="{9B193B17-3285-E714-B98D-B2C56947206C}"/>
              </a:ext>
            </a:extLst>
          </p:cNvPr>
          <p:cNvSpPr>
            <a:spLocks noGrp="1"/>
          </p:cNvSpPr>
          <p:nvPr>
            <p:ph type="body" sz="quarter" idx="48"/>
          </p:nvPr>
        </p:nvSpPr>
        <p:spPr>
          <a:xfrm>
            <a:off x="3182938" y="1438275"/>
            <a:ext cx="2571750" cy="627063"/>
          </a:xfrm>
        </p:spPr>
        <p:txBody>
          <a:bodyPr/>
          <a:lstStyle/>
          <a:p>
            <a:r>
              <a:rPr lang="en-US" sz="800" noProof="0"/>
              <a:t>Use a Copilot agent to summarize relevant information for the incoming PA request by analyzing relevant information from prior authorization forms, medical records, and coverage policy documents.</a:t>
            </a:r>
          </a:p>
        </p:txBody>
      </p:sp>
      <p:sp>
        <p:nvSpPr>
          <p:cNvPr id="97" name="Text Placeholder 96">
            <a:extLst>
              <a:ext uri="{FF2B5EF4-FFF2-40B4-BE49-F238E27FC236}">
                <a16:creationId xmlns:a16="http://schemas.microsoft.com/office/drawing/2014/main" id="{8712126D-1374-1206-7954-11AF3B181CFE}"/>
              </a:ext>
            </a:extLst>
          </p:cNvPr>
          <p:cNvSpPr>
            <a:spLocks noGrp="1"/>
          </p:cNvSpPr>
          <p:nvPr>
            <p:ph type="body" sz="quarter" idx="49"/>
          </p:nvPr>
        </p:nvSpPr>
        <p:spPr>
          <a:xfrm>
            <a:off x="6066682" y="1112478"/>
            <a:ext cx="2572262" cy="153888"/>
          </a:xfrm>
        </p:spPr>
        <p:txBody>
          <a:bodyPr/>
          <a:lstStyle/>
          <a:p>
            <a:r>
              <a:rPr lang="en-US" noProof="0"/>
              <a:t>Validate PA request</a:t>
            </a:r>
          </a:p>
        </p:txBody>
      </p:sp>
      <p:sp>
        <p:nvSpPr>
          <p:cNvPr id="98" name="Text Placeholder 97">
            <a:extLst>
              <a:ext uri="{FF2B5EF4-FFF2-40B4-BE49-F238E27FC236}">
                <a16:creationId xmlns:a16="http://schemas.microsoft.com/office/drawing/2014/main" id="{BC535198-F9FD-A5C8-92F2-66C3C23CF369}"/>
              </a:ext>
            </a:extLst>
          </p:cNvPr>
          <p:cNvSpPr>
            <a:spLocks noGrp="1"/>
          </p:cNvSpPr>
          <p:nvPr>
            <p:ph type="body" sz="quarter" idx="50"/>
          </p:nvPr>
        </p:nvSpPr>
        <p:spPr>
          <a:xfrm>
            <a:off x="6067425" y="1438275"/>
            <a:ext cx="2571750" cy="627063"/>
          </a:xfrm>
        </p:spPr>
        <p:txBody>
          <a:bodyPr/>
          <a:lstStyle/>
          <a:p>
            <a:r>
              <a:rPr lang="en-US" sz="800" noProof="0"/>
              <a:t>Use a Copilot agent to compare and validate identified services against prior authorization guidelines by extracting information from medical records and coverage policy documents.</a:t>
            </a:r>
          </a:p>
        </p:txBody>
      </p:sp>
      <p:sp>
        <p:nvSpPr>
          <p:cNvPr id="102" name="Text Placeholder 101">
            <a:extLst>
              <a:ext uri="{FF2B5EF4-FFF2-40B4-BE49-F238E27FC236}">
                <a16:creationId xmlns:a16="http://schemas.microsoft.com/office/drawing/2014/main" id="{6C69EF64-F21F-D126-DC33-E98FDEA679C1}"/>
              </a:ext>
            </a:extLst>
          </p:cNvPr>
          <p:cNvSpPr>
            <a:spLocks noGrp="1"/>
          </p:cNvSpPr>
          <p:nvPr>
            <p:ph type="body" sz="quarter" idx="67"/>
          </p:nvPr>
        </p:nvSpPr>
        <p:spPr>
          <a:xfrm>
            <a:off x="8950475" y="2725494"/>
            <a:ext cx="2572262" cy="712876"/>
          </a:xfrm>
        </p:spPr>
        <p:txBody>
          <a:bodyPr/>
          <a:lstStyle/>
          <a:p>
            <a:r>
              <a:rPr lang="en-US" noProof="0"/>
              <a:t>Benefit: UM team can collaboratively review a comprehensive summary, thus </a:t>
            </a:r>
            <a:r>
              <a:rPr lang="en-US" noProof="0">
                <a:latin typeface="+mj-lt"/>
              </a:rPr>
              <a:t>reducing time </a:t>
            </a:r>
            <a:r>
              <a:rPr lang="en-US" noProof="0"/>
              <a:t>in understanding </a:t>
            </a:r>
            <a:r>
              <a:rPr lang="en-US" noProof="0">
                <a:latin typeface="+mj-lt"/>
              </a:rPr>
              <a:t>member’s prior history</a:t>
            </a:r>
            <a:r>
              <a:rPr lang="en-US" noProof="0"/>
              <a:t>.</a:t>
            </a:r>
          </a:p>
        </p:txBody>
      </p:sp>
      <p:sp>
        <p:nvSpPr>
          <p:cNvPr id="100" name="Text Placeholder 99">
            <a:extLst>
              <a:ext uri="{FF2B5EF4-FFF2-40B4-BE49-F238E27FC236}">
                <a16:creationId xmlns:a16="http://schemas.microsoft.com/office/drawing/2014/main" id="{3CF070ED-0467-D5A3-61D0-6A320F39D3DF}"/>
              </a:ext>
            </a:extLst>
          </p:cNvPr>
          <p:cNvSpPr>
            <a:spLocks noGrp="1"/>
          </p:cNvSpPr>
          <p:nvPr>
            <p:ph type="body" sz="quarter" idx="52"/>
          </p:nvPr>
        </p:nvSpPr>
        <p:spPr>
          <a:xfrm>
            <a:off x="8950475" y="1112478"/>
            <a:ext cx="2572262" cy="153888"/>
          </a:xfrm>
        </p:spPr>
        <p:txBody>
          <a:bodyPr/>
          <a:lstStyle/>
          <a:p>
            <a:r>
              <a:rPr lang="en-US" noProof="0"/>
              <a:t>Collaborative review</a:t>
            </a:r>
          </a:p>
        </p:txBody>
      </p:sp>
      <p:sp>
        <p:nvSpPr>
          <p:cNvPr id="101" name="Text Placeholder 100">
            <a:extLst>
              <a:ext uri="{FF2B5EF4-FFF2-40B4-BE49-F238E27FC236}">
                <a16:creationId xmlns:a16="http://schemas.microsoft.com/office/drawing/2014/main" id="{0BB2272B-4D70-6D49-FBE3-0BEB7437B186}"/>
              </a:ext>
            </a:extLst>
          </p:cNvPr>
          <p:cNvSpPr>
            <a:spLocks noGrp="1"/>
          </p:cNvSpPr>
          <p:nvPr>
            <p:ph type="body" sz="quarter" idx="53"/>
          </p:nvPr>
        </p:nvSpPr>
        <p:spPr>
          <a:xfrm>
            <a:off x="8950325" y="1438275"/>
            <a:ext cx="2571750" cy="627063"/>
          </a:xfrm>
        </p:spPr>
        <p:txBody>
          <a:bodyPr/>
          <a:lstStyle/>
          <a:p>
            <a:r>
              <a:rPr lang="en-US" sz="800" noProof="0"/>
              <a:t>Utilization Management (UM) team members use Copilot Pages to collaboratively review/ refine and have interactive discussions on summarized information on incoming PA request.</a:t>
            </a:r>
          </a:p>
        </p:txBody>
      </p:sp>
      <p:sp>
        <p:nvSpPr>
          <p:cNvPr id="99" name="Text Placeholder 98">
            <a:extLst>
              <a:ext uri="{FF2B5EF4-FFF2-40B4-BE49-F238E27FC236}">
                <a16:creationId xmlns:a16="http://schemas.microsoft.com/office/drawing/2014/main" id="{5C6F20A6-7897-5AAE-E2E2-A1F737F61E89}"/>
              </a:ext>
            </a:extLst>
          </p:cNvPr>
          <p:cNvSpPr>
            <a:spLocks noGrp="1"/>
          </p:cNvSpPr>
          <p:nvPr>
            <p:ph type="body" sz="quarter" idx="66"/>
          </p:nvPr>
        </p:nvSpPr>
        <p:spPr>
          <a:xfrm>
            <a:off x="6066682" y="2725494"/>
            <a:ext cx="2572262" cy="712876"/>
          </a:xfrm>
        </p:spPr>
        <p:txBody>
          <a:bodyPr/>
          <a:lstStyle/>
          <a:p>
            <a:r>
              <a:rPr lang="en-US" noProof="0" dirty="0"/>
              <a:t>Benefit: Helps ensure </a:t>
            </a:r>
            <a:r>
              <a:rPr lang="en-US" noProof="0" dirty="0">
                <a:latin typeface="+mj-lt"/>
              </a:rPr>
              <a:t>compliance with guidelines </a:t>
            </a:r>
            <a:r>
              <a:rPr lang="en-US" noProof="0" dirty="0"/>
              <a:t>and improves the </a:t>
            </a:r>
            <a:r>
              <a:rPr lang="en-US" noProof="0" dirty="0">
                <a:latin typeface="+mj-lt"/>
              </a:rPr>
              <a:t>accuracy</a:t>
            </a:r>
            <a:r>
              <a:rPr lang="en-US" noProof="0" dirty="0"/>
              <a:t> of service validation.</a:t>
            </a:r>
          </a:p>
        </p:txBody>
      </p:sp>
      <p:sp>
        <p:nvSpPr>
          <p:cNvPr id="103" name="Text Placeholder 102">
            <a:extLst>
              <a:ext uri="{FF2B5EF4-FFF2-40B4-BE49-F238E27FC236}">
                <a16:creationId xmlns:a16="http://schemas.microsoft.com/office/drawing/2014/main" id="{2B4F1940-F579-1E18-0919-3DFB2E052324}"/>
              </a:ext>
            </a:extLst>
          </p:cNvPr>
          <p:cNvSpPr>
            <a:spLocks noGrp="1"/>
          </p:cNvSpPr>
          <p:nvPr>
            <p:ph type="body" sz="quarter" idx="58"/>
          </p:nvPr>
        </p:nvSpPr>
        <p:spPr>
          <a:xfrm>
            <a:off x="4036409" y="3725103"/>
            <a:ext cx="3161734" cy="153888"/>
          </a:xfrm>
        </p:spPr>
        <p:txBody>
          <a:bodyPr/>
          <a:lstStyle/>
          <a:p>
            <a:r>
              <a:rPr lang="en-US" noProof="0"/>
              <a:t>Draft decision letter</a:t>
            </a:r>
          </a:p>
        </p:txBody>
      </p:sp>
      <p:sp>
        <p:nvSpPr>
          <p:cNvPr id="104" name="Text Placeholder 103">
            <a:extLst>
              <a:ext uri="{FF2B5EF4-FFF2-40B4-BE49-F238E27FC236}">
                <a16:creationId xmlns:a16="http://schemas.microsoft.com/office/drawing/2014/main" id="{4B7E9382-6C7D-9D89-50B9-E2AA3884ED03}"/>
              </a:ext>
            </a:extLst>
          </p:cNvPr>
          <p:cNvSpPr>
            <a:spLocks noGrp="1"/>
          </p:cNvSpPr>
          <p:nvPr>
            <p:ph type="body" sz="quarter" idx="59"/>
          </p:nvPr>
        </p:nvSpPr>
        <p:spPr>
          <a:xfrm>
            <a:off x="4037013" y="4051300"/>
            <a:ext cx="3160712" cy="627063"/>
          </a:xfrm>
        </p:spPr>
        <p:txBody>
          <a:bodyPr/>
          <a:lstStyle/>
          <a:p>
            <a:r>
              <a:rPr lang="en-US" noProof="0"/>
              <a:t>Upon final decision being made, use the agent to draft an authorization letter in the member's preferred language based on the suggested template to include a member summary, and appropriate denial codes, etc.</a:t>
            </a:r>
          </a:p>
        </p:txBody>
      </p:sp>
      <p:sp>
        <p:nvSpPr>
          <p:cNvPr id="108" name="Text Placeholder 107">
            <a:extLst>
              <a:ext uri="{FF2B5EF4-FFF2-40B4-BE49-F238E27FC236}">
                <a16:creationId xmlns:a16="http://schemas.microsoft.com/office/drawing/2014/main" id="{666FB8F4-B99F-6991-7D18-B2A3BB693C39}"/>
              </a:ext>
            </a:extLst>
          </p:cNvPr>
          <p:cNvSpPr>
            <a:spLocks noGrp="1"/>
          </p:cNvSpPr>
          <p:nvPr>
            <p:ph type="body" sz="quarter" idx="69"/>
          </p:nvPr>
        </p:nvSpPr>
        <p:spPr>
          <a:xfrm>
            <a:off x="7507483" y="5338502"/>
            <a:ext cx="3161734" cy="712876"/>
          </a:xfrm>
        </p:spPr>
        <p:txBody>
          <a:bodyPr/>
          <a:lstStyle/>
          <a:p>
            <a:r>
              <a:rPr lang="en-US" noProof="0"/>
              <a:t>Benefit: </a:t>
            </a:r>
            <a:r>
              <a:rPr lang="en-US" noProof="0">
                <a:latin typeface="+mj-lt"/>
              </a:rPr>
              <a:t>Streamlines</a:t>
            </a:r>
            <a:r>
              <a:rPr lang="en-US" noProof="0"/>
              <a:t> the decision-making process and ensures </a:t>
            </a:r>
            <a:r>
              <a:rPr lang="en-US" noProof="0">
                <a:latin typeface="+mj-lt"/>
              </a:rPr>
              <a:t>consistency</a:t>
            </a:r>
            <a:r>
              <a:rPr lang="en-US" noProof="0"/>
              <a:t> in authorization decisions. </a:t>
            </a:r>
          </a:p>
        </p:txBody>
      </p:sp>
      <p:sp>
        <p:nvSpPr>
          <p:cNvPr id="106" name="Text Placeholder 105">
            <a:extLst>
              <a:ext uri="{FF2B5EF4-FFF2-40B4-BE49-F238E27FC236}">
                <a16:creationId xmlns:a16="http://schemas.microsoft.com/office/drawing/2014/main" id="{63115E42-F356-3C4D-7703-F601FC0D186D}"/>
              </a:ext>
            </a:extLst>
          </p:cNvPr>
          <p:cNvSpPr>
            <a:spLocks noGrp="1"/>
          </p:cNvSpPr>
          <p:nvPr>
            <p:ph type="body" sz="quarter" idx="61"/>
          </p:nvPr>
        </p:nvSpPr>
        <p:spPr>
          <a:xfrm>
            <a:off x="7507483" y="3725103"/>
            <a:ext cx="3161734" cy="153888"/>
          </a:xfrm>
        </p:spPr>
        <p:txBody>
          <a:bodyPr/>
          <a:lstStyle/>
          <a:p>
            <a:r>
              <a:rPr lang="en-US" noProof="0"/>
              <a:t>Decision support for PA request</a:t>
            </a:r>
          </a:p>
        </p:txBody>
      </p:sp>
      <p:sp>
        <p:nvSpPr>
          <p:cNvPr id="107" name="Text Placeholder 106">
            <a:extLst>
              <a:ext uri="{FF2B5EF4-FFF2-40B4-BE49-F238E27FC236}">
                <a16:creationId xmlns:a16="http://schemas.microsoft.com/office/drawing/2014/main" id="{7278DFB6-7454-D53D-F151-53C845643C9A}"/>
              </a:ext>
            </a:extLst>
          </p:cNvPr>
          <p:cNvSpPr>
            <a:spLocks noGrp="1"/>
          </p:cNvSpPr>
          <p:nvPr>
            <p:ph type="body" sz="quarter" idx="62"/>
          </p:nvPr>
        </p:nvSpPr>
        <p:spPr>
          <a:xfrm>
            <a:off x="7507288" y="4051300"/>
            <a:ext cx="3162300" cy="627063"/>
          </a:xfrm>
        </p:spPr>
        <p:txBody>
          <a:bodyPr/>
          <a:lstStyle/>
          <a:p>
            <a:r>
              <a:rPr lang="en-US" noProof="0"/>
              <a:t>Use the agent to offer detailed considerations designed to assist UM team members with decision making around approval, denial, or pend status. This can be based on specified rules and guidelines and past decisions on similar cases.</a:t>
            </a:r>
          </a:p>
        </p:txBody>
      </p:sp>
      <p:sp>
        <p:nvSpPr>
          <p:cNvPr id="105" name="Text Placeholder 104">
            <a:extLst>
              <a:ext uri="{FF2B5EF4-FFF2-40B4-BE49-F238E27FC236}">
                <a16:creationId xmlns:a16="http://schemas.microsoft.com/office/drawing/2014/main" id="{DC3DE850-C1FA-0FC6-9DB9-37198583D7FD}"/>
              </a:ext>
            </a:extLst>
          </p:cNvPr>
          <p:cNvSpPr>
            <a:spLocks noGrp="1"/>
          </p:cNvSpPr>
          <p:nvPr>
            <p:ph type="body" sz="quarter" idx="68"/>
          </p:nvPr>
        </p:nvSpPr>
        <p:spPr>
          <a:xfrm>
            <a:off x="4036409" y="5338502"/>
            <a:ext cx="3161734" cy="712876"/>
          </a:xfrm>
        </p:spPr>
        <p:txBody>
          <a:bodyPr/>
          <a:lstStyle/>
          <a:p>
            <a:r>
              <a:rPr lang="en-US" noProof="0" dirty="0"/>
              <a:t>Benefit: </a:t>
            </a:r>
            <a:r>
              <a:rPr lang="en-US" noProof="0" dirty="0">
                <a:latin typeface="+mj-lt"/>
              </a:rPr>
              <a:t>Enhances member experience</a:t>
            </a:r>
            <a:r>
              <a:rPr lang="en-US" noProof="0" dirty="0"/>
              <a:t> by providing communication in their </a:t>
            </a:r>
            <a:r>
              <a:rPr lang="en-US" noProof="0" dirty="0">
                <a:latin typeface="+mj-lt"/>
              </a:rPr>
              <a:t>preferred language </a:t>
            </a:r>
            <a:r>
              <a:rPr lang="en-US" noProof="0" dirty="0"/>
              <a:t>and required timeline.</a:t>
            </a:r>
          </a:p>
        </p:txBody>
      </p:sp>
      <p:sp>
        <p:nvSpPr>
          <p:cNvPr id="109" name="Text Placeholder 108">
            <a:extLst>
              <a:ext uri="{FF2B5EF4-FFF2-40B4-BE49-F238E27FC236}">
                <a16:creationId xmlns:a16="http://schemas.microsoft.com/office/drawing/2014/main" id="{7B65D5F5-B969-2EF8-E1B0-403DCB484AFF}"/>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10" name="Text Placeholder 109">
            <a:extLst>
              <a:ext uri="{FF2B5EF4-FFF2-40B4-BE49-F238E27FC236}">
                <a16:creationId xmlns:a16="http://schemas.microsoft.com/office/drawing/2014/main" id="{833D1475-A644-01AE-FAB8-DB0F64BAEAB6}"/>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89" name="Title 88">
            <a:extLst>
              <a:ext uri="{FF2B5EF4-FFF2-40B4-BE49-F238E27FC236}">
                <a16:creationId xmlns:a16="http://schemas.microsoft.com/office/drawing/2014/main" id="{D6D0CF6E-C54F-6D79-3207-0E3FFD335879}"/>
              </a:ext>
            </a:extLst>
          </p:cNvPr>
          <p:cNvSpPr>
            <a:spLocks noGrp="1"/>
          </p:cNvSpPr>
          <p:nvPr>
            <p:ph type="title"/>
          </p:nvPr>
        </p:nvSpPr>
        <p:spPr>
          <a:xfrm>
            <a:off x="2521874" y="429826"/>
            <a:ext cx="4090403" cy="276999"/>
          </a:xfrm>
        </p:spPr>
        <p:txBody>
          <a:bodyPr/>
          <a:lstStyle/>
          <a:p>
            <a:r>
              <a:rPr lang="en-US" noProof="0"/>
              <a:t>Simplify Prior Authorization (PA)</a:t>
            </a:r>
          </a:p>
        </p:txBody>
      </p:sp>
      <p:sp>
        <p:nvSpPr>
          <p:cNvPr id="90" name="Text Placeholder 89">
            <a:extLst>
              <a:ext uri="{FF2B5EF4-FFF2-40B4-BE49-F238E27FC236}">
                <a16:creationId xmlns:a16="http://schemas.microsoft.com/office/drawing/2014/main" id="{2F9106CC-A4DF-573C-9093-D749294A584F}"/>
              </a:ext>
            </a:extLst>
          </p:cNvPr>
          <p:cNvSpPr>
            <a:spLocks noGrp="1"/>
          </p:cNvSpPr>
          <p:nvPr>
            <p:ph type="body" sz="quarter" idx="33"/>
          </p:nvPr>
        </p:nvSpPr>
        <p:spPr>
          <a:xfrm>
            <a:off x="304796" y="414437"/>
            <a:ext cx="1857379" cy="307777"/>
          </a:xfrm>
        </p:spPr>
        <p:txBody>
          <a:bodyPr/>
          <a:lstStyle/>
          <a:p>
            <a:r>
              <a:rPr lang="en-US" noProof="0"/>
              <a:t>Payor</a:t>
            </a:r>
          </a:p>
        </p:txBody>
      </p:sp>
      <p:grpSp>
        <p:nvGrpSpPr>
          <p:cNvPr id="111" name="Group 110">
            <a:extLst>
              <a:ext uri="{FF2B5EF4-FFF2-40B4-BE49-F238E27FC236}">
                <a16:creationId xmlns:a16="http://schemas.microsoft.com/office/drawing/2014/main" id="{88C63471-4F73-E353-6029-23C1328FA278}"/>
              </a:ext>
            </a:extLst>
          </p:cNvPr>
          <p:cNvGrpSpPr/>
          <p:nvPr/>
        </p:nvGrpSpPr>
        <p:grpSpPr>
          <a:xfrm>
            <a:off x="320719" y="3778836"/>
            <a:ext cx="1771605" cy="216000"/>
            <a:chOff x="320719" y="4224848"/>
            <a:chExt cx="1771605" cy="219456"/>
          </a:xfrm>
        </p:grpSpPr>
        <p:sp>
          <p:nvSpPr>
            <p:cNvPr id="112" name="Rectangle: Rounded Corners 6">
              <a:extLst>
                <a:ext uri="{FF2B5EF4-FFF2-40B4-BE49-F238E27FC236}">
                  <a16:creationId xmlns:a16="http://schemas.microsoft.com/office/drawing/2014/main" id="{416398B1-5B1B-0EF9-0B7B-D7B479686B44}"/>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Claims processing time</a:t>
              </a:r>
            </a:p>
          </p:txBody>
        </p:sp>
        <p:pic>
          <p:nvPicPr>
            <p:cNvPr id="113" name="Graphic 112">
              <a:extLst>
                <a:ext uri="{FF2B5EF4-FFF2-40B4-BE49-F238E27FC236}">
                  <a16:creationId xmlns:a16="http://schemas.microsoft.com/office/drawing/2014/main" id="{876770DA-9E25-74CA-79F7-B5295BF0DF2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7506" y="4260849"/>
              <a:ext cx="144000" cy="144000"/>
            </a:xfrm>
            <a:prstGeom prst="rect">
              <a:avLst/>
            </a:prstGeom>
          </p:spPr>
        </p:pic>
      </p:grpSp>
      <p:grpSp>
        <p:nvGrpSpPr>
          <p:cNvPr id="114" name="Group 113">
            <a:extLst>
              <a:ext uri="{FF2B5EF4-FFF2-40B4-BE49-F238E27FC236}">
                <a16:creationId xmlns:a16="http://schemas.microsoft.com/office/drawing/2014/main" id="{8466E0AC-AC58-F973-D653-B6C7F358BDB8}"/>
              </a:ext>
            </a:extLst>
          </p:cNvPr>
          <p:cNvGrpSpPr/>
          <p:nvPr/>
        </p:nvGrpSpPr>
        <p:grpSpPr>
          <a:xfrm>
            <a:off x="320719" y="5020658"/>
            <a:ext cx="1771605" cy="216000"/>
            <a:chOff x="320719" y="5270676"/>
            <a:chExt cx="1771605" cy="216000"/>
          </a:xfrm>
        </p:grpSpPr>
        <p:sp>
          <p:nvSpPr>
            <p:cNvPr id="115" name="Rectangle: Rounded Corners 6">
              <a:extLst>
                <a:ext uri="{FF2B5EF4-FFF2-40B4-BE49-F238E27FC236}">
                  <a16:creationId xmlns:a16="http://schemas.microsoft.com/office/drawing/2014/main" id="{7AC097B9-C446-1186-0DEE-361262BE5CAF}"/>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16" name="Graphic 115">
              <a:extLst>
                <a:ext uri="{FF2B5EF4-FFF2-40B4-BE49-F238E27FC236}">
                  <a16:creationId xmlns:a16="http://schemas.microsoft.com/office/drawing/2014/main" id="{2AF9518F-20B5-5F19-BDDF-576487CDF6E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5" y="5306676"/>
              <a:ext cx="144000" cy="144000"/>
            </a:xfrm>
            <a:prstGeom prst="rect">
              <a:avLst/>
            </a:prstGeom>
          </p:spPr>
        </p:pic>
      </p:grpSp>
      <p:sp>
        <p:nvSpPr>
          <p:cNvPr id="3" name="TextBox 2">
            <a:extLst>
              <a:ext uri="{FF2B5EF4-FFF2-40B4-BE49-F238E27FC236}">
                <a16:creationId xmlns:a16="http://schemas.microsoft.com/office/drawing/2014/main" id="{A47A4074-449C-022E-860C-D5700880F570}"/>
              </a:ext>
              <a:ext uri="{C183D7F6-B498-43B3-948B-1728B52AA6E4}">
                <adec:decorative xmlns:adec="http://schemas.microsoft.com/office/drawing/2017/decorative" val="0"/>
              </a:ext>
            </a:extLst>
          </p:cNvPr>
          <p:cNvSpPr txBox="1"/>
          <p:nvPr/>
        </p:nvSpPr>
        <p:spPr>
          <a:xfrm>
            <a:off x="3541883" y="2143561"/>
            <a:ext cx="2021715" cy="369332"/>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Document Management System</a:t>
            </a:r>
          </a:p>
        </p:txBody>
      </p:sp>
      <p:pic>
        <p:nvPicPr>
          <p:cNvPr id="4" name="Picture 3">
            <a:extLst>
              <a:ext uri="{FF2B5EF4-FFF2-40B4-BE49-F238E27FC236}">
                <a16:creationId xmlns:a16="http://schemas.microsoft.com/office/drawing/2014/main" id="{74AEF7B0-4727-6D2F-C51B-7C60E9217D60}"/>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3182938" y="2220249"/>
            <a:ext cx="224338" cy="215956"/>
          </a:xfrm>
          <a:prstGeom prst="rect">
            <a:avLst/>
          </a:prstGeom>
          <a:ln w="6657" cap="flat">
            <a:noFill/>
            <a:prstDash val="solid"/>
            <a:miter/>
          </a:ln>
          <a:effectLst/>
        </p:spPr>
      </p:pic>
      <p:sp>
        <p:nvSpPr>
          <p:cNvPr id="5" name="TextBox 4">
            <a:extLst>
              <a:ext uri="{FF2B5EF4-FFF2-40B4-BE49-F238E27FC236}">
                <a16:creationId xmlns:a16="http://schemas.microsoft.com/office/drawing/2014/main" id="{2196986C-2101-2D8D-5723-6F1B1FECAB62}"/>
              </a:ext>
              <a:ext uri="{C183D7F6-B498-43B3-948B-1728B52AA6E4}">
                <adec:decorative xmlns:adec="http://schemas.microsoft.com/office/drawing/2017/decorative" val="0"/>
              </a:ext>
            </a:extLst>
          </p:cNvPr>
          <p:cNvSpPr txBox="1"/>
          <p:nvPr/>
        </p:nvSpPr>
        <p:spPr>
          <a:xfrm>
            <a:off x="9309270" y="2197422"/>
            <a:ext cx="2021715" cy="2616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Copilot Pages</a:t>
            </a:r>
          </a:p>
        </p:txBody>
      </p:sp>
      <p:pic>
        <p:nvPicPr>
          <p:cNvPr id="6" name="Picture 50">
            <a:hlinkClick r:id="rId8"/>
            <a:extLst>
              <a:ext uri="{FF2B5EF4-FFF2-40B4-BE49-F238E27FC236}">
                <a16:creationId xmlns:a16="http://schemas.microsoft.com/office/drawing/2014/main" id="{C84699F6-2995-9CB2-B620-6FDC6C3B4219}"/>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50325" y="2220249"/>
            <a:ext cx="224338" cy="2159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3577A01-CEAC-8A0A-7803-397051CE33AF}"/>
              </a:ext>
              <a:ext uri="{C183D7F6-B498-43B3-948B-1728B52AA6E4}">
                <adec:decorative xmlns:adec="http://schemas.microsoft.com/office/drawing/2017/decorative" val="0"/>
              </a:ext>
            </a:extLst>
          </p:cNvPr>
          <p:cNvSpPr txBox="1"/>
          <p:nvPr/>
        </p:nvSpPr>
        <p:spPr>
          <a:xfrm>
            <a:off x="6426370" y="2143561"/>
            <a:ext cx="2021715" cy="369332"/>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Document Management System</a:t>
            </a:r>
          </a:p>
        </p:txBody>
      </p:sp>
      <p:pic>
        <p:nvPicPr>
          <p:cNvPr id="9" name="Picture 8">
            <a:extLst>
              <a:ext uri="{FF2B5EF4-FFF2-40B4-BE49-F238E27FC236}">
                <a16:creationId xmlns:a16="http://schemas.microsoft.com/office/drawing/2014/main" id="{859EF3CF-7117-17A7-6F8C-D5617018D65A}"/>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6067425" y="2220249"/>
            <a:ext cx="224338" cy="215956"/>
          </a:xfrm>
          <a:prstGeom prst="rect">
            <a:avLst/>
          </a:prstGeom>
          <a:ln w="6657" cap="flat">
            <a:noFill/>
            <a:prstDash val="solid"/>
            <a:miter/>
          </a:ln>
          <a:effectLst/>
        </p:spPr>
      </p:pic>
      <p:sp>
        <p:nvSpPr>
          <p:cNvPr id="11" name="TextBox 10">
            <a:extLst>
              <a:ext uri="{FF2B5EF4-FFF2-40B4-BE49-F238E27FC236}">
                <a16:creationId xmlns:a16="http://schemas.microsoft.com/office/drawing/2014/main" id="{0B32579D-22FF-B8B3-C8FB-F79BF72E2CB2}"/>
              </a:ext>
              <a:ext uri="{C183D7F6-B498-43B3-948B-1728B52AA6E4}">
                <adec:decorative xmlns:adec="http://schemas.microsoft.com/office/drawing/2017/decorative" val="0"/>
              </a:ext>
            </a:extLst>
          </p:cNvPr>
          <p:cNvSpPr txBox="1"/>
          <p:nvPr/>
        </p:nvSpPr>
        <p:spPr>
          <a:xfrm>
            <a:off x="7866429" y="4763538"/>
            <a:ext cx="2021715" cy="369332"/>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Document Management System</a:t>
            </a:r>
          </a:p>
        </p:txBody>
      </p:sp>
      <p:pic>
        <p:nvPicPr>
          <p:cNvPr id="12" name="Picture 11">
            <a:extLst>
              <a:ext uri="{FF2B5EF4-FFF2-40B4-BE49-F238E27FC236}">
                <a16:creationId xmlns:a16="http://schemas.microsoft.com/office/drawing/2014/main" id="{A1BAC6CC-F58A-4BAB-6E16-1FA0B4738AE2}"/>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7507288" y="4840226"/>
            <a:ext cx="224338" cy="215956"/>
          </a:xfrm>
          <a:prstGeom prst="rect">
            <a:avLst/>
          </a:prstGeom>
          <a:ln w="6657" cap="flat">
            <a:noFill/>
            <a:prstDash val="solid"/>
            <a:miter/>
          </a:ln>
          <a:effectLst/>
        </p:spPr>
      </p:pic>
      <p:sp>
        <p:nvSpPr>
          <p:cNvPr id="14" name="TextBox 13">
            <a:extLst>
              <a:ext uri="{FF2B5EF4-FFF2-40B4-BE49-F238E27FC236}">
                <a16:creationId xmlns:a16="http://schemas.microsoft.com/office/drawing/2014/main" id="{E393061D-4390-2A20-4BF0-BCE154EEC06D}"/>
              </a:ext>
              <a:ext uri="{C183D7F6-B498-43B3-948B-1728B52AA6E4}">
                <adec:decorative xmlns:adec="http://schemas.microsoft.com/office/drawing/2017/decorative" val="0"/>
              </a:ext>
            </a:extLst>
          </p:cNvPr>
          <p:cNvSpPr txBox="1"/>
          <p:nvPr/>
        </p:nvSpPr>
        <p:spPr>
          <a:xfrm>
            <a:off x="4415011" y="4763538"/>
            <a:ext cx="2021715" cy="369332"/>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Document Management System</a:t>
            </a:r>
          </a:p>
        </p:txBody>
      </p:sp>
      <p:pic>
        <p:nvPicPr>
          <p:cNvPr id="15" name="Picture 14">
            <a:extLst>
              <a:ext uri="{FF2B5EF4-FFF2-40B4-BE49-F238E27FC236}">
                <a16:creationId xmlns:a16="http://schemas.microsoft.com/office/drawing/2014/main" id="{5637EA36-B3B3-F1A4-CD2A-DC359C7B6A9E}"/>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4037013" y="4840226"/>
            <a:ext cx="224338" cy="215956"/>
          </a:xfrm>
          <a:prstGeom prst="rect">
            <a:avLst/>
          </a:prstGeom>
          <a:ln w="6657" cap="flat">
            <a:noFill/>
            <a:prstDash val="solid"/>
            <a:miter/>
          </a:ln>
          <a:effectLst/>
        </p:spPr>
      </p:pic>
    </p:spTree>
    <p:extLst>
      <p:ext uri="{BB962C8B-B14F-4D97-AF65-F5344CB8AC3E}">
        <p14:creationId xmlns:p14="http://schemas.microsoft.com/office/powerpoint/2010/main" val="425055076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E86D5-D304-6A80-A510-A00B8ABB648F}"/>
            </a:ext>
          </a:extLst>
        </p:cNvPr>
        <p:cNvGrpSpPr/>
        <p:nvPr/>
      </p:nvGrpSpPr>
      <p:grpSpPr>
        <a:xfrm>
          <a:off x="0" y="0"/>
          <a:ext cx="0" cy="0"/>
          <a:chOff x="0" y="0"/>
          <a:chExt cx="0" cy="0"/>
        </a:xfrm>
      </p:grpSpPr>
      <p:sp>
        <p:nvSpPr>
          <p:cNvPr id="158" name="Text Placeholder 157">
            <a:extLst>
              <a:ext uri="{FF2B5EF4-FFF2-40B4-BE49-F238E27FC236}">
                <a16:creationId xmlns:a16="http://schemas.microsoft.com/office/drawing/2014/main" id="{6CC998FD-0925-3621-2E49-BE741ACDF9E9}"/>
              </a:ext>
            </a:extLst>
          </p:cNvPr>
          <p:cNvSpPr>
            <a:spLocks noGrp="1"/>
          </p:cNvSpPr>
          <p:nvPr>
            <p:ph type="body" sz="quarter" idx="32"/>
          </p:nvPr>
        </p:nvSpPr>
        <p:spPr>
          <a:xfrm>
            <a:off x="311388" y="1026303"/>
            <a:ext cx="2431246" cy="1131079"/>
          </a:xfrm>
        </p:spPr>
        <p:txBody>
          <a:bodyPr/>
          <a:lstStyle/>
          <a:p>
            <a:r>
              <a:rPr lang="en-US" noProof="0" dirty="0"/>
              <a:t>Insurance companied can use AI in their appeals process to manage content and create documentation. </a:t>
            </a:r>
          </a:p>
        </p:txBody>
      </p:sp>
      <p:sp>
        <p:nvSpPr>
          <p:cNvPr id="70" name="Title 69">
            <a:extLst>
              <a:ext uri="{FF2B5EF4-FFF2-40B4-BE49-F238E27FC236}">
                <a16:creationId xmlns:a16="http://schemas.microsoft.com/office/drawing/2014/main" id="{6E04AA3A-A9EE-54AA-6CB5-262E47AFB5B3}"/>
              </a:ext>
            </a:extLst>
          </p:cNvPr>
          <p:cNvSpPr>
            <a:spLocks noGrp="1"/>
          </p:cNvSpPr>
          <p:nvPr>
            <p:ph type="title"/>
          </p:nvPr>
        </p:nvSpPr>
        <p:spPr>
          <a:xfrm>
            <a:off x="2521874" y="429826"/>
            <a:ext cx="3994781" cy="276999"/>
          </a:xfrm>
        </p:spPr>
        <p:txBody>
          <a:bodyPr/>
          <a:lstStyle/>
          <a:p>
            <a:r>
              <a:rPr lang="en-US"/>
              <a:t>Manage appeals</a:t>
            </a:r>
          </a:p>
        </p:txBody>
      </p:sp>
      <p:sp>
        <p:nvSpPr>
          <p:cNvPr id="82" name="Text Placeholder 81">
            <a:extLst>
              <a:ext uri="{FF2B5EF4-FFF2-40B4-BE49-F238E27FC236}">
                <a16:creationId xmlns:a16="http://schemas.microsoft.com/office/drawing/2014/main" id="{9CC7C1A9-A28F-5009-C38C-1F0ED4E522B5}"/>
              </a:ext>
            </a:extLst>
          </p:cNvPr>
          <p:cNvSpPr>
            <a:spLocks noGrp="1"/>
          </p:cNvSpPr>
          <p:nvPr>
            <p:ph type="body" sz="quarter" idx="30"/>
          </p:nvPr>
        </p:nvSpPr>
        <p:spPr>
          <a:xfrm>
            <a:off x="10430351" y="521099"/>
            <a:ext cx="1456966" cy="175614"/>
          </a:xfrm>
        </p:spPr>
        <p:txBody>
          <a:bodyPr/>
          <a:lstStyle/>
          <a:p>
            <a:r>
              <a:rPr lang="en-US" noProof="0"/>
              <a:t>Build</a:t>
            </a:r>
          </a:p>
        </p:txBody>
      </p:sp>
      <p:sp>
        <p:nvSpPr>
          <p:cNvPr id="72" name="Text Placeholder 71">
            <a:extLst>
              <a:ext uri="{FF2B5EF4-FFF2-40B4-BE49-F238E27FC236}">
                <a16:creationId xmlns:a16="http://schemas.microsoft.com/office/drawing/2014/main" id="{C149FDB4-83BD-D26C-DC1D-BCAC2532CC69}"/>
              </a:ext>
            </a:extLst>
          </p:cNvPr>
          <p:cNvSpPr>
            <a:spLocks noGrp="1"/>
          </p:cNvSpPr>
          <p:nvPr>
            <p:ph type="body" sz="quarter" idx="17"/>
          </p:nvPr>
        </p:nvSpPr>
        <p:spPr>
          <a:xfrm>
            <a:off x="7149557" y="521100"/>
            <a:ext cx="2969488" cy="169277"/>
          </a:xfrm>
        </p:spPr>
        <p:txBody>
          <a:bodyPr/>
          <a:lstStyle/>
          <a:p>
            <a:r>
              <a:rPr lang="en-US" noProof="0"/>
              <a:t>Microsoft 365 Copilot and Copilot Studio</a:t>
            </a:r>
          </a:p>
        </p:txBody>
      </p:sp>
      <p:sp>
        <p:nvSpPr>
          <p:cNvPr id="84" name="Text Placeholder 83">
            <a:extLst>
              <a:ext uri="{FF2B5EF4-FFF2-40B4-BE49-F238E27FC236}">
                <a16:creationId xmlns:a16="http://schemas.microsoft.com/office/drawing/2014/main" id="{328821B3-9FD8-74D4-8478-9FF762D8FD13}"/>
              </a:ext>
            </a:extLst>
          </p:cNvPr>
          <p:cNvSpPr>
            <a:spLocks noGrp="1"/>
          </p:cNvSpPr>
          <p:nvPr>
            <p:ph type="body" sz="quarter" idx="33"/>
          </p:nvPr>
        </p:nvSpPr>
        <p:spPr>
          <a:xfrm>
            <a:off x="304797" y="414437"/>
            <a:ext cx="2032003" cy="307777"/>
          </a:xfrm>
        </p:spPr>
        <p:txBody>
          <a:bodyPr/>
          <a:lstStyle/>
          <a:p>
            <a:r>
              <a:rPr lang="en-US"/>
              <a:t>Payor</a:t>
            </a:r>
          </a:p>
        </p:txBody>
      </p:sp>
      <p:sp>
        <p:nvSpPr>
          <p:cNvPr id="97" name="Text Placeholder 96">
            <a:extLst>
              <a:ext uri="{FF2B5EF4-FFF2-40B4-BE49-F238E27FC236}">
                <a16:creationId xmlns:a16="http://schemas.microsoft.com/office/drawing/2014/main" id="{8DBFD7DC-D859-3FB2-9F75-FCEF6E77E2B6}"/>
              </a:ext>
            </a:extLst>
          </p:cNvPr>
          <p:cNvSpPr>
            <a:spLocks noGrp="1"/>
          </p:cNvSpPr>
          <p:nvPr>
            <p:ph type="body" sz="quarter" idx="69"/>
          </p:nvPr>
        </p:nvSpPr>
        <p:spPr>
          <a:xfrm>
            <a:off x="3182890" y="2725494"/>
            <a:ext cx="2572262" cy="712876"/>
          </a:xfrm>
        </p:spPr>
        <p:txBody>
          <a:bodyPr/>
          <a:lstStyle/>
          <a:p>
            <a:r>
              <a:rPr lang="en-US" noProof="0" dirty="0"/>
              <a:t>Benefit: </a:t>
            </a:r>
            <a:r>
              <a:rPr lang="en-US" noProof="0" dirty="0">
                <a:latin typeface="+mj-lt"/>
              </a:rPr>
              <a:t>Saves time for the appeal and grievances (A&amp;G) Analyst</a:t>
            </a:r>
            <a:r>
              <a:rPr lang="en-US" noProof="0" dirty="0"/>
              <a:t> and ensures critical information is easily accessible.</a:t>
            </a:r>
          </a:p>
        </p:txBody>
      </p:sp>
      <p:sp>
        <p:nvSpPr>
          <p:cNvPr id="71" name="Text Placeholder 70">
            <a:extLst>
              <a:ext uri="{FF2B5EF4-FFF2-40B4-BE49-F238E27FC236}">
                <a16:creationId xmlns:a16="http://schemas.microsoft.com/office/drawing/2014/main" id="{B2823BE3-C89D-C6E8-8E68-C9DD83022809}"/>
              </a:ext>
            </a:extLst>
          </p:cNvPr>
          <p:cNvSpPr>
            <a:spLocks noGrp="1"/>
          </p:cNvSpPr>
          <p:nvPr>
            <p:ph type="body" sz="quarter" idx="11"/>
          </p:nvPr>
        </p:nvSpPr>
        <p:spPr>
          <a:xfrm>
            <a:off x="3182890" y="1112478"/>
            <a:ext cx="2572262" cy="153888"/>
          </a:xfrm>
        </p:spPr>
        <p:txBody>
          <a:bodyPr/>
          <a:lstStyle/>
          <a:p>
            <a:r>
              <a:rPr lang="en-US" noProof="0"/>
              <a:t>Get requested appeal context </a:t>
            </a:r>
          </a:p>
        </p:txBody>
      </p:sp>
      <p:sp>
        <p:nvSpPr>
          <p:cNvPr id="81" name="Text Placeholder 80">
            <a:extLst>
              <a:ext uri="{FF2B5EF4-FFF2-40B4-BE49-F238E27FC236}">
                <a16:creationId xmlns:a16="http://schemas.microsoft.com/office/drawing/2014/main" id="{4C3AC184-72F9-BF41-E5BB-489137ECEEF1}"/>
              </a:ext>
            </a:extLst>
          </p:cNvPr>
          <p:cNvSpPr>
            <a:spLocks noGrp="1"/>
          </p:cNvSpPr>
          <p:nvPr>
            <p:ph type="body" sz="quarter" idx="18"/>
          </p:nvPr>
        </p:nvSpPr>
        <p:spPr>
          <a:xfrm>
            <a:off x="3182938" y="1438275"/>
            <a:ext cx="2571750" cy="627063"/>
          </a:xfrm>
        </p:spPr>
        <p:txBody>
          <a:bodyPr/>
          <a:lstStyle/>
          <a:p>
            <a:r>
              <a:rPr lang="en-US" noProof="0"/>
              <a:t>Use a Copilot agent to analyze requested appeal documents, medical records, and supporting documents such as clinical guidelines and policy terms.</a:t>
            </a:r>
          </a:p>
        </p:txBody>
      </p:sp>
      <p:sp>
        <p:nvSpPr>
          <p:cNvPr id="86" name="Text Placeholder 85">
            <a:extLst>
              <a:ext uri="{FF2B5EF4-FFF2-40B4-BE49-F238E27FC236}">
                <a16:creationId xmlns:a16="http://schemas.microsoft.com/office/drawing/2014/main" id="{3CC564F2-DC0D-AC97-DF53-6A9A22058F0F}"/>
              </a:ext>
            </a:extLst>
          </p:cNvPr>
          <p:cNvSpPr>
            <a:spLocks noGrp="1"/>
          </p:cNvSpPr>
          <p:nvPr>
            <p:ph type="body" sz="quarter" idx="42"/>
          </p:nvPr>
        </p:nvSpPr>
        <p:spPr>
          <a:xfrm>
            <a:off x="6066682" y="1112478"/>
            <a:ext cx="2572262" cy="153888"/>
          </a:xfrm>
        </p:spPr>
        <p:txBody>
          <a:bodyPr/>
          <a:lstStyle/>
          <a:p>
            <a:r>
              <a:rPr lang="en-US" noProof="0"/>
              <a:t>Gather pre-clinical research</a:t>
            </a:r>
          </a:p>
        </p:txBody>
      </p:sp>
      <p:sp>
        <p:nvSpPr>
          <p:cNvPr id="87" name="Text Placeholder 86">
            <a:extLst>
              <a:ext uri="{FF2B5EF4-FFF2-40B4-BE49-F238E27FC236}">
                <a16:creationId xmlns:a16="http://schemas.microsoft.com/office/drawing/2014/main" id="{8CE484BF-6532-A4FF-4824-648BF366BEC5}"/>
              </a:ext>
            </a:extLst>
          </p:cNvPr>
          <p:cNvSpPr>
            <a:spLocks noGrp="1"/>
          </p:cNvSpPr>
          <p:nvPr>
            <p:ph type="body" sz="quarter" idx="43"/>
          </p:nvPr>
        </p:nvSpPr>
        <p:spPr>
          <a:xfrm>
            <a:off x="6067425" y="1438275"/>
            <a:ext cx="2571750" cy="627063"/>
          </a:xfrm>
        </p:spPr>
        <p:txBody>
          <a:bodyPr/>
          <a:lstStyle/>
          <a:p>
            <a:r>
              <a:rPr lang="en-US" noProof="0"/>
              <a:t>Use a Copilot agent to summarize lengthy documents (analyzed in step 1) to create comprehensive case summaries, highlighting key points for review.</a:t>
            </a:r>
          </a:p>
        </p:txBody>
      </p:sp>
      <p:sp>
        <p:nvSpPr>
          <p:cNvPr id="91" name="Text Placeholder 90">
            <a:extLst>
              <a:ext uri="{FF2B5EF4-FFF2-40B4-BE49-F238E27FC236}">
                <a16:creationId xmlns:a16="http://schemas.microsoft.com/office/drawing/2014/main" id="{70B3B90A-D3F8-E48F-D85D-8ED44EDEBEC8}"/>
              </a:ext>
            </a:extLst>
          </p:cNvPr>
          <p:cNvSpPr>
            <a:spLocks noGrp="1"/>
          </p:cNvSpPr>
          <p:nvPr>
            <p:ph type="body" sz="quarter" idx="68"/>
          </p:nvPr>
        </p:nvSpPr>
        <p:spPr>
          <a:xfrm>
            <a:off x="8950475" y="2725494"/>
            <a:ext cx="2572262" cy="712876"/>
          </a:xfrm>
        </p:spPr>
        <p:txBody>
          <a:bodyPr/>
          <a:lstStyle/>
          <a:p>
            <a:r>
              <a:rPr lang="en-US" noProof="0"/>
              <a:t>Benefit: </a:t>
            </a:r>
            <a:r>
              <a:rPr lang="en-US" noProof="0">
                <a:latin typeface="+mj-lt"/>
              </a:rPr>
              <a:t>Enhances clarity </a:t>
            </a:r>
            <a:r>
              <a:rPr lang="en-US" noProof="0"/>
              <a:t>and comprehension about the appeals, reduces time, leading to more accurate resolutions.</a:t>
            </a:r>
          </a:p>
        </p:txBody>
      </p:sp>
      <p:sp>
        <p:nvSpPr>
          <p:cNvPr id="89" name="Text Placeholder 88">
            <a:extLst>
              <a:ext uri="{FF2B5EF4-FFF2-40B4-BE49-F238E27FC236}">
                <a16:creationId xmlns:a16="http://schemas.microsoft.com/office/drawing/2014/main" id="{2025DB02-486D-E399-B094-6EE59D1A5A92}"/>
              </a:ext>
            </a:extLst>
          </p:cNvPr>
          <p:cNvSpPr>
            <a:spLocks noGrp="1"/>
          </p:cNvSpPr>
          <p:nvPr>
            <p:ph type="body" sz="quarter" idx="45"/>
          </p:nvPr>
        </p:nvSpPr>
        <p:spPr>
          <a:xfrm>
            <a:off x="8950475" y="1112478"/>
            <a:ext cx="2572262" cy="153888"/>
          </a:xfrm>
        </p:spPr>
        <p:txBody>
          <a:bodyPr/>
          <a:lstStyle/>
          <a:p>
            <a:r>
              <a:rPr lang="en-US" noProof="0"/>
              <a:t>Share case information</a:t>
            </a:r>
          </a:p>
        </p:txBody>
      </p:sp>
      <p:sp>
        <p:nvSpPr>
          <p:cNvPr id="90" name="Text Placeholder 89">
            <a:extLst>
              <a:ext uri="{FF2B5EF4-FFF2-40B4-BE49-F238E27FC236}">
                <a16:creationId xmlns:a16="http://schemas.microsoft.com/office/drawing/2014/main" id="{45ECC8B1-C131-B753-10C8-24B5BB7EE39A}"/>
              </a:ext>
            </a:extLst>
          </p:cNvPr>
          <p:cNvSpPr>
            <a:spLocks noGrp="1"/>
          </p:cNvSpPr>
          <p:nvPr>
            <p:ph type="body" sz="quarter" idx="46"/>
          </p:nvPr>
        </p:nvSpPr>
        <p:spPr>
          <a:xfrm>
            <a:off x="8950325" y="1438275"/>
            <a:ext cx="2571750" cy="627063"/>
          </a:xfrm>
        </p:spPr>
        <p:txBody>
          <a:bodyPr/>
          <a:lstStyle/>
          <a:p>
            <a:r>
              <a:rPr lang="en-US" noProof="0"/>
              <a:t>Use Copilot Pages to generate a note to the A&amp;G Analyst(s) outlining the summarized information. A&amp;G Analysts can review/ refine the summary and add their insights and updates.</a:t>
            </a:r>
          </a:p>
        </p:txBody>
      </p:sp>
      <p:sp>
        <p:nvSpPr>
          <p:cNvPr id="100" name="Text Placeholder 99">
            <a:extLst>
              <a:ext uri="{FF2B5EF4-FFF2-40B4-BE49-F238E27FC236}">
                <a16:creationId xmlns:a16="http://schemas.microsoft.com/office/drawing/2014/main" id="{0F9C50C0-B3AB-339E-B6E5-C713A4674D51}"/>
              </a:ext>
            </a:extLst>
          </p:cNvPr>
          <p:cNvSpPr>
            <a:spLocks noGrp="1"/>
          </p:cNvSpPr>
          <p:nvPr>
            <p:ph type="body" sz="quarter" idx="70"/>
          </p:nvPr>
        </p:nvSpPr>
        <p:spPr>
          <a:xfrm>
            <a:off x="6066682" y="2725494"/>
            <a:ext cx="2572262" cy="712876"/>
          </a:xfrm>
        </p:spPr>
        <p:txBody>
          <a:bodyPr/>
          <a:lstStyle/>
          <a:p>
            <a:r>
              <a:rPr lang="en-US" noProof="0"/>
              <a:t>Benefit: </a:t>
            </a:r>
            <a:r>
              <a:rPr lang="en-US" noProof="0">
                <a:latin typeface="+mj-lt"/>
              </a:rPr>
              <a:t>Assists</a:t>
            </a:r>
            <a:r>
              <a:rPr lang="en-US" noProof="0"/>
              <a:t> </a:t>
            </a:r>
            <a:r>
              <a:rPr lang="en-US" noProof="0">
                <a:latin typeface="+mj-lt"/>
              </a:rPr>
              <a:t>A&amp;G Analysts</a:t>
            </a:r>
            <a:r>
              <a:rPr lang="en-US" noProof="0"/>
              <a:t> in understanding the case by providing </a:t>
            </a:r>
            <a:r>
              <a:rPr lang="en-US" noProof="0">
                <a:latin typeface="+mj-lt"/>
              </a:rPr>
              <a:t>relevant insights</a:t>
            </a:r>
            <a:r>
              <a:rPr lang="en-US" noProof="0"/>
              <a:t>.</a:t>
            </a:r>
          </a:p>
        </p:txBody>
      </p:sp>
      <p:sp>
        <p:nvSpPr>
          <p:cNvPr id="92" name="Text Placeholder 91">
            <a:extLst>
              <a:ext uri="{FF2B5EF4-FFF2-40B4-BE49-F238E27FC236}">
                <a16:creationId xmlns:a16="http://schemas.microsoft.com/office/drawing/2014/main" id="{A6C4CDB9-7D13-48FB-1A28-72D7C29F2BE0}"/>
              </a:ext>
            </a:extLst>
          </p:cNvPr>
          <p:cNvSpPr>
            <a:spLocks noGrp="1"/>
          </p:cNvSpPr>
          <p:nvPr>
            <p:ph type="body" sz="quarter" idx="48"/>
          </p:nvPr>
        </p:nvSpPr>
        <p:spPr>
          <a:xfrm>
            <a:off x="3182890" y="5334522"/>
            <a:ext cx="2572262" cy="712876"/>
          </a:xfrm>
        </p:spPr>
        <p:txBody>
          <a:bodyPr/>
          <a:lstStyle/>
          <a:p>
            <a:r>
              <a:rPr lang="en-US" noProof="0" dirty="0"/>
              <a:t>Benefit: Saves time creating documentation.</a:t>
            </a:r>
          </a:p>
        </p:txBody>
      </p:sp>
      <p:sp>
        <p:nvSpPr>
          <p:cNvPr id="93" name="Text Placeholder 92">
            <a:extLst>
              <a:ext uri="{FF2B5EF4-FFF2-40B4-BE49-F238E27FC236}">
                <a16:creationId xmlns:a16="http://schemas.microsoft.com/office/drawing/2014/main" id="{2DDC5E0B-2B14-E6F0-BAE5-C315CE2A7853}"/>
              </a:ext>
            </a:extLst>
          </p:cNvPr>
          <p:cNvSpPr>
            <a:spLocks noGrp="1"/>
          </p:cNvSpPr>
          <p:nvPr>
            <p:ph type="body" sz="quarter" idx="49"/>
          </p:nvPr>
        </p:nvSpPr>
        <p:spPr>
          <a:xfrm>
            <a:off x="3182890" y="3725103"/>
            <a:ext cx="2572262" cy="153888"/>
          </a:xfrm>
        </p:spPr>
        <p:txBody>
          <a:bodyPr/>
          <a:lstStyle/>
          <a:p>
            <a:r>
              <a:rPr lang="en-US" noProof="0"/>
              <a:t>Appeals documentation </a:t>
            </a:r>
          </a:p>
        </p:txBody>
      </p:sp>
      <p:sp>
        <p:nvSpPr>
          <p:cNvPr id="94" name="Text Placeholder 93">
            <a:extLst>
              <a:ext uri="{FF2B5EF4-FFF2-40B4-BE49-F238E27FC236}">
                <a16:creationId xmlns:a16="http://schemas.microsoft.com/office/drawing/2014/main" id="{88970C6F-A0D7-2DE9-169C-B8ADE0F43B2F}"/>
              </a:ext>
            </a:extLst>
          </p:cNvPr>
          <p:cNvSpPr>
            <a:spLocks noGrp="1"/>
          </p:cNvSpPr>
          <p:nvPr>
            <p:ph type="body" sz="quarter" idx="50"/>
          </p:nvPr>
        </p:nvSpPr>
        <p:spPr>
          <a:xfrm>
            <a:off x="3182938" y="4051300"/>
            <a:ext cx="2571750" cy="627063"/>
          </a:xfrm>
        </p:spPr>
        <p:txBody>
          <a:bodyPr/>
          <a:lstStyle/>
          <a:p>
            <a:r>
              <a:rPr lang="en-US" noProof="0"/>
              <a:t>Use Copilot Pages to maintain a durable record of all discussions, decisions, and supporting documents, which can be easily referenced in future appeals or audits.</a:t>
            </a:r>
          </a:p>
        </p:txBody>
      </p:sp>
      <p:sp>
        <p:nvSpPr>
          <p:cNvPr id="133" name="Text Placeholder 132">
            <a:extLst>
              <a:ext uri="{FF2B5EF4-FFF2-40B4-BE49-F238E27FC236}">
                <a16:creationId xmlns:a16="http://schemas.microsoft.com/office/drawing/2014/main" id="{1CF6B7D4-FE21-7B8E-6CBB-29DC2FF7F1FE}"/>
              </a:ext>
            </a:extLst>
          </p:cNvPr>
          <p:cNvSpPr>
            <a:spLocks noGrp="1"/>
          </p:cNvSpPr>
          <p:nvPr>
            <p:ph type="body" sz="quarter" idx="51"/>
          </p:nvPr>
        </p:nvSpPr>
        <p:spPr>
          <a:xfrm>
            <a:off x="6066682" y="3725103"/>
            <a:ext cx="2572262" cy="153888"/>
          </a:xfrm>
        </p:spPr>
        <p:txBody>
          <a:bodyPr/>
          <a:lstStyle/>
          <a:p>
            <a:r>
              <a:rPr lang="en-US" noProof="0"/>
              <a:t>Share resolution suggestions</a:t>
            </a:r>
          </a:p>
        </p:txBody>
      </p:sp>
      <p:sp>
        <p:nvSpPr>
          <p:cNvPr id="96" name="Text Placeholder 95">
            <a:extLst>
              <a:ext uri="{FF2B5EF4-FFF2-40B4-BE49-F238E27FC236}">
                <a16:creationId xmlns:a16="http://schemas.microsoft.com/office/drawing/2014/main" id="{B3CB9AE7-BFD1-D5D6-109B-D30B4FBBCC85}"/>
              </a:ext>
            </a:extLst>
          </p:cNvPr>
          <p:cNvSpPr>
            <a:spLocks noGrp="1"/>
          </p:cNvSpPr>
          <p:nvPr>
            <p:ph type="body" sz="quarter" idx="52"/>
          </p:nvPr>
        </p:nvSpPr>
        <p:spPr>
          <a:xfrm>
            <a:off x="6067425" y="4051300"/>
            <a:ext cx="2571750" cy="627063"/>
          </a:xfrm>
        </p:spPr>
        <p:txBody>
          <a:bodyPr/>
          <a:lstStyle/>
          <a:p>
            <a:r>
              <a:rPr lang="en-US" noProof="0"/>
              <a:t>Use a Copilot agent to generate resolution suggestions and provide a ranked list of suggestions with supporting rationale for each option with A&amp;G team for comprehensive review.</a:t>
            </a:r>
          </a:p>
        </p:txBody>
      </p:sp>
      <p:sp>
        <p:nvSpPr>
          <p:cNvPr id="85" name="Text Placeholder 84">
            <a:extLst>
              <a:ext uri="{FF2B5EF4-FFF2-40B4-BE49-F238E27FC236}">
                <a16:creationId xmlns:a16="http://schemas.microsoft.com/office/drawing/2014/main" id="{9A51DE0C-49CD-B3C1-2C5E-3E550AB637FE}"/>
              </a:ext>
            </a:extLst>
          </p:cNvPr>
          <p:cNvSpPr>
            <a:spLocks noGrp="1"/>
          </p:cNvSpPr>
          <p:nvPr>
            <p:ph type="body" sz="quarter" idx="66"/>
          </p:nvPr>
        </p:nvSpPr>
        <p:spPr>
          <a:xfrm>
            <a:off x="8950475" y="5334522"/>
            <a:ext cx="2572262" cy="712876"/>
          </a:xfrm>
        </p:spPr>
        <p:txBody>
          <a:bodyPr/>
          <a:lstStyle/>
          <a:p>
            <a:r>
              <a:rPr lang="en-US" noProof="0"/>
              <a:t>Benefit: </a:t>
            </a:r>
            <a:r>
              <a:rPr lang="en-US" noProof="0">
                <a:latin typeface="+mj-lt"/>
              </a:rPr>
              <a:t>Reduces</a:t>
            </a:r>
            <a:r>
              <a:rPr lang="en-US" noProof="0"/>
              <a:t> the probability of human error by A&amp;G Analysts by leveraging these insights.</a:t>
            </a:r>
          </a:p>
        </p:txBody>
      </p:sp>
      <p:sp>
        <p:nvSpPr>
          <p:cNvPr id="98" name="Text Placeholder 97">
            <a:extLst>
              <a:ext uri="{FF2B5EF4-FFF2-40B4-BE49-F238E27FC236}">
                <a16:creationId xmlns:a16="http://schemas.microsoft.com/office/drawing/2014/main" id="{C06CBC77-62C8-5996-9509-6503DB7EE7C1}"/>
              </a:ext>
            </a:extLst>
          </p:cNvPr>
          <p:cNvSpPr>
            <a:spLocks noGrp="1"/>
          </p:cNvSpPr>
          <p:nvPr>
            <p:ph type="body" sz="quarter" idx="54"/>
          </p:nvPr>
        </p:nvSpPr>
        <p:spPr>
          <a:xfrm>
            <a:off x="8950475" y="3725103"/>
            <a:ext cx="2572262" cy="153888"/>
          </a:xfrm>
        </p:spPr>
        <p:txBody>
          <a:bodyPr/>
          <a:lstStyle/>
          <a:p>
            <a:r>
              <a:rPr lang="en-US" noProof="0"/>
              <a:t>Decision-making support</a:t>
            </a:r>
          </a:p>
        </p:txBody>
      </p:sp>
      <p:sp>
        <p:nvSpPr>
          <p:cNvPr id="99" name="Text Placeholder 98">
            <a:extLst>
              <a:ext uri="{FF2B5EF4-FFF2-40B4-BE49-F238E27FC236}">
                <a16:creationId xmlns:a16="http://schemas.microsoft.com/office/drawing/2014/main" id="{985628B5-7373-B8FF-46F4-BA753FE8867F}"/>
              </a:ext>
            </a:extLst>
          </p:cNvPr>
          <p:cNvSpPr>
            <a:spLocks noGrp="1"/>
          </p:cNvSpPr>
          <p:nvPr>
            <p:ph type="body" sz="quarter" idx="55"/>
          </p:nvPr>
        </p:nvSpPr>
        <p:spPr>
          <a:xfrm>
            <a:off x="8950325" y="4051300"/>
            <a:ext cx="2571750" cy="627063"/>
          </a:xfrm>
        </p:spPr>
        <p:txBody>
          <a:bodyPr/>
          <a:lstStyle/>
          <a:p>
            <a:r>
              <a:rPr lang="en-US" noProof="0"/>
              <a:t>Use a Copilot agent to analyze similar past cases, clinical guidelines, and policy terms to assist in decision-making.</a:t>
            </a:r>
          </a:p>
        </p:txBody>
      </p:sp>
      <p:sp>
        <p:nvSpPr>
          <p:cNvPr id="88" name="Text Placeholder 87">
            <a:extLst>
              <a:ext uri="{FF2B5EF4-FFF2-40B4-BE49-F238E27FC236}">
                <a16:creationId xmlns:a16="http://schemas.microsoft.com/office/drawing/2014/main" id="{6251CC63-5016-F912-7EAD-8C49A1947F14}"/>
              </a:ext>
            </a:extLst>
          </p:cNvPr>
          <p:cNvSpPr>
            <a:spLocks noGrp="1"/>
          </p:cNvSpPr>
          <p:nvPr>
            <p:ph type="body" sz="quarter" idx="67"/>
          </p:nvPr>
        </p:nvSpPr>
        <p:spPr>
          <a:xfrm>
            <a:off x="6066682" y="5334522"/>
            <a:ext cx="2572262" cy="712876"/>
          </a:xfrm>
        </p:spPr>
        <p:txBody>
          <a:bodyPr/>
          <a:lstStyle/>
          <a:p>
            <a:r>
              <a:rPr lang="en-US" noProof="0"/>
              <a:t>Benefit: Assist the A&amp;G Analysts in </a:t>
            </a:r>
            <a:r>
              <a:rPr lang="en-US" noProof="0">
                <a:latin typeface="+mj-lt"/>
              </a:rPr>
              <a:t>consistent and accurate decision making</a:t>
            </a:r>
            <a:r>
              <a:rPr lang="en-US" noProof="0"/>
              <a:t>.</a:t>
            </a:r>
          </a:p>
        </p:txBody>
      </p:sp>
      <p:sp>
        <p:nvSpPr>
          <p:cNvPr id="101" name="Text Placeholder 100">
            <a:extLst>
              <a:ext uri="{FF2B5EF4-FFF2-40B4-BE49-F238E27FC236}">
                <a16:creationId xmlns:a16="http://schemas.microsoft.com/office/drawing/2014/main" id="{5FA98FDD-F3B5-8F4D-6ED1-DDE3AF91A24F}"/>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02" name="Text Placeholder 101">
            <a:extLst>
              <a:ext uri="{FF2B5EF4-FFF2-40B4-BE49-F238E27FC236}">
                <a16:creationId xmlns:a16="http://schemas.microsoft.com/office/drawing/2014/main" id="{82F1E55A-A4E5-FA91-F6ED-421E05E36121}"/>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103" name="Rectangle: Rounded Corners 6">
            <a:extLst>
              <a:ext uri="{FF2B5EF4-FFF2-40B4-BE49-F238E27FC236}">
                <a16:creationId xmlns:a16="http://schemas.microsoft.com/office/drawing/2014/main" id="{77D94660-73B6-2408-9C1F-7FE7737ADDC8}"/>
              </a:ext>
              <a:ext uri="{C183D7F6-B498-43B3-948B-1728B52AA6E4}">
                <adec:decorative xmlns:adec="http://schemas.microsoft.com/office/drawing/2017/decorative" val="1"/>
              </a:ext>
            </a:extLst>
          </p:cNvPr>
          <p:cNvSpPr/>
          <p:nvPr/>
        </p:nvSpPr>
        <p:spPr bwMode="auto">
          <a:xfrm>
            <a:off x="320719" y="3778836"/>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Claims processing time</a:t>
            </a:r>
          </a:p>
        </p:txBody>
      </p:sp>
      <p:pic>
        <p:nvPicPr>
          <p:cNvPr id="104" name="Graphic 103">
            <a:extLst>
              <a:ext uri="{FF2B5EF4-FFF2-40B4-BE49-F238E27FC236}">
                <a16:creationId xmlns:a16="http://schemas.microsoft.com/office/drawing/2014/main" id="{50F62A24-5B86-DECE-3F36-69F9D556E4D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7506" y="3814270"/>
            <a:ext cx="144000" cy="141732"/>
          </a:xfrm>
          <a:prstGeom prst="rect">
            <a:avLst/>
          </a:prstGeom>
        </p:spPr>
      </p:pic>
      <p:sp>
        <p:nvSpPr>
          <p:cNvPr id="105" name="Rectangle: Rounded Corners 6">
            <a:extLst>
              <a:ext uri="{FF2B5EF4-FFF2-40B4-BE49-F238E27FC236}">
                <a16:creationId xmlns:a16="http://schemas.microsoft.com/office/drawing/2014/main" id="{AF49C8E5-4AC7-41C7-3339-5E3D34DCCCC9}"/>
              </a:ext>
              <a:ext uri="{C183D7F6-B498-43B3-948B-1728B52AA6E4}">
                <adec:decorative xmlns:adec="http://schemas.microsoft.com/office/drawing/2017/decorative" val="1"/>
              </a:ext>
            </a:extLst>
          </p:cNvPr>
          <p:cNvSpPr>
            <a:spLocks/>
          </p:cNvSpPr>
          <p:nvPr/>
        </p:nvSpPr>
        <p:spPr bwMode="auto">
          <a:xfrm>
            <a:off x="320719" y="5020658"/>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06" name="Graphic 105">
            <a:extLst>
              <a:ext uri="{FF2B5EF4-FFF2-40B4-BE49-F238E27FC236}">
                <a16:creationId xmlns:a16="http://schemas.microsoft.com/office/drawing/2014/main" id="{2A05717A-887C-3D4E-F554-E9150AF1DD0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056658"/>
            <a:ext cx="144000" cy="144000"/>
          </a:xfrm>
          <a:prstGeom prst="rect">
            <a:avLst/>
          </a:prstGeom>
        </p:spPr>
      </p:pic>
      <p:sp>
        <p:nvSpPr>
          <p:cNvPr id="21" name="TextBox 20">
            <a:extLst>
              <a:ext uri="{FF2B5EF4-FFF2-40B4-BE49-F238E27FC236}">
                <a16:creationId xmlns:a16="http://schemas.microsoft.com/office/drawing/2014/main" id="{2F2FFBDB-6E1F-37A1-F11A-95654BCD1900}"/>
              </a:ext>
              <a:ext uri="{C183D7F6-B498-43B3-948B-1728B52AA6E4}">
                <adec:decorative xmlns:adec="http://schemas.microsoft.com/office/drawing/2017/decorative" val="0"/>
              </a:ext>
            </a:extLst>
          </p:cNvPr>
          <p:cNvSpPr txBox="1"/>
          <p:nvPr/>
        </p:nvSpPr>
        <p:spPr>
          <a:xfrm>
            <a:off x="3541883" y="2089700"/>
            <a:ext cx="2021715" cy="4770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Provider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Document Management System</a:t>
            </a:r>
          </a:p>
        </p:txBody>
      </p:sp>
      <p:pic>
        <p:nvPicPr>
          <p:cNvPr id="22" name="Picture 21">
            <a:extLst>
              <a:ext uri="{FF2B5EF4-FFF2-40B4-BE49-F238E27FC236}">
                <a16:creationId xmlns:a16="http://schemas.microsoft.com/office/drawing/2014/main" id="{194CCBB0-B62E-2341-6B8C-5B4D81059380}"/>
              </a:ext>
              <a:ext uri="{C183D7F6-B498-43B3-948B-1728B52AA6E4}">
                <adec:decorative xmlns:adec="http://schemas.microsoft.com/office/drawing/2017/decorative" val="0"/>
              </a:ext>
            </a:extLst>
          </p:cNvPr>
          <p:cNvPicPr>
            <a:picLocks noChangeAspect="1"/>
          </p:cNvPicPr>
          <p:nvPr/>
        </p:nvPicPr>
        <p:blipFill rotWithShape="1">
          <a:blip r:embed="rId6"/>
          <a:srcRect b="3736"/>
          <a:stretch/>
        </p:blipFill>
        <p:spPr>
          <a:xfrm>
            <a:off x="3182938" y="2220249"/>
            <a:ext cx="224338" cy="215956"/>
          </a:xfrm>
          <a:prstGeom prst="rect">
            <a:avLst/>
          </a:prstGeom>
          <a:ln w="6657" cap="flat">
            <a:noFill/>
            <a:prstDash val="solid"/>
            <a:miter/>
          </a:ln>
          <a:effectLst/>
        </p:spPr>
      </p:pic>
      <p:sp>
        <p:nvSpPr>
          <p:cNvPr id="33" name="TextBox 32">
            <a:extLst>
              <a:ext uri="{FF2B5EF4-FFF2-40B4-BE49-F238E27FC236}">
                <a16:creationId xmlns:a16="http://schemas.microsoft.com/office/drawing/2014/main" id="{041A9C6A-6E3B-C7E4-98EF-4110751804AA}"/>
              </a:ext>
              <a:ext uri="{C183D7F6-B498-43B3-948B-1728B52AA6E4}">
                <adec:decorative xmlns:adec="http://schemas.microsoft.com/office/drawing/2017/decorative" val="0"/>
              </a:ext>
            </a:extLst>
          </p:cNvPr>
          <p:cNvSpPr txBox="1"/>
          <p:nvPr/>
        </p:nvSpPr>
        <p:spPr>
          <a:xfrm>
            <a:off x="9309270" y="4709677"/>
            <a:ext cx="2021715" cy="4770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Provider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Document Management System</a:t>
            </a:r>
          </a:p>
        </p:txBody>
      </p:sp>
      <p:pic>
        <p:nvPicPr>
          <p:cNvPr id="34" name="Picture 33">
            <a:extLst>
              <a:ext uri="{FF2B5EF4-FFF2-40B4-BE49-F238E27FC236}">
                <a16:creationId xmlns:a16="http://schemas.microsoft.com/office/drawing/2014/main" id="{A0EAE2AE-17FD-B2CB-5A08-1F27FB88823F}"/>
              </a:ext>
              <a:ext uri="{C183D7F6-B498-43B3-948B-1728B52AA6E4}">
                <adec:decorative xmlns:adec="http://schemas.microsoft.com/office/drawing/2017/decorative" val="0"/>
              </a:ext>
            </a:extLst>
          </p:cNvPr>
          <p:cNvPicPr>
            <a:picLocks noChangeAspect="1"/>
          </p:cNvPicPr>
          <p:nvPr/>
        </p:nvPicPr>
        <p:blipFill rotWithShape="1">
          <a:blip r:embed="rId6"/>
          <a:srcRect b="3736"/>
          <a:stretch/>
        </p:blipFill>
        <p:spPr>
          <a:xfrm>
            <a:off x="8950325" y="4840226"/>
            <a:ext cx="224338" cy="215956"/>
          </a:xfrm>
          <a:prstGeom prst="rect">
            <a:avLst/>
          </a:prstGeom>
          <a:ln w="6657" cap="flat">
            <a:noFill/>
            <a:prstDash val="solid"/>
            <a:miter/>
          </a:ln>
          <a:effectLst/>
        </p:spPr>
      </p:pic>
      <p:sp>
        <p:nvSpPr>
          <p:cNvPr id="27" name="TextBox 26">
            <a:extLst>
              <a:ext uri="{FF2B5EF4-FFF2-40B4-BE49-F238E27FC236}">
                <a16:creationId xmlns:a16="http://schemas.microsoft.com/office/drawing/2014/main" id="{29E74655-B0FC-0A0F-4B75-785C1EA9B85F}"/>
              </a:ext>
              <a:ext uri="{C183D7F6-B498-43B3-948B-1728B52AA6E4}">
                <adec:decorative xmlns:adec="http://schemas.microsoft.com/office/drawing/2017/decorative" val="0"/>
              </a:ext>
            </a:extLst>
          </p:cNvPr>
          <p:cNvSpPr txBox="1"/>
          <p:nvPr/>
        </p:nvSpPr>
        <p:spPr>
          <a:xfrm>
            <a:off x="9309270" y="2197422"/>
            <a:ext cx="2021715" cy="2616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Copilot Pages</a:t>
            </a:r>
          </a:p>
        </p:txBody>
      </p:sp>
      <p:pic>
        <p:nvPicPr>
          <p:cNvPr id="9" name="Picture 50">
            <a:hlinkClick r:id="rId7"/>
            <a:extLst>
              <a:ext uri="{FF2B5EF4-FFF2-40B4-BE49-F238E27FC236}">
                <a16:creationId xmlns:a16="http://schemas.microsoft.com/office/drawing/2014/main" id="{BA904823-8611-C07E-D9B5-002A63A5770A}"/>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0325" y="2220249"/>
            <a:ext cx="224338" cy="215956"/>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0A0D2DB9-8530-F5F1-0B57-60B76C2AA1FE}"/>
              </a:ext>
              <a:ext uri="{C183D7F6-B498-43B3-948B-1728B52AA6E4}">
                <adec:decorative xmlns:adec="http://schemas.microsoft.com/office/drawing/2017/decorative" val="0"/>
              </a:ext>
            </a:extLst>
          </p:cNvPr>
          <p:cNvSpPr txBox="1"/>
          <p:nvPr/>
        </p:nvSpPr>
        <p:spPr>
          <a:xfrm>
            <a:off x="6426370" y="4709677"/>
            <a:ext cx="2021715" cy="4770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Provider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Document Management System</a:t>
            </a:r>
          </a:p>
        </p:txBody>
      </p:sp>
      <p:pic>
        <p:nvPicPr>
          <p:cNvPr id="45" name="Picture 44">
            <a:extLst>
              <a:ext uri="{FF2B5EF4-FFF2-40B4-BE49-F238E27FC236}">
                <a16:creationId xmlns:a16="http://schemas.microsoft.com/office/drawing/2014/main" id="{0586885A-E4E8-4CAD-C268-353467484DD5}"/>
              </a:ext>
              <a:ext uri="{C183D7F6-B498-43B3-948B-1728B52AA6E4}">
                <adec:decorative xmlns:adec="http://schemas.microsoft.com/office/drawing/2017/decorative" val="0"/>
              </a:ext>
            </a:extLst>
          </p:cNvPr>
          <p:cNvPicPr>
            <a:picLocks noChangeAspect="1"/>
          </p:cNvPicPr>
          <p:nvPr/>
        </p:nvPicPr>
        <p:blipFill rotWithShape="1">
          <a:blip r:embed="rId6"/>
          <a:srcRect b="3736"/>
          <a:stretch/>
        </p:blipFill>
        <p:spPr>
          <a:xfrm>
            <a:off x="6067425" y="4840226"/>
            <a:ext cx="224338" cy="215956"/>
          </a:xfrm>
          <a:prstGeom prst="rect">
            <a:avLst/>
          </a:prstGeom>
          <a:ln w="6657" cap="flat">
            <a:noFill/>
            <a:prstDash val="solid"/>
            <a:miter/>
          </a:ln>
          <a:effectLst/>
        </p:spPr>
      </p:pic>
      <p:sp>
        <p:nvSpPr>
          <p:cNvPr id="48" name="TextBox 47">
            <a:extLst>
              <a:ext uri="{FF2B5EF4-FFF2-40B4-BE49-F238E27FC236}">
                <a16:creationId xmlns:a16="http://schemas.microsoft.com/office/drawing/2014/main" id="{772D7BF2-E555-7DE2-8A79-00881DA76799}"/>
              </a:ext>
              <a:ext uri="{C183D7F6-B498-43B3-948B-1728B52AA6E4}">
                <adec:decorative xmlns:adec="http://schemas.microsoft.com/office/drawing/2017/decorative" val="0"/>
              </a:ext>
            </a:extLst>
          </p:cNvPr>
          <p:cNvSpPr txBox="1"/>
          <p:nvPr/>
        </p:nvSpPr>
        <p:spPr>
          <a:xfrm>
            <a:off x="6426370" y="2089700"/>
            <a:ext cx="2021715" cy="4770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Provider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Document Management System</a:t>
            </a:r>
          </a:p>
        </p:txBody>
      </p:sp>
      <p:pic>
        <p:nvPicPr>
          <p:cNvPr id="49" name="Picture 48">
            <a:extLst>
              <a:ext uri="{FF2B5EF4-FFF2-40B4-BE49-F238E27FC236}">
                <a16:creationId xmlns:a16="http://schemas.microsoft.com/office/drawing/2014/main" id="{988BCA78-1C91-0A3F-03AB-28F9C2E92F40}"/>
              </a:ext>
              <a:ext uri="{C183D7F6-B498-43B3-948B-1728B52AA6E4}">
                <adec:decorative xmlns:adec="http://schemas.microsoft.com/office/drawing/2017/decorative" val="0"/>
              </a:ext>
            </a:extLst>
          </p:cNvPr>
          <p:cNvPicPr>
            <a:picLocks noChangeAspect="1"/>
          </p:cNvPicPr>
          <p:nvPr/>
        </p:nvPicPr>
        <p:blipFill rotWithShape="1">
          <a:blip r:embed="rId6"/>
          <a:srcRect b="3736"/>
          <a:stretch/>
        </p:blipFill>
        <p:spPr>
          <a:xfrm>
            <a:off x="6067425" y="2220249"/>
            <a:ext cx="224338" cy="215956"/>
          </a:xfrm>
          <a:prstGeom prst="rect">
            <a:avLst/>
          </a:prstGeom>
          <a:ln w="6657" cap="flat">
            <a:noFill/>
            <a:prstDash val="solid"/>
            <a:miter/>
          </a:ln>
          <a:effectLst/>
        </p:spPr>
      </p:pic>
      <p:sp>
        <p:nvSpPr>
          <p:cNvPr id="51" name="TextBox 50">
            <a:extLst>
              <a:ext uri="{FF2B5EF4-FFF2-40B4-BE49-F238E27FC236}">
                <a16:creationId xmlns:a16="http://schemas.microsoft.com/office/drawing/2014/main" id="{4163F8EB-2DDF-4C17-0C54-B7231D4017FA}"/>
              </a:ext>
              <a:ext uri="{C183D7F6-B498-43B3-948B-1728B52AA6E4}">
                <adec:decorative xmlns:adec="http://schemas.microsoft.com/office/drawing/2017/decorative" val="0"/>
              </a:ext>
            </a:extLst>
          </p:cNvPr>
          <p:cNvSpPr txBox="1"/>
          <p:nvPr/>
        </p:nvSpPr>
        <p:spPr>
          <a:xfrm>
            <a:off x="3541883" y="4794315"/>
            <a:ext cx="183052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8D4"/>
                </a:solidFill>
                <a:effectLst/>
                <a:uLnTx/>
                <a:uFillTx/>
                <a:latin typeface="Segoe UI Semibold"/>
                <a:ea typeface="+mn-ea"/>
                <a:cs typeface="+mn-cs"/>
              </a:rPr>
              <a:t>+ Copilot Pages</a:t>
            </a:r>
          </a:p>
        </p:txBody>
      </p:sp>
      <p:pic>
        <p:nvPicPr>
          <p:cNvPr id="52" name="Picture 50">
            <a:hlinkClick r:id="rId7"/>
            <a:extLst>
              <a:ext uri="{FF2B5EF4-FFF2-40B4-BE49-F238E27FC236}">
                <a16:creationId xmlns:a16="http://schemas.microsoft.com/office/drawing/2014/main" id="{B6C11865-4483-082F-BD5D-54D2652601D3}"/>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2938" y="4829399"/>
            <a:ext cx="237610" cy="237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51192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37847-ECF2-BA52-D80F-D47CC0122247}"/>
            </a:ext>
          </a:extLst>
        </p:cNvPr>
        <p:cNvGrpSpPr/>
        <p:nvPr/>
      </p:nvGrpSpPr>
      <p:grpSpPr>
        <a:xfrm>
          <a:off x="0" y="0"/>
          <a:ext cx="0" cy="0"/>
          <a:chOff x="0" y="0"/>
          <a:chExt cx="0" cy="0"/>
        </a:xfrm>
      </p:grpSpPr>
      <p:sp>
        <p:nvSpPr>
          <p:cNvPr id="63" name="Text Placeholder 62">
            <a:extLst>
              <a:ext uri="{FF2B5EF4-FFF2-40B4-BE49-F238E27FC236}">
                <a16:creationId xmlns:a16="http://schemas.microsoft.com/office/drawing/2014/main" id="{F5D79906-9F18-450E-3697-7C710337B74D}"/>
              </a:ext>
            </a:extLst>
          </p:cNvPr>
          <p:cNvSpPr>
            <a:spLocks noGrp="1"/>
          </p:cNvSpPr>
          <p:nvPr>
            <p:ph type="body" sz="quarter" idx="42"/>
          </p:nvPr>
        </p:nvSpPr>
        <p:spPr>
          <a:xfrm>
            <a:off x="311388" y="1026303"/>
            <a:ext cx="2431246" cy="1131079"/>
          </a:xfrm>
        </p:spPr>
        <p:txBody>
          <a:bodyPr/>
          <a:lstStyle/>
          <a:p>
            <a:r>
              <a:rPr lang="en-US" noProof="0" dirty="0"/>
              <a:t>Use AI to provide a personalized experience for members when accessing content.</a:t>
            </a:r>
          </a:p>
        </p:txBody>
      </p:sp>
      <p:sp>
        <p:nvSpPr>
          <p:cNvPr id="92" name="Text Placeholder 91">
            <a:extLst>
              <a:ext uri="{FF2B5EF4-FFF2-40B4-BE49-F238E27FC236}">
                <a16:creationId xmlns:a16="http://schemas.microsoft.com/office/drawing/2014/main" id="{EEBC0F44-CC43-79BE-5C22-37F9052794AA}"/>
              </a:ext>
            </a:extLst>
          </p:cNvPr>
          <p:cNvSpPr>
            <a:spLocks noGrp="1"/>
          </p:cNvSpPr>
          <p:nvPr>
            <p:ph type="body" sz="quarter" idx="43"/>
          </p:nvPr>
        </p:nvSpPr>
        <p:spPr>
          <a:xfrm>
            <a:off x="10430351" y="521099"/>
            <a:ext cx="1456966" cy="175614"/>
          </a:xfrm>
        </p:spPr>
        <p:txBody>
          <a:bodyPr/>
          <a:lstStyle/>
          <a:p>
            <a:r>
              <a:rPr lang="en-US" noProof="0"/>
              <a:t>Build</a:t>
            </a:r>
          </a:p>
        </p:txBody>
      </p:sp>
      <p:sp>
        <p:nvSpPr>
          <p:cNvPr id="93" name="Text Placeholder 92">
            <a:extLst>
              <a:ext uri="{FF2B5EF4-FFF2-40B4-BE49-F238E27FC236}">
                <a16:creationId xmlns:a16="http://schemas.microsoft.com/office/drawing/2014/main" id="{0A4F22AB-1B8A-71FC-C3E7-CBF09420BEC6}"/>
              </a:ext>
            </a:extLst>
          </p:cNvPr>
          <p:cNvSpPr>
            <a:spLocks noGrp="1"/>
          </p:cNvSpPr>
          <p:nvPr>
            <p:ph type="body" sz="quarter" idx="44"/>
          </p:nvPr>
        </p:nvSpPr>
        <p:spPr>
          <a:xfrm>
            <a:off x="7149557" y="521100"/>
            <a:ext cx="2969488" cy="169277"/>
          </a:xfrm>
        </p:spPr>
        <p:txBody>
          <a:bodyPr/>
          <a:lstStyle/>
          <a:p>
            <a:r>
              <a:rPr lang="en-US" noProof="0"/>
              <a:t>Microsoft 365 Copilot and Copilot Studio</a:t>
            </a:r>
          </a:p>
        </p:txBody>
      </p:sp>
      <p:sp>
        <p:nvSpPr>
          <p:cNvPr id="64" name="Text Placeholder 63">
            <a:extLst>
              <a:ext uri="{FF2B5EF4-FFF2-40B4-BE49-F238E27FC236}">
                <a16:creationId xmlns:a16="http://schemas.microsoft.com/office/drawing/2014/main" id="{DFABB5C6-9088-1044-9837-F79CA26725A5}"/>
              </a:ext>
            </a:extLst>
          </p:cNvPr>
          <p:cNvSpPr>
            <a:spLocks noGrp="1"/>
          </p:cNvSpPr>
          <p:nvPr>
            <p:ph type="body" sz="quarter" idx="46"/>
          </p:nvPr>
        </p:nvSpPr>
        <p:spPr>
          <a:xfrm>
            <a:off x="3182889" y="2725494"/>
            <a:ext cx="2572262" cy="712876"/>
          </a:xfrm>
        </p:spPr>
        <p:txBody>
          <a:bodyPr/>
          <a:lstStyle/>
          <a:p>
            <a:r>
              <a:rPr lang="en-US" noProof="0"/>
              <a:t>Benefit: Provides a comprehensive analysis of member data to understand the pain-points, thus empowering care mangers by providing </a:t>
            </a:r>
            <a:r>
              <a:rPr lang="en-US" noProof="0">
                <a:latin typeface="+mj-lt"/>
              </a:rPr>
              <a:t>relevant member insights</a:t>
            </a:r>
            <a:r>
              <a:rPr lang="en-US" noProof="0"/>
              <a:t>.</a:t>
            </a:r>
          </a:p>
        </p:txBody>
      </p:sp>
      <p:sp>
        <p:nvSpPr>
          <p:cNvPr id="95" name="Text Placeholder 94">
            <a:extLst>
              <a:ext uri="{FF2B5EF4-FFF2-40B4-BE49-F238E27FC236}">
                <a16:creationId xmlns:a16="http://schemas.microsoft.com/office/drawing/2014/main" id="{665E2028-8370-EAF9-408E-BEB5D9D5869F}"/>
              </a:ext>
            </a:extLst>
          </p:cNvPr>
          <p:cNvSpPr>
            <a:spLocks noGrp="1"/>
          </p:cNvSpPr>
          <p:nvPr>
            <p:ph type="body" sz="quarter" idx="47"/>
          </p:nvPr>
        </p:nvSpPr>
        <p:spPr>
          <a:xfrm>
            <a:off x="3182890" y="1112478"/>
            <a:ext cx="2572262" cy="153888"/>
          </a:xfrm>
        </p:spPr>
        <p:txBody>
          <a:bodyPr/>
          <a:lstStyle/>
          <a:p>
            <a:r>
              <a:rPr lang="en-US" noProof="0"/>
              <a:t>Analyze member information</a:t>
            </a:r>
          </a:p>
        </p:txBody>
      </p:sp>
      <p:sp>
        <p:nvSpPr>
          <p:cNvPr id="96" name="Text Placeholder 95">
            <a:extLst>
              <a:ext uri="{FF2B5EF4-FFF2-40B4-BE49-F238E27FC236}">
                <a16:creationId xmlns:a16="http://schemas.microsoft.com/office/drawing/2014/main" id="{614ED6F4-D800-94AD-A835-89BEFEEBF9C9}"/>
              </a:ext>
            </a:extLst>
          </p:cNvPr>
          <p:cNvSpPr>
            <a:spLocks noGrp="1"/>
          </p:cNvSpPr>
          <p:nvPr>
            <p:ph type="body" sz="quarter" idx="48"/>
          </p:nvPr>
        </p:nvSpPr>
        <p:spPr>
          <a:xfrm>
            <a:off x="3182938" y="1438275"/>
            <a:ext cx="2571750" cy="627063"/>
          </a:xfrm>
        </p:spPr>
        <p:txBody>
          <a:bodyPr/>
          <a:lstStyle/>
          <a:p>
            <a:r>
              <a:rPr lang="en-US" sz="800" noProof="0"/>
              <a:t>Have a Copilot agent to gather and analyze member’s health record, demographic information, coverage policies, and associated guidelines to understand member preferences and needs.</a:t>
            </a:r>
          </a:p>
        </p:txBody>
      </p:sp>
      <p:sp>
        <p:nvSpPr>
          <p:cNvPr id="97" name="Text Placeholder 96">
            <a:extLst>
              <a:ext uri="{FF2B5EF4-FFF2-40B4-BE49-F238E27FC236}">
                <a16:creationId xmlns:a16="http://schemas.microsoft.com/office/drawing/2014/main" id="{AC94E23B-B4BF-45F2-4B2D-9221A5CDF67D}"/>
              </a:ext>
            </a:extLst>
          </p:cNvPr>
          <p:cNvSpPr>
            <a:spLocks noGrp="1"/>
          </p:cNvSpPr>
          <p:nvPr>
            <p:ph type="body" sz="quarter" idx="49"/>
          </p:nvPr>
        </p:nvSpPr>
        <p:spPr>
          <a:xfrm>
            <a:off x="6066682" y="1112478"/>
            <a:ext cx="2572262" cy="153888"/>
          </a:xfrm>
        </p:spPr>
        <p:txBody>
          <a:bodyPr/>
          <a:lstStyle/>
          <a:p>
            <a:r>
              <a:rPr lang="en-US" noProof="0"/>
              <a:t>Generate engagement questions</a:t>
            </a:r>
          </a:p>
        </p:txBody>
      </p:sp>
      <p:sp>
        <p:nvSpPr>
          <p:cNvPr id="98" name="Text Placeholder 97">
            <a:extLst>
              <a:ext uri="{FF2B5EF4-FFF2-40B4-BE49-F238E27FC236}">
                <a16:creationId xmlns:a16="http://schemas.microsoft.com/office/drawing/2014/main" id="{5C87DC10-F031-B849-F8EF-ECDEDF7AA786}"/>
              </a:ext>
            </a:extLst>
          </p:cNvPr>
          <p:cNvSpPr>
            <a:spLocks noGrp="1"/>
          </p:cNvSpPr>
          <p:nvPr>
            <p:ph type="body" sz="quarter" idx="50"/>
          </p:nvPr>
        </p:nvSpPr>
        <p:spPr>
          <a:xfrm>
            <a:off x="6067425" y="1438275"/>
            <a:ext cx="2571750" cy="627063"/>
          </a:xfrm>
        </p:spPr>
        <p:txBody>
          <a:bodyPr/>
          <a:lstStyle/>
          <a:p>
            <a:r>
              <a:rPr lang="en-US" sz="800" noProof="0"/>
              <a:t>Use Copilot Chat to generate questions that an outreach coordinator can use to engage with targeted member groups.</a:t>
            </a:r>
          </a:p>
        </p:txBody>
      </p:sp>
      <p:sp>
        <p:nvSpPr>
          <p:cNvPr id="102" name="Text Placeholder 101">
            <a:extLst>
              <a:ext uri="{FF2B5EF4-FFF2-40B4-BE49-F238E27FC236}">
                <a16:creationId xmlns:a16="http://schemas.microsoft.com/office/drawing/2014/main" id="{F8877668-EE0B-B6F8-460E-2EC3A1C2974B}"/>
              </a:ext>
            </a:extLst>
          </p:cNvPr>
          <p:cNvSpPr>
            <a:spLocks noGrp="1"/>
          </p:cNvSpPr>
          <p:nvPr>
            <p:ph type="body" sz="quarter" idx="67"/>
          </p:nvPr>
        </p:nvSpPr>
        <p:spPr>
          <a:xfrm>
            <a:off x="8950475" y="2725494"/>
            <a:ext cx="2572262" cy="712876"/>
          </a:xfrm>
        </p:spPr>
        <p:txBody>
          <a:bodyPr/>
          <a:lstStyle/>
          <a:p>
            <a:r>
              <a:rPr lang="en-US" noProof="0"/>
              <a:t>Benefit: Ensures members receive timely and personalized reminders, improving </a:t>
            </a:r>
            <a:r>
              <a:rPr lang="en-US" noProof="0">
                <a:latin typeface="+mj-lt"/>
              </a:rPr>
              <a:t>adherence to preventive care schedules</a:t>
            </a:r>
            <a:r>
              <a:rPr lang="en-US" noProof="0"/>
              <a:t> and therapies.</a:t>
            </a:r>
          </a:p>
        </p:txBody>
      </p:sp>
      <p:sp>
        <p:nvSpPr>
          <p:cNvPr id="100" name="Text Placeholder 99">
            <a:extLst>
              <a:ext uri="{FF2B5EF4-FFF2-40B4-BE49-F238E27FC236}">
                <a16:creationId xmlns:a16="http://schemas.microsoft.com/office/drawing/2014/main" id="{A86E773B-A2B3-3519-A8EE-F0941D9045F8}"/>
              </a:ext>
            </a:extLst>
          </p:cNvPr>
          <p:cNvSpPr>
            <a:spLocks noGrp="1"/>
          </p:cNvSpPr>
          <p:nvPr>
            <p:ph type="body" sz="quarter" idx="52"/>
          </p:nvPr>
        </p:nvSpPr>
        <p:spPr>
          <a:xfrm>
            <a:off x="8950475" y="1112478"/>
            <a:ext cx="2572262" cy="153888"/>
          </a:xfrm>
        </p:spPr>
        <p:txBody>
          <a:bodyPr/>
          <a:lstStyle/>
          <a:p>
            <a:r>
              <a:rPr lang="en-US" noProof="0"/>
              <a:t>Share personalized preventive care reminders</a:t>
            </a:r>
          </a:p>
        </p:txBody>
      </p:sp>
      <p:sp>
        <p:nvSpPr>
          <p:cNvPr id="101" name="Text Placeholder 100">
            <a:extLst>
              <a:ext uri="{FF2B5EF4-FFF2-40B4-BE49-F238E27FC236}">
                <a16:creationId xmlns:a16="http://schemas.microsoft.com/office/drawing/2014/main" id="{F7ACE2F7-2B92-0B25-F4EB-DA1161E434D7}"/>
              </a:ext>
            </a:extLst>
          </p:cNvPr>
          <p:cNvSpPr>
            <a:spLocks noGrp="1"/>
          </p:cNvSpPr>
          <p:nvPr>
            <p:ph type="body" sz="quarter" idx="53"/>
          </p:nvPr>
        </p:nvSpPr>
        <p:spPr>
          <a:xfrm>
            <a:off x="8950325" y="1438275"/>
            <a:ext cx="2571750" cy="627063"/>
          </a:xfrm>
        </p:spPr>
        <p:txBody>
          <a:bodyPr/>
          <a:lstStyle/>
          <a:p>
            <a:r>
              <a:rPr lang="en-US" sz="800" noProof="0"/>
              <a:t>Use a Copilot agent to generate and share personalized reminders for preventive care visits, screenings, vaccinations, medication refills, and adherence. </a:t>
            </a:r>
          </a:p>
        </p:txBody>
      </p:sp>
      <p:sp>
        <p:nvSpPr>
          <p:cNvPr id="99" name="Text Placeholder 98">
            <a:extLst>
              <a:ext uri="{FF2B5EF4-FFF2-40B4-BE49-F238E27FC236}">
                <a16:creationId xmlns:a16="http://schemas.microsoft.com/office/drawing/2014/main" id="{0A99C670-64C6-A4AB-D66C-1A94600EDF9C}"/>
              </a:ext>
            </a:extLst>
          </p:cNvPr>
          <p:cNvSpPr>
            <a:spLocks noGrp="1"/>
          </p:cNvSpPr>
          <p:nvPr>
            <p:ph type="body" sz="quarter" idx="66"/>
          </p:nvPr>
        </p:nvSpPr>
        <p:spPr>
          <a:xfrm>
            <a:off x="6066682" y="2725494"/>
            <a:ext cx="2572262" cy="712876"/>
          </a:xfrm>
        </p:spPr>
        <p:txBody>
          <a:bodyPr/>
          <a:lstStyle/>
          <a:p>
            <a:r>
              <a:rPr lang="en-US" noProof="0"/>
              <a:t>Benefit: </a:t>
            </a:r>
            <a:r>
              <a:rPr lang="en-US" noProof="0">
                <a:latin typeface="+mj-lt"/>
              </a:rPr>
              <a:t>Facilitates meaningful interactions</a:t>
            </a:r>
            <a:r>
              <a:rPr lang="en-US" noProof="0"/>
              <a:t> by providing tailored questions that incentivize member engagement.</a:t>
            </a:r>
          </a:p>
        </p:txBody>
      </p:sp>
      <p:sp>
        <p:nvSpPr>
          <p:cNvPr id="103" name="Text Placeholder 102">
            <a:extLst>
              <a:ext uri="{FF2B5EF4-FFF2-40B4-BE49-F238E27FC236}">
                <a16:creationId xmlns:a16="http://schemas.microsoft.com/office/drawing/2014/main" id="{6697C928-4AC1-7560-9ECE-735EE72B381E}"/>
              </a:ext>
            </a:extLst>
          </p:cNvPr>
          <p:cNvSpPr>
            <a:spLocks noGrp="1"/>
          </p:cNvSpPr>
          <p:nvPr>
            <p:ph type="body" sz="quarter" idx="58"/>
          </p:nvPr>
        </p:nvSpPr>
        <p:spPr>
          <a:xfrm>
            <a:off x="4036409" y="3725103"/>
            <a:ext cx="3161734" cy="153888"/>
          </a:xfrm>
        </p:spPr>
        <p:txBody>
          <a:bodyPr/>
          <a:lstStyle/>
          <a:p>
            <a:r>
              <a:rPr lang="en-US" noProof="0"/>
              <a:t>Create member education content</a:t>
            </a:r>
          </a:p>
        </p:txBody>
      </p:sp>
      <p:sp>
        <p:nvSpPr>
          <p:cNvPr id="104" name="Text Placeholder 103">
            <a:extLst>
              <a:ext uri="{FF2B5EF4-FFF2-40B4-BE49-F238E27FC236}">
                <a16:creationId xmlns:a16="http://schemas.microsoft.com/office/drawing/2014/main" id="{0FB635AD-EB8B-848B-B8F7-EC1E77920960}"/>
              </a:ext>
            </a:extLst>
          </p:cNvPr>
          <p:cNvSpPr>
            <a:spLocks noGrp="1"/>
          </p:cNvSpPr>
          <p:nvPr>
            <p:ph type="body" sz="quarter" idx="59"/>
          </p:nvPr>
        </p:nvSpPr>
        <p:spPr>
          <a:xfrm>
            <a:off x="4037013" y="4051300"/>
            <a:ext cx="3160712" cy="627063"/>
          </a:xfrm>
        </p:spPr>
        <p:txBody>
          <a:bodyPr/>
          <a:lstStyle/>
          <a:p>
            <a:r>
              <a:rPr lang="en-US" sz="800" noProof="0"/>
              <a:t>Use a Copilot agent to assist managers in generating personalized educational content for members based on analyzed data.</a:t>
            </a:r>
          </a:p>
        </p:txBody>
      </p:sp>
      <p:sp>
        <p:nvSpPr>
          <p:cNvPr id="108" name="Text Placeholder 107">
            <a:extLst>
              <a:ext uri="{FF2B5EF4-FFF2-40B4-BE49-F238E27FC236}">
                <a16:creationId xmlns:a16="http://schemas.microsoft.com/office/drawing/2014/main" id="{B4AAF213-71B2-3C3B-2F18-A7873923EF5B}"/>
              </a:ext>
            </a:extLst>
          </p:cNvPr>
          <p:cNvSpPr>
            <a:spLocks noGrp="1"/>
          </p:cNvSpPr>
          <p:nvPr>
            <p:ph type="body" sz="quarter" idx="69"/>
          </p:nvPr>
        </p:nvSpPr>
        <p:spPr>
          <a:xfrm>
            <a:off x="7507483" y="5338502"/>
            <a:ext cx="3161734" cy="712876"/>
          </a:xfrm>
        </p:spPr>
        <p:txBody>
          <a:bodyPr/>
          <a:lstStyle/>
          <a:p>
            <a:r>
              <a:rPr lang="en-US" noProof="0"/>
              <a:t>Benefit: </a:t>
            </a:r>
            <a:r>
              <a:rPr lang="en-US" noProof="0">
                <a:latin typeface="+mj-lt"/>
              </a:rPr>
              <a:t>Reduces burden on care manager</a:t>
            </a:r>
            <a:r>
              <a:rPr lang="en-US" noProof="0"/>
              <a:t> by providing detailed insights derived through a comprehensive analysis on SDOH.</a:t>
            </a:r>
          </a:p>
        </p:txBody>
      </p:sp>
      <p:sp>
        <p:nvSpPr>
          <p:cNvPr id="106" name="Text Placeholder 105">
            <a:extLst>
              <a:ext uri="{FF2B5EF4-FFF2-40B4-BE49-F238E27FC236}">
                <a16:creationId xmlns:a16="http://schemas.microsoft.com/office/drawing/2014/main" id="{C8C2AB63-AA68-BDAF-2095-4822ABB340C3}"/>
              </a:ext>
            </a:extLst>
          </p:cNvPr>
          <p:cNvSpPr>
            <a:spLocks noGrp="1"/>
          </p:cNvSpPr>
          <p:nvPr>
            <p:ph type="body" sz="quarter" idx="61"/>
          </p:nvPr>
        </p:nvSpPr>
        <p:spPr>
          <a:xfrm>
            <a:off x="7507483" y="3725103"/>
            <a:ext cx="3161734" cy="153888"/>
          </a:xfrm>
        </p:spPr>
        <p:txBody>
          <a:bodyPr/>
          <a:lstStyle/>
          <a:p>
            <a:r>
              <a:rPr lang="en-US" noProof="0"/>
              <a:t>Analyze SDOH information</a:t>
            </a:r>
          </a:p>
        </p:txBody>
      </p:sp>
      <p:sp>
        <p:nvSpPr>
          <p:cNvPr id="107" name="Text Placeholder 106">
            <a:extLst>
              <a:ext uri="{FF2B5EF4-FFF2-40B4-BE49-F238E27FC236}">
                <a16:creationId xmlns:a16="http://schemas.microsoft.com/office/drawing/2014/main" id="{F9881EF0-B52D-5154-8AA5-601054F86E02}"/>
              </a:ext>
            </a:extLst>
          </p:cNvPr>
          <p:cNvSpPr>
            <a:spLocks noGrp="1"/>
          </p:cNvSpPr>
          <p:nvPr>
            <p:ph type="body" sz="quarter" idx="62"/>
          </p:nvPr>
        </p:nvSpPr>
        <p:spPr>
          <a:xfrm>
            <a:off x="7507288" y="4051300"/>
            <a:ext cx="3162300" cy="627063"/>
          </a:xfrm>
        </p:spPr>
        <p:txBody>
          <a:bodyPr/>
          <a:lstStyle/>
          <a:p>
            <a:r>
              <a:rPr lang="en-US" sz="800" noProof="0"/>
              <a:t>Use a Copilot agent to analyze information from Medicare, Medicaid, or commercial policy coverage and other member-provided information to identify social determinants of health (SDOH) recommendations for members.</a:t>
            </a:r>
          </a:p>
        </p:txBody>
      </p:sp>
      <p:sp>
        <p:nvSpPr>
          <p:cNvPr id="105" name="Text Placeholder 104">
            <a:extLst>
              <a:ext uri="{FF2B5EF4-FFF2-40B4-BE49-F238E27FC236}">
                <a16:creationId xmlns:a16="http://schemas.microsoft.com/office/drawing/2014/main" id="{38FD6F18-2205-7B9D-18F7-18254A41A97E}"/>
              </a:ext>
            </a:extLst>
          </p:cNvPr>
          <p:cNvSpPr>
            <a:spLocks noGrp="1"/>
          </p:cNvSpPr>
          <p:nvPr>
            <p:ph type="body" sz="quarter" idx="68"/>
          </p:nvPr>
        </p:nvSpPr>
        <p:spPr>
          <a:xfrm>
            <a:off x="4036409" y="5338502"/>
            <a:ext cx="3161734" cy="712876"/>
          </a:xfrm>
        </p:spPr>
        <p:txBody>
          <a:bodyPr/>
          <a:lstStyle/>
          <a:p>
            <a:r>
              <a:rPr lang="en-US" noProof="0"/>
              <a:t>Benefit: Assist care managers in generating </a:t>
            </a:r>
            <a:r>
              <a:rPr lang="en-US" noProof="0">
                <a:latin typeface="+mj-lt"/>
              </a:rPr>
              <a:t>personalized educational content</a:t>
            </a:r>
            <a:r>
              <a:rPr lang="en-US" noProof="0"/>
              <a:t>.</a:t>
            </a:r>
          </a:p>
        </p:txBody>
      </p:sp>
      <p:sp>
        <p:nvSpPr>
          <p:cNvPr id="65" name="Text Placeholder 64">
            <a:extLst>
              <a:ext uri="{FF2B5EF4-FFF2-40B4-BE49-F238E27FC236}">
                <a16:creationId xmlns:a16="http://schemas.microsoft.com/office/drawing/2014/main" id="{B39B8C66-5018-9FCE-51A6-ECF8B87E9ECC}"/>
              </a:ext>
            </a:extLst>
          </p:cNvPr>
          <p:cNvSpPr>
            <a:spLocks noGrp="1"/>
          </p:cNvSpPr>
          <p:nvPr>
            <p:ph type="body" sz="quarter" idx="64"/>
          </p:nvPr>
        </p:nvSpPr>
        <p:spPr>
          <a:xfrm>
            <a:off x="320721" y="4709762"/>
            <a:ext cx="1131651" cy="219456"/>
          </a:xfrm>
        </p:spPr>
        <p:txBody>
          <a:bodyPr/>
          <a:lstStyle/>
          <a:p>
            <a:pPr lvl="0"/>
            <a:r>
              <a:rPr lang="en-US" noProof="0"/>
              <a:t>Value benefit</a:t>
            </a:r>
          </a:p>
        </p:txBody>
      </p:sp>
      <p:sp>
        <p:nvSpPr>
          <p:cNvPr id="66" name="Text Placeholder 65">
            <a:extLst>
              <a:ext uri="{FF2B5EF4-FFF2-40B4-BE49-F238E27FC236}">
                <a16:creationId xmlns:a16="http://schemas.microsoft.com/office/drawing/2014/main" id="{79D9D3F7-5A81-6389-3938-0815FDCDF638}"/>
              </a:ext>
            </a:extLst>
          </p:cNvPr>
          <p:cNvSpPr>
            <a:spLocks noGrp="1"/>
          </p:cNvSpPr>
          <p:nvPr>
            <p:ph type="body" sz="quarter" idx="65"/>
          </p:nvPr>
        </p:nvSpPr>
        <p:spPr>
          <a:xfrm>
            <a:off x="320721" y="3467940"/>
            <a:ext cx="1131650" cy="219456"/>
          </a:xfrm>
        </p:spPr>
        <p:txBody>
          <a:bodyPr/>
          <a:lstStyle/>
          <a:p>
            <a:pPr lvl="0"/>
            <a:r>
              <a:rPr lang="en-US" noProof="0"/>
              <a:t>KPIs impacted</a:t>
            </a:r>
          </a:p>
        </p:txBody>
      </p:sp>
      <p:sp>
        <p:nvSpPr>
          <p:cNvPr id="89" name="Title 88">
            <a:extLst>
              <a:ext uri="{FF2B5EF4-FFF2-40B4-BE49-F238E27FC236}">
                <a16:creationId xmlns:a16="http://schemas.microsoft.com/office/drawing/2014/main" id="{D51355B6-3D00-4F2F-74A4-DFC002BB5DAF}"/>
              </a:ext>
            </a:extLst>
          </p:cNvPr>
          <p:cNvSpPr>
            <a:spLocks noGrp="1"/>
          </p:cNvSpPr>
          <p:nvPr>
            <p:ph type="title"/>
          </p:nvPr>
        </p:nvSpPr>
        <p:spPr>
          <a:xfrm>
            <a:off x="2521874" y="429826"/>
            <a:ext cx="4090403" cy="276999"/>
          </a:xfrm>
        </p:spPr>
        <p:txBody>
          <a:bodyPr/>
          <a:lstStyle/>
          <a:p>
            <a:r>
              <a:rPr lang="en-US" noProof="0"/>
              <a:t>Curate member education materials </a:t>
            </a:r>
          </a:p>
        </p:txBody>
      </p:sp>
      <p:sp>
        <p:nvSpPr>
          <p:cNvPr id="90" name="Text Placeholder 89">
            <a:extLst>
              <a:ext uri="{FF2B5EF4-FFF2-40B4-BE49-F238E27FC236}">
                <a16:creationId xmlns:a16="http://schemas.microsoft.com/office/drawing/2014/main" id="{12684F2D-2D63-523E-FC36-D6C8DBE1E9C0}"/>
              </a:ext>
            </a:extLst>
          </p:cNvPr>
          <p:cNvSpPr>
            <a:spLocks noGrp="1"/>
          </p:cNvSpPr>
          <p:nvPr>
            <p:ph type="body" sz="quarter" idx="33"/>
          </p:nvPr>
        </p:nvSpPr>
        <p:spPr>
          <a:xfrm>
            <a:off x="304797" y="414437"/>
            <a:ext cx="1787528" cy="307777"/>
          </a:xfrm>
        </p:spPr>
        <p:txBody>
          <a:bodyPr/>
          <a:lstStyle/>
          <a:p>
            <a:r>
              <a:rPr lang="en-US" noProof="0"/>
              <a:t>Payor</a:t>
            </a:r>
          </a:p>
        </p:txBody>
      </p:sp>
      <p:sp>
        <p:nvSpPr>
          <p:cNvPr id="112" name="TextBox 111">
            <a:extLst>
              <a:ext uri="{FF2B5EF4-FFF2-40B4-BE49-F238E27FC236}">
                <a16:creationId xmlns:a16="http://schemas.microsoft.com/office/drawing/2014/main" id="{D33153CE-2A1A-1ACF-5EFA-FFFE5428535E}"/>
              </a:ext>
              <a:ext uri="{C183D7F6-B498-43B3-948B-1728B52AA6E4}">
                <adec:decorative xmlns:adec="http://schemas.microsoft.com/office/drawing/2017/decorative" val="0"/>
              </a:ext>
            </a:extLst>
          </p:cNvPr>
          <p:cNvSpPr txBox="1"/>
          <p:nvPr/>
        </p:nvSpPr>
        <p:spPr>
          <a:xfrm>
            <a:off x="3541883" y="2089700"/>
            <a:ext cx="2021715" cy="4770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Provider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Document Management System</a:t>
            </a:r>
          </a:p>
        </p:txBody>
      </p:sp>
      <p:pic>
        <p:nvPicPr>
          <p:cNvPr id="113" name="Picture 112">
            <a:extLst>
              <a:ext uri="{FF2B5EF4-FFF2-40B4-BE49-F238E27FC236}">
                <a16:creationId xmlns:a16="http://schemas.microsoft.com/office/drawing/2014/main" id="{9C554509-71CE-DB58-0966-4019BF4DA070}"/>
              </a:ext>
              <a:ext uri="{C183D7F6-B498-43B3-948B-1728B52AA6E4}">
                <adec:decorative xmlns:adec="http://schemas.microsoft.com/office/drawing/2017/decorative" val="0"/>
              </a:ext>
            </a:extLst>
          </p:cNvPr>
          <p:cNvPicPr>
            <a:picLocks noChangeAspect="1"/>
          </p:cNvPicPr>
          <p:nvPr/>
        </p:nvPicPr>
        <p:blipFill rotWithShape="1">
          <a:blip r:embed="rId3"/>
          <a:srcRect b="3736"/>
          <a:stretch/>
        </p:blipFill>
        <p:spPr>
          <a:xfrm>
            <a:off x="3182938" y="2220249"/>
            <a:ext cx="224338" cy="215956"/>
          </a:xfrm>
          <a:prstGeom prst="rect">
            <a:avLst/>
          </a:prstGeom>
          <a:ln w="6657" cap="flat">
            <a:noFill/>
            <a:prstDash val="solid"/>
            <a:miter/>
          </a:ln>
          <a:effectLst/>
        </p:spPr>
      </p:pic>
      <p:sp>
        <p:nvSpPr>
          <p:cNvPr id="4" name="TextBox 3">
            <a:extLst>
              <a:ext uri="{FF2B5EF4-FFF2-40B4-BE49-F238E27FC236}">
                <a16:creationId xmlns:a16="http://schemas.microsoft.com/office/drawing/2014/main" id="{E4E9DCAD-7F0A-40F1-02F4-55617C161694}"/>
              </a:ext>
              <a:ext uri="{C183D7F6-B498-43B3-948B-1728B52AA6E4}">
                <adec:decorative xmlns:adec="http://schemas.microsoft.com/office/drawing/2017/decorative" val="0"/>
              </a:ext>
            </a:extLst>
          </p:cNvPr>
          <p:cNvSpPr txBox="1"/>
          <p:nvPr/>
        </p:nvSpPr>
        <p:spPr>
          <a:xfrm>
            <a:off x="9309270" y="2089700"/>
            <a:ext cx="2021715" cy="4770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Provider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Document Management System</a:t>
            </a:r>
          </a:p>
        </p:txBody>
      </p:sp>
      <p:pic>
        <p:nvPicPr>
          <p:cNvPr id="5" name="Picture 4">
            <a:extLst>
              <a:ext uri="{FF2B5EF4-FFF2-40B4-BE49-F238E27FC236}">
                <a16:creationId xmlns:a16="http://schemas.microsoft.com/office/drawing/2014/main" id="{82FF8827-1B86-5116-E692-8F39D1DAC5D4}"/>
              </a:ext>
              <a:ext uri="{C183D7F6-B498-43B3-948B-1728B52AA6E4}">
                <adec:decorative xmlns:adec="http://schemas.microsoft.com/office/drawing/2017/decorative" val="0"/>
              </a:ext>
            </a:extLst>
          </p:cNvPr>
          <p:cNvPicPr>
            <a:picLocks noChangeAspect="1"/>
          </p:cNvPicPr>
          <p:nvPr/>
        </p:nvPicPr>
        <p:blipFill rotWithShape="1">
          <a:blip r:embed="rId3"/>
          <a:srcRect b="3736"/>
          <a:stretch/>
        </p:blipFill>
        <p:spPr>
          <a:xfrm>
            <a:off x="8950325" y="2220249"/>
            <a:ext cx="224338" cy="215956"/>
          </a:xfrm>
          <a:prstGeom prst="rect">
            <a:avLst/>
          </a:prstGeom>
          <a:ln w="6657" cap="flat">
            <a:noFill/>
            <a:prstDash val="solid"/>
            <a:miter/>
          </a:ln>
          <a:effectLst/>
        </p:spPr>
      </p:pic>
      <p:sp>
        <p:nvSpPr>
          <p:cNvPr id="7" name="TextBox 6">
            <a:extLst>
              <a:ext uri="{FF2B5EF4-FFF2-40B4-BE49-F238E27FC236}">
                <a16:creationId xmlns:a16="http://schemas.microsoft.com/office/drawing/2014/main" id="{D2DB6223-DBDB-FF45-BDCA-958F33C0010A}"/>
              </a:ext>
              <a:ext uri="{C183D7F6-B498-43B3-948B-1728B52AA6E4}">
                <adec:decorative xmlns:adec="http://schemas.microsoft.com/office/drawing/2017/decorative" val="0"/>
              </a:ext>
            </a:extLst>
          </p:cNvPr>
          <p:cNvSpPr txBox="1"/>
          <p:nvPr/>
        </p:nvSpPr>
        <p:spPr>
          <a:xfrm>
            <a:off x="7866429" y="4709677"/>
            <a:ext cx="2021715" cy="4770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Provider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Document Management System</a:t>
            </a:r>
          </a:p>
        </p:txBody>
      </p:sp>
      <p:pic>
        <p:nvPicPr>
          <p:cNvPr id="8" name="Picture 7">
            <a:extLst>
              <a:ext uri="{FF2B5EF4-FFF2-40B4-BE49-F238E27FC236}">
                <a16:creationId xmlns:a16="http://schemas.microsoft.com/office/drawing/2014/main" id="{95D8CC85-7CC1-D146-6EB6-7A1A8E958C02}"/>
              </a:ext>
              <a:ext uri="{C183D7F6-B498-43B3-948B-1728B52AA6E4}">
                <adec:decorative xmlns:adec="http://schemas.microsoft.com/office/drawing/2017/decorative" val="0"/>
              </a:ext>
            </a:extLst>
          </p:cNvPr>
          <p:cNvPicPr>
            <a:picLocks noChangeAspect="1"/>
          </p:cNvPicPr>
          <p:nvPr/>
        </p:nvPicPr>
        <p:blipFill rotWithShape="1">
          <a:blip r:embed="rId3"/>
          <a:srcRect b="3736"/>
          <a:stretch/>
        </p:blipFill>
        <p:spPr>
          <a:xfrm>
            <a:off x="7507288" y="4840226"/>
            <a:ext cx="224338" cy="215956"/>
          </a:xfrm>
          <a:prstGeom prst="rect">
            <a:avLst/>
          </a:prstGeom>
          <a:ln w="6657" cap="flat">
            <a:noFill/>
            <a:prstDash val="solid"/>
            <a:miter/>
          </a:ln>
          <a:effectLst/>
        </p:spPr>
      </p:pic>
      <p:sp>
        <p:nvSpPr>
          <p:cNvPr id="10" name="TextBox 9">
            <a:extLst>
              <a:ext uri="{FF2B5EF4-FFF2-40B4-BE49-F238E27FC236}">
                <a16:creationId xmlns:a16="http://schemas.microsoft.com/office/drawing/2014/main" id="{69011BD8-3B89-15B7-33FB-5BC5FD5DD57B}"/>
              </a:ext>
              <a:ext uri="{C183D7F6-B498-43B3-948B-1728B52AA6E4}">
                <adec:decorative xmlns:adec="http://schemas.microsoft.com/office/drawing/2017/decorative" val="0"/>
              </a:ext>
            </a:extLst>
          </p:cNvPr>
          <p:cNvSpPr txBox="1"/>
          <p:nvPr/>
        </p:nvSpPr>
        <p:spPr>
          <a:xfrm>
            <a:off x="4415011" y="4709677"/>
            <a:ext cx="2021715" cy="4770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Provider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8D4"/>
                </a:solidFill>
                <a:effectLst/>
                <a:uLnTx/>
                <a:uFillTx/>
                <a:latin typeface="Segoe UI Semibold"/>
                <a:ea typeface="+mn-ea"/>
                <a:cs typeface="+mn-cs"/>
              </a:rPr>
              <a:t>+ Connection to Document Management System</a:t>
            </a:r>
          </a:p>
        </p:txBody>
      </p:sp>
      <p:pic>
        <p:nvPicPr>
          <p:cNvPr id="11" name="Picture 10">
            <a:extLst>
              <a:ext uri="{FF2B5EF4-FFF2-40B4-BE49-F238E27FC236}">
                <a16:creationId xmlns:a16="http://schemas.microsoft.com/office/drawing/2014/main" id="{BF108EB6-A699-8CF9-4CBB-4BDBF40FDEC6}"/>
              </a:ext>
              <a:ext uri="{C183D7F6-B498-43B3-948B-1728B52AA6E4}">
                <adec:decorative xmlns:adec="http://schemas.microsoft.com/office/drawing/2017/decorative" val="0"/>
              </a:ext>
            </a:extLst>
          </p:cNvPr>
          <p:cNvPicPr>
            <a:picLocks noChangeAspect="1"/>
          </p:cNvPicPr>
          <p:nvPr/>
        </p:nvPicPr>
        <p:blipFill rotWithShape="1">
          <a:blip r:embed="rId3"/>
          <a:srcRect b="3736"/>
          <a:stretch/>
        </p:blipFill>
        <p:spPr>
          <a:xfrm>
            <a:off x="4037013" y="4840226"/>
            <a:ext cx="224338" cy="215956"/>
          </a:xfrm>
          <a:prstGeom prst="rect">
            <a:avLst/>
          </a:prstGeom>
          <a:ln w="6657" cap="flat">
            <a:noFill/>
            <a:prstDash val="solid"/>
            <a:miter/>
          </a:ln>
          <a:effectLst/>
        </p:spPr>
      </p:pic>
      <p:sp>
        <p:nvSpPr>
          <p:cNvPr id="16" name="TextBox 15">
            <a:extLst>
              <a:ext uri="{FF2B5EF4-FFF2-40B4-BE49-F238E27FC236}">
                <a16:creationId xmlns:a16="http://schemas.microsoft.com/office/drawing/2014/main" id="{BD21FB3B-342F-0592-BB8F-107FC0007CAB}"/>
              </a:ext>
              <a:ext uri="{C183D7F6-B498-43B3-948B-1728B52AA6E4}">
                <adec:decorative xmlns:adec="http://schemas.microsoft.com/office/drawing/2017/decorative" val="0"/>
              </a:ext>
            </a:extLst>
          </p:cNvPr>
          <p:cNvSpPr txBox="1"/>
          <p:nvPr/>
        </p:nvSpPr>
        <p:spPr>
          <a:xfrm>
            <a:off x="6426370"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7" name="Picture 50">
            <a:hlinkClick r:id="rId4"/>
            <a:extLst>
              <a:ext uri="{FF2B5EF4-FFF2-40B4-BE49-F238E27FC236}">
                <a16:creationId xmlns:a16="http://schemas.microsoft.com/office/drawing/2014/main" id="{E192B8B4-5F0C-2825-D833-83E697EF6C2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7425" y="2217886"/>
            <a:ext cx="220682" cy="22068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6">
            <a:extLst>
              <a:ext uri="{FF2B5EF4-FFF2-40B4-BE49-F238E27FC236}">
                <a16:creationId xmlns:a16="http://schemas.microsoft.com/office/drawing/2014/main" id="{4A92233C-9679-334F-A0C6-9BBB0B3D2A31}"/>
              </a:ext>
              <a:ext uri="{C183D7F6-B498-43B3-948B-1728B52AA6E4}">
                <adec:decorative xmlns:adec="http://schemas.microsoft.com/office/drawing/2017/decorative" val="1"/>
              </a:ext>
            </a:extLst>
          </p:cNvPr>
          <p:cNvSpPr/>
          <p:nvPr/>
        </p:nvSpPr>
        <p:spPr bwMode="auto">
          <a:xfrm>
            <a:off x="320719" y="3778836"/>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Readmission rate</a:t>
            </a:r>
          </a:p>
        </p:txBody>
      </p:sp>
      <p:sp>
        <p:nvSpPr>
          <p:cNvPr id="19" name="Rectangle: Rounded Corners 6">
            <a:extLst>
              <a:ext uri="{FF2B5EF4-FFF2-40B4-BE49-F238E27FC236}">
                <a16:creationId xmlns:a16="http://schemas.microsoft.com/office/drawing/2014/main" id="{CFF0EF88-0021-B574-0377-DAA0AD90ADF2}"/>
              </a:ext>
              <a:ext uri="{C183D7F6-B498-43B3-948B-1728B52AA6E4}">
                <adec:decorative xmlns:adec="http://schemas.microsoft.com/office/drawing/2017/decorative" val="1"/>
              </a:ext>
            </a:extLst>
          </p:cNvPr>
          <p:cNvSpPr>
            <a:spLocks/>
          </p:cNvSpPr>
          <p:nvPr/>
        </p:nvSpPr>
        <p:spPr bwMode="auto">
          <a:xfrm>
            <a:off x="320719" y="5020658"/>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spTree>
    <p:extLst>
      <p:ext uri="{BB962C8B-B14F-4D97-AF65-F5344CB8AC3E}">
        <p14:creationId xmlns:p14="http://schemas.microsoft.com/office/powerpoint/2010/main" val="319232970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 Placeholder 88">
            <a:extLst>
              <a:ext uri="{FF2B5EF4-FFF2-40B4-BE49-F238E27FC236}">
                <a16:creationId xmlns:a16="http://schemas.microsoft.com/office/drawing/2014/main" id="{771EEDB9-376C-F2BE-FE53-5317255E26A1}"/>
              </a:ext>
            </a:extLst>
          </p:cNvPr>
          <p:cNvSpPr>
            <a:spLocks noGrp="1"/>
          </p:cNvSpPr>
          <p:nvPr>
            <p:ph type="body" sz="quarter" idx="32"/>
          </p:nvPr>
        </p:nvSpPr>
        <p:spPr>
          <a:xfrm>
            <a:off x="311388" y="1026303"/>
            <a:ext cx="2431246" cy="1131079"/>
          </a:xfrm>
        </p:spPr>
        <p:txBody>
          <a:bodyPr/>
          <a:lstStyle/>
          <a:p>
            <a:r>
              <a:rPr lang="en-US" noProof="0" dirty="0"/>
              <a:t>Copilot can help drug researchers find information and collaborate with colleagues.</a:t>
            </a:r>
          </a:p>
        </p:txBody>
      </p:sp>
      <p:sp>
        <p:nvSpPr>
          <p:cNvPr id="84" name="Title 83">
            <a:extLst>
              <a:ext uri="{FF2B5EF4-FFF2-40B4-BE49-F238E27FC236}">
                <a16:creationId xmlns:a16="http://schemas.microsoft.com/office/drawing/2014/main" id="{FC1FB1FB-E24A-FE48-2E86-B0EB50B60886}"/>
              </a:ext>
            </a:extLst>
          </p:cNvPr>
          <p:cNvSpPr>
            <a:spLocks noGrp="1"/>
          </p:cNvSpPr>
          <p:nvPr>
            <p:ph type="title"/>
          </p:nvPr>
        </p:nvSpPr>
        <p:spPr>
          <a:xfrm>
            <a:off x="2521874" y="429826"/>
            <a:ext cx="3994781" cy="276999"/>
          </a:xfrm>
        </p:spPr>
        <p:txBody>
          <a:bodyPr/>
          <a:lstStyle/>
          <a:p>
            <a:r>
              <a:rPr lang="en-US"/>
              <a:t>Drug research</a:t>
            </a:r>
          </a:p>
        </p:txBody>
      </p:sp>
      <p:sp>
        <p:nvSpPr>
          <p:cNvPr id="88" name="Text Placeholder 87">
            <a:extLst>
              <a:ext uri="{FF2B5EF4-FFF2-40B4-BE49-F238E27FC236}">
                <a16:creationId xmlns:a16="http://schemas.microsoft.com/office/drawing/2014/main" id="{46F7AAC5-3DE9-3872-75A4-5E62F9205F18}"/>
              </a:ext>
            </a:extLst>
          </p:cNvPr>
          <p:cNvSpPr>
            <a:spLocks noGrp="1"/>
          </p:cNvSpPr>
          <p:nvPr>
            <p:ph type="body" sz="quarter" idx="30"/>
          </p:nvPr>
        </p:nvSpPr>
        <p:spPr>
          <a:xfrm>
            <a:off x="10430351" y="521099"/>
            <a:ext cx="1456966" cy="175614"/>
          </a:xfrm>
        </p:spPr>
        <p:txBody>
          <a:bodyPr/>
          <a:lstStyle/>
          <a:p>
            <a:r>
              <a:rPr lang="en-US" noProof="0"/>
              <a:t>Buy</a:t>
            </a:r>
          </a:p>
        </p:txBody>
      </p:sp>
      <p:sp>
        <p:nvSpPr>
          <p:cNvPr id="86" name="Text Placeholder 85">
            <a:extLst>
              <a:ext uri="{FF2B5EF4-FFF2-40B4-BE49-F238E27FC236}">
                <a16:creationId xmlns:a16="http://schemas.microsoft.com/office/drawing/2014/main" id="{DA7FEF0F-B881-22DC-C830-7ED7548A1404}"/>
              </a:ext>
            </a:extLst>
          </p:cNvPr>
          <p:cNvSpPr>
            <a:spLocks noGrp="1"/>
          </p:cNvSpPr>
          <p:nvPr>
            <p:ph type="body" sz="quarter" idx="17"/>
          </p:nvPr>
        </p:nvSpPr>
        <p:spPr>
          <a:xfrm>
            <a:off x="7149557" y="521100"/>
            <a:ext cx="2969488" cy="169277"/>
          </a:xfrm>
        </p:spPr>
        <p:txBody>
          <a:bodyPr/>
          <a:lstStyle/>
          <a:p>
            <a:r>
              <a:rPr lang="en-US" noProof="0"/>
              <a:t>Microsoft 365 Copilot</a:t>
            </a:r>
          </a:p>
        </p:txBody>
      </p:sp>
      <p:sp>
        <p:nvSpPr>
          <p:cNvPr id="90" name="Text Placeholder 89">
            <a:extLst>
              <a:ext uri="{FF2B5EF4-FFF2-40B4-BE49-F238E27FC236}">
                <a16:creationId xmlns:a16="http://schemas.microsoft.com/office/drawing/2014/main" id="{2E35BC37-AC92-5AF8-948A-D7E48133450B}"/>
              </a:ext>
            </a:extLst>
          </p:cNvPr>
          <p:cNvSpPr>
            <a:spLocks noGrp="1"/>
          </p:cNvSpPr>
          <p:nvPr>
            <p:ph type="body" sz="quarter" idx="33"/>
          </p:nvPr>
        </p:nvSpPr>
        <p:spPr>
          <a:xfrm>
            <a:off x="304797" y="460603"/>
            <a:ext cx="2001393" cy="215444"/>
          </a:xfrm>
        </p:spPr>
        <p:txBody>
          <a:bodyPr/>
          <a:lstStyle/>
          <a:p>
            <a:r>
              <a:rPr lang="en-US"/>
              <a:t>Pharma</a:t>
            </a:r>
          </a:p>
        </p:txBody>
      </p:sp>
      <p:sp>
        <p:nvSpPr>
          <p:cNvPr id="103" name="Text Placeholder 102">
            <a:extLst>
              <a:ext uri="{FF2B5EF4-FFF2-40B4-BE49-F238E27FC236}">
                <a16:creationId xmlns:a16="http://schemas.microsoft.com/office/drawing/2014/main" id="{ED38DA09-B40C-E22A-8302-E5C6EEF678B0}"/>
              </a:ext>
            </a:extLst>
          </p:cNvPr>
          <p:cNvSpPr>
            <a:spLocks noGrp="1"/>
          </p:cNvSpPr>
          <p:nvPr>
            <p:ph type="body" sz="quarter" idx="69"/>
          </p:nvPr>
        </p:nvSpPr>
        <p:spPr>
          <a:xfrm>
            <a:off x="3182938" y="2725738"/>
            <a:ext cx="2571750" cy="712787"/>
          </a:xfrm>
        </p:spPr>
        <p:txBody>
          <a:bodyPr/>
          <a:lstStyle/>
          <a:p>
            <a:r>
              <a:rPr lang="en-US" noProof="0"/>
              <a:t>Benefit: </a:t>
            </a:r>
            <a:r>
              <a:rPr lang="en-US" noProof="0">
                <a:latin typeface="+mj-lt"/>
              </a:rPr>
              <a:t>Retrieve and summarize relevant chats, emails, and documents</a:t>
            </a:r>
            <a:r>
              <a:rPr lang="en-US" noProof="0"/>
              <a:t> that may be referenced in the identification process faster</a:t>
            </a:r>
          </a:p>
        </p:txBody>
      </p:sp>
      <p:sp>
        <p:nvSpPr>
          <p:cNvPr id="85" name="Text Placeholder 84">
            <a:extLst>
              <a:ext uri="{FF2B5EF4-FFF2-40B4-BE49-F238E27FC236}">
                <a16:creationId xmlns:a16="http://schemas.microsoft.com/office/drawing/2014/main" id="{FE1E5F5F-2882-15D5-2856-BDA024D8C07C}"/>
              </a:ext>
            </a:extLst>
          </p:cNvPr>
          <p:cNvSpPr>
            <a:spLocks noGrp="1"/>
          </p:cNvSpPr>
          <p:nvPr>
            <p:ph type="body" sz="quarter" idx="11"/>
          </p:nvPr>
        </p:nvSpPr>
        <p:spPr>
          <a:xfrm>
            <a:off x="3182890" y="1112478"/>
            <a:ext cx="2572262" cy="153888"/>
          </a:xfrm>
        </p:spPr>
        <p:txBody>
          <a:bodyPr/>
          <a:lstStyle/>
          <a:p>
            <a:r>
              <a:rPr lang="en-US" noProof="0"/>
              <a:t>Find relevant information</a:t>
            </a:r>
          </a:p>
        </p:txBody>
      </p:sp>
      <p:sp>
        <p:nvSpPr>
          <p:cNvPr id="87" name="Text Placeholder 86">
            <a:extLst>
              <a:ext uri="{FF2B5EF4-FFF2-40B4-BE49-F238E27FC236}">
                <a16:creationId xmlns:a16="http://schemas.microsoft.com/office/drawing/2014/main" id="{E8C6F1B9-6D59-B651-2894-8A9D7BB3F285}"/>
              </a:ext>
            </a:extLst>
          </p:cNvPr>
          <p:cNvSpPr>
            <a:spLocks noGrp="1"/>
          </p:cNvSpPr>
          <p:nvPr>
            <p:ph type="body" sz="quarter" idx="18"/>
          </p:nvPr>
        </p:nvSpPr>
        <p:spPr>
          <a:xfrm>
            <a:off x="3182890" y="1438715"/>
            <a:ext cx="2572262" cy="626701"/>
          </a:xfrm>
        </p:spPr>
        <p:txBody>
          <a:bodyPr/>
          <a:lstStyle/>
          <a:p>
            <a:r>
              <a:rPr lang="en-US" noProof="0"/>
              <a:t>A scientist uses Copilot to gather information to investigate molecules that are associated with a particular disease or health concern.</a:t>
            </a:r>
          </a:p>
        </p:txBody>
      </p:sp>
      <p:sp>
        <p:nvSpPr>
          <p:cNvPr id="92" name="Text Placeholder 91">
            <a:extLst>
              <a:ext uri="{FF2B5EF4-FFF2-40B4-BE49-F238E27FC236}">
                <a16:creationId xmlns:a16="http://schemas.microsoft.com/office/drawing/2014/main" id="{24C92F23-B7E4-28D2-D1B4-1F22D2C70F75}"/>
              </a:ext>
            </a:extLst>
          </p:cNvPr>
          <p:cNvSpPr>
            <a:spLocks noGrp="1"/>
          </p:cNvSpPr>
          <p:nvPr>
            <p:ph type="body" sz="quarter" idx="42"/>
          </p:nvPr>
        </p:nvSpPr>
        <p:spPr>
          <a:xfrm>
            <a:off x="6066682" y="1112478"/>
            <a:ext cx="2572262" cy="153888"/>
          </a:xfrm>
        </p:spPr>
        <p:txBody>
          <a:bodyPr/>
          <a:lstStyle/>
          <a:p>
            <a:r>
              <a:rPr lang="en-US" noProof="0"/>
              <a:t>Gather pre-clinical research</a:t>
            </a:r>
          </a:p>
        </p:txBody>
      </p:sp>
      <p:sp>
        <p:nvSpPr>
          <p:cNvPr id="93" name="Text Placeholder 92">
            <a:extLst>
              <a:ext uri="{FF2B5EF4-FFF2-40B4-BE49-F238E27FC236}">
                <a16:creationId xmlns:a16="http://schemas.microsoft.com/office/drawing/2014/main" id="{3FC344BF-40CE-6859-05E1-79ABDF4DA905}"/>
              </a:ext>
            </a:extLst>
          </p:cNvPr>
          <p:cNvSpPr>
            <a:spLocks noGrp="1"/>
          </p:cNvSpPr>
          <p:nvPr>
            <p:ph type="body" sz="quarter" idx="43"/>
          </p:nvPr>
        </p:nvSpPr>
        <p:spPr>
          <a:xfrm>
            <a:off x="6066682" y="1438715"/>
            <a:ext cx="2572262" cy="626701"/>
          </a:xfrm>
        </p:spPr>
        <p:txBody>
          <a:bodyPr/>
          <a:lstStyle/>
          <a:p>
            <a:r>
              <a:rPr lang="en-US" noProof="0"/>
              <a:t>Use Copilot to gather information to be used when assessing lead compounds before trials.</a:t>
            </a:r>
          </a:p>
        </p:txBody>
      </p:sp>
      <p:sp>
        <p:nvSpPr>
          <p:cNvPr id="97" name="Text Placeholder 96">
            <a:extLst>
              <a:ext uri="{FF2B5EF4-FFF2-40B4-BE49-F238E27FC236}">
                <a16:creationId xmlns:a16="http://schemas.microsoft.com/office/drawing/2014/main" id="{0F9BF3EB-8D8B-379E-61FE-808520686500}"/>
              </a:ext>
            </a:extLst>
          </p:cNvPr>
          <p:cNvSpPr>
            <a:spLocks noGrp="1"/>
          </p:cNvSpPr>
          <p:nvPr>
            <p:ph type="body" sz="quarter" idx="68"/>
          </p:nvPr>
        </p:nvSpPr>
        <p:spPr>
          <a:xfrm>
            <a:off x="8950325" y="2725738"/>
            <a:ext cx="2571750" cy="712787"/>
          </a:xfrm>
        </p:spPr>
        <p:txBody>
          <a:bodyPr/>
          <a:lstStyle/>
          <a:p>
            <a:r>
              <a:rPr lang="en-US" noProof="0"/>
              <a:t>Benefit: </a:t>
            </a:r>
            <a:r>
              <a:rPr lang="en-US" noProof="0">
                <a:latin typeface="+mj-lt"/>
              </a:rPr>
              <a:t>Coordinate meetings, activities, and file sharing </a:t>
            </a:r>
            <a:r>
              <a:rPr lang="en-US" noProof="0"/>
              <a:t>with toxicology teams.</a:t>
            </a:r>
          </a:p>
        </p:txBody>
      </p:sp>
      <p:sp>
        <p:nvSpPr>
          <p:cNvPr id="95" name="Text Placeholder 94">
            <a:extLst>
              <a:ext uri="{FF2B5EF4-FFF2-40B4-BE49-F238E27FC236}">
                <a16:creationId xmlns:a16="http://schemas.microsoft.com/office/drawing/2014/main" id="{D3391D79-724B-E5C8-8301-D41D1250510B}"/>
              </a:ext>
            </a:extLst>
          </p:cNvPr>
          <p:cNvSpPr>
            <a:spLocks noGrp="1"/>
          </p:cNvSpPr>
          <p:nvPr>
            <p:ph type="body" sz="quarter" idx="45"/>
          </p:nvPr>
        </p:nvSpPr>
        <p:spPr>
          <a:xfrm>
            <a:off x="8950475" y="1035534"/>
            <a:ext cx="2572262" cy="307777"/>
          </a:xfrm>
        </p:spPr>
        <p:txBody>
          <a:bodyPr/>
          <a:lstStyle/>
          <a:p>
            <a:r>
              <a:rPr lang="en-US" noProof="0"/>
              <a:t>Organize Investigational New Drug </a:t>
            </a:r>
            <a:br>
              <a:rPr lang="en-US" noProof="0"/>
            </a:br>
            <a:r>
              <a:rPr lang="en-US" noProof="0"/>
              <a:t>(IND) study</a:t>
            </a:r>
          </a:p>
        </p:txBody>
      </p:sp>
      <p:sp>
        <p:nvSpPr>
          <p:cNvPr id="96" name="Text Placeholder 95">
            <a:extLst>
              <a:ext uri="{FF2B5EF4-FFF2-40B4-BE49-F238E27FC236}">
                <a16:creationId xmlns:a16="http://schemas.microsoft.com/office/drawing/2014/main" id="{D7B59D28-827E-3737-D801-6EFCC05F83A8}"/>
              </a:ext>
            </a:extLst>
          </p:cNvPr>
          <p:cNvSpPr>
            <a:spLocks noGrp="1"/>
          </p:cNvSpPr>
          <p:nvPr>
            <p:ph type="body" sz="quarter" idx="46"/>
          </p:nvPr>
        </p:nvSpPr>
        <p:spPr>
          <a:xfrm>
            <a:off x="8950475" y="1438715"/>
            <a:ext cx="2572262" cy="626701"/>
          </a:xfrm>
        </p:spPr>
        <p:txBody>
          <a:bodyPr/>
          <a:lstStyle/>
          <a:p>
            <a:r>
              <a:rPr lang="en-US" noProof="0"/>
              <a:t>Use Copilot to help with meetings and communications for an IND study to generate additional data needed for IND application such as toxicology studies.</a:t>
            </a:r>
          </a:p>
        </p:txBody>
      </p:sp>
      <p:sp>
        <p:nvSpPr>
          <p:cNvPr id="106" name="Text Placeholder 105">
            <a:extLst>
              <a:ext uri="{FF2B5EF4-FFF2-40B4-BE49-F238E27FC236}">
                <a16:creationId xmlns:a16="http://schemas.microsoft.com/office/drawing/2014/main" id="{92C593B6-7969-DB84-9F1D-3615A8187E1E}"/>
              </a:ext>
            </a:extLst>
          </p:cNvPr>
          <p:cNvSpPr>
            <a:spLocks noGrp="1"/>
          </p:cNvSpPr>
          <p:nvPr>
            <p:ph type="body" sz="quarter" idx="70"/>
          </p:nvPr>
        </p:nvSpPr>
        <p:spPr>
          <a:xfrm>
            <a:off x="6067425" y="2725738"/>
            <a:ext cx="2571750" cy="712787"/>
          </a:xfrm>
        </p:spPr>
        <p:txBody>
          <a:bodyPr/>
          <a:lstStyle/>
          <a:p>
            <a:r>
              <a:rPr lang="en-US" noProof="0"/>
              <a:t>Benefit: </a:t>
            </a:r>
            <a:r>
              <a:rPr lang="en-US" noProof="0">
                <a:latin typeface="+mj-lt"/>
              </a:rPr>
              <a:t>Summarize papers</a:t>
            </a:r>
            <a:r>
              <a:rPr lang="en-US" noProof="0"/>
              <a:t> and other documentation and flag relevant </a:t>
            </a:r>
            <a:r>
              <a:rPr lang="en-US" noProof="0">
                <a:latin typeface="+mj-lt"/>
              </a:rPr>
              <a:t>research information</a:t>
            </a:r>
            <a:r>
              <a:rPr lang="en-US" noProof="0"/>
              <a:t>.</a:t>
            </a:r>
          </a:p>
        </p:txBody>
      </p:sp>
      <p:sp>
        <p:nvSpPr>
          <p:cNvPr id="98" name="Text Placeholder 97">
            <a:extLst>
              <a:ext uri="{FF2B5EF4-FFF2-40B4-BE49-F238E27FC236}">
                <a16:creationId xmlns:a16="http://schemas.microsoft.com/office/drawing/2014/main" id="{EA8AC87A-E2E0-43B5-9A2F-70D443964146}"/>
              </a:ext>
            </a:extLst>
          </p:cNvPr>
          <p:cNvSpPr>
            <a:spLocks noGrp="1"/>
          </p:cNvSpPr>
          <p:nvPr>
            <p:ph type="body" sz="quarter" idx="48"/>
          </p:nvPr>
        </p:nvSpPr>
        <p:spPr>
          <a:xfrm>
            <a:off x="3182890" y="5334522"/>
            <a:ext cx="2572262" cy="712876"/>
          </a:xfrm>
        </p:spPr>
        <p:txBody>
          <a:bodyPr/>
          <a:lstStyle/>
          <a:p>
            <a:r>
              <a:rPr lang="en-US" noProof="0"/>
              <a:t>Benefit: </a:t>
            </a:r>
            <a:r>
              <a:rPr lang="en-US" noProof="0">
                <a:latin typeface="+mj-lt"/>
              </a:rPr>
              <a:t>Facilitate communication and coordination</a:t>
            </a:r>
            <a:r>
              <a:rPr lang="en-US" noProof="0"/>
              <a:t> with other teams during the regulatory submission process and share/locate attachments easily.</a:t>
            </a:r>
          </a:p>
        </p:txBody>
      </p:sp>
      <p:sp>
        <p:nvSpPr>
          <p:cNvPr id="99" name="Text Placeholder 98">
            <a:extLst>
              <a:ext uri="{FF2B5EF4-FFF2-40B4-BE49-F238E27FC236}">
                <a16:creationId xmlns:a16="http://schemas.microsoft.com/office/drawing/2014/main" id="{64271DC3-4F75-75A8-BBB2-5D02C5D36F44}"/>
              </a:ext>
            </a:extLst>
          </p:cNvPr>
          <p:cNvSpPr>
            <a:spLocks noGrp="1"/>
          </p:cNvSpPr>
          <p:nvPr>
            <p:ph type="body" sz="quarter" idx="49"/>
          </p:nvPr>
        </p:nvSpPr>
        <p:spPr>
          <a:xfrm>
            <a:off x="3182890" y="3725103"/>
            <a:ext cx="2572262" cy="153888"/>
          </a:xfrm>
        </p:spPr>
        <p:txBody>
          <a:bodyPr/>
          <a:lstStyle/>
          <a:p>
            <a:r>
              <a:rPr lang="en-US" noProof="0"/>
              <a:t>Coordinate IND application</a:t>
            </a:r>
          </a:p>
        </p:txBody>
      </p:sp>
      <p:sp>
        <p:nvSpPr>
          <p:cNvPr id="100" name="Text Placeholder 99">
            <a:extLst>
              <a:ext uri="{FF2B5EF4-FFF2-40B4-BE49-F238E27FC236}">
                <a16:creationId xmlns:a16="http://schemas.microsoft.com/office/drawing/2014/main" id="{632E7F97-44FA-E6C2-9C60-88C98388EED1}"/>
              </a:ext>
            </a:extLst>
          </p:cNvPr>
          <p:cNvSpPr>
            <a:spLocks noGrp="1"/>
          </p:cNvSpPr>
          <p:nvPr>
            <p:ph type="body" sz="quarter" idx="50"/>
          </p:nvPr>
        </p:nvSpPr>
        <p:spPr>
          <a:xfrm>
            <a:off x="3182890" y="4050957"/>
            <a:ext cx="2572262" cy="626701"/>
          </a:xfrm>
        </p:spPr>
        <p:txBody>
          <a:bodyPr/>
          <a:lstStyle/>
          <a:p>
            <a:r>
              <a:rPr lang="en-US" noProof="0"/>
              <a:t>Assist with the process of submitting an IND application and addressing inquiries from regulatory agencies.</a:t>
            </a:r>
          </a:p>
        </p:txBody>
      </p:sp>
      <p:sp>
        <p:nvSpPr>
          <p:cNvPr id="101" name="Text Placeholder 100">
            <a:extLst>
              <a:ext uri="{FF2B5EF4-FFF2-40B4-BE49-F238E27FC236}">
                <a16:creationId xmlns:a16="http://schemas.microsoft.com/office/drawing/2014/main" id="{C01836D2-3460-6346-7294-901F8C51F5A6}"/>
              </a:ext>
            </a:extLst>
          </p:cNvPr>
          <p:cNvSpPr>
            <a:spLocks noGrp="1"/>
          </p:cNvSpPr>
          <p:nvPr>
            <p:ph type="body" sz="quarter" idx="51"/>
          </p:nvPr>
        </p:nvSpPr>
        <p:spPr>
          <a:xfrm>
            <a:off x="6066682" y="3725103"/>
            <a:ext cx="2572262" cy="153888"/>
          </a:xfrm>
        </p:spPr>
        <p:txBody>
          <a:bodyPr/>
          <a:lstStyle/>
          <a:p>
            <a:r>
              <a:rPr lang="en-US" noProof="0"/>
              <a:t>Prepare regulatory documentation</a:t>
            </a:r>
          </a:p>
        </p:txBody>
      </p:sp>
      <p:sp>
        <p:nvSpPr>
          <p:cNvPr id="102" name="Text Placeholder 101">
            <a:extLst>
              <a:ext uri="{FF2B5EF4-FFF2-40B4-BE49-F238E27FC236}">
                <a16:creationId xmlns:a16="http://schemas.microsoft.com/office/drawing/2014/main" id="{9DDC7AD6-DD57-A7E8-4FF1-C483BB52E8D9}"/>
              </a:ext>
            </a:extLst>
          </p:cNvPr>
          <p:cNvSpPr>
            <a:spLocks noGrp="1"/>
          </p:cNvSpPr>
          <p:nvPr>
            <p:ph type="body" sz="quarter" idx="52"/>
          </p:nvPr>
        </p:nvSpPr>
        <p:spPr>
          <a:xfrm>
            <a:off x="6066682" y="4050957"/>
            <a:ext cx="2572262" cy="626701"/>
          </a:xfrm>
        </p:spPr>
        <p:txBody>
          <a:bodyPr/>
          <a:lstStyle/>
          <a:p>
            <a:r>
              <a:rPr lang="en-US" noProof="0"/>
              <a:t>Prepare documentation required for regulatory submissions.</a:t>
            </a:r>
          </a:p>
        </p:txBody>
      </p:sp>
      <p:sp>
        <p:nvSpPr>
          <p:cNvPr id="91" name="Text Placeholder 90">
            <a:extLst>
              <a:ext uri="{FF2B5EF4-FFF2-40B4-BE49-F238E27FC236}">
                <a16:creationId xmlns:a16="http://schemas.microsoft.com/office/drawing/2014/main" id="{B4140C46-A93E-B510-59F0-DFAEB90EBA64}"/>
              </a:ext>
            </a:extLst>
          </p:cNvPr>
          <p:cNvSpPr>
            <a:spLocks noGrp="1"/>
          </p:cNvSpPr>
          <p:nvPr>
            <p:ph type="body" sz="quarter" idx="66"/>
          </p:nvPr>
        </p:nvSpPr>
        <p:spPr>
          <a:xfrm>
            <a:off x="8950325" y="5334000"/>
            <a:ext cx="2571750" cy="712788"/>
          </a:xfrm>
        </p:spPr>
        <p:txBody>
          <a:bodyPr/>
          <a:lstStyle/>
          <a:p>
            <a:r>
              <a:rPr lang="en-US" noProof="0"/>
              <a:t>Benefit: </a:t>
            </a:r>
            <a:r>
              <a:rPr lang="en-US" noProof="0">
                <a:latin typeface="+mj-lt"/>
              </a:rPr>
              <a:t>Communicate, summarize, and generate action items </a:t>
            </a:r>
            <a:r>
              <a:rPr lang="en-US" noProof="0"/>
              <a:t>for collaboration with formulation scientists and manufacturing teams.</a:t>
            </a:r>
          </a:p>
        </p:txBody>
      </p:sp>
      <p:sp>
        <p:nvSpPr>
          <p:cNvPr id="104" name="Text Placeholder 103">
            <a:extLst>
              <a:ext uri="{FF2B5EF4-FFF2-40B4-BE49-F238E27FC236}">
                <a16:creationId xmlns:a16="http://schemas.microsoft.com/office/drawing/2014/main" id="{C4B61E33-AD58-0B2C-4306-506A1890BB11}"/>
              </a:ext>
            </a:extLst>
          </p:cNvPr>
          <p:cNvSpPr>
            <a:spLocks noGrp="1"/>
          </p:cNvSpPr>
          <p:nvPr>
            <p:ph type="body" sz="quarter" idx="54"/>
          </p:nvPr>
        </p:nvSpPr>
        <p:spPr>
          <a:xfrm>
            <a:off x="8950475" y="3725103"/>
            <a:ext cx="2572262" cy="153888"/>
          </a:xfrm>
        </p:spPr>
        <p:txBody>
          <a:bodyPr/>
          <a:lstStyle/>
          <a:p>
            <a:r>
              <a:rPr lang="en-US" noProof="0"/>
              <a:t>Collaborate on formulation</a:t>
            </a:r>
          </a:p>
        </p:txBody>
      </p:sp>
      <p:sp>
        <p:nvSpPr>
          <p:cNvPr id="105" name="Text Placeholder 104">
            <a:extLst>
              <a:ext uri="{FF2B5EF4-FFF2-40B4-BE49-F238E27FC236}">
                <a16:creationId xmlns:a16="http://schemas.microsoft.com/office/drawing/2014/main" id="{A5CB3385-91E8-43FD-D837-4A7FAAB55E52}"/>
              </a:ext>
            </a:extLst>
          </p:cNvPr>
          <p:cNvSpPr>
            <a:spLocks noGrp="1"/>
          </p:cNvSpPr>
          <p:nvPr>
            <p:ph type="body" sz="quarter" idx="55"/>
          </p:nvPr>
        </p:nvSpPr>
        <p:spPr>
          <a:xfrm>
            <a:off x="8950475" y="4050957"/>
            <a:ext cx="2572262" cy="626701"/>
          </a:xfrm>
        </p:spPr>
        <p:txBody>
          <a:bodyPr/>
          <a:lstStyle/>
          <a:p>
            <a:r>
              <a:rPr lang="en-US" noProof="0"/>
              <a:t>Collaborate with other scientists and manufacturing teams to develop stable formulation of the drug for clinical use.</a:t>
            </a:r>
          </a:p>
        </p:txBody>
      </p:sp>
      <p:sp>
        <p:nvSpPr>
          <p:cNvPr id="94" name="Text Placeholder 93">
            <a:extLst>
              <a:ext uri="{FF2B5EF4-FFF2-40B4-BE49-F238E27FC236}">
                <a16:creationId xmlns:a16="http://schemas.microsoft.com/office/drawing/2014/main" id="{680EDCFB-0015-B5FF-5378-B2A3CEAD6016}"/>
              </a:ext>
            </a:extLst>
          </p:cNvPr>
          <p:cNvSpPr>
            <a:spLocks noGrp="1"/>
          </p:cNvSpPr>
          <p:nvPr>
            <p:ph type="body" sz="quarter" idx="67"/>
          </p:nvPr>
        </p:nvSpPr>
        <p:spPr>
          <a:xfrm>
            <a:off x="6067425" y="5334000"/>
            <a:ext cx="2571750" cy="712788"/>
          </a:xfrm>
        </p:spPr>
        <p:txBody>
          <a:bodyPr/>
          <a:lstStyle/>
          <a:p>
            <a:r>
              <a:rPr lang="en-US" noProof="0"/>
              <a:t>Benefit: </a:t>
            </a:r>
            <a:r>
              <a:rPr lang="en-US" noProof="0">
                <a:latin typeface="+mj-lt"/>
              </a:rPr>
              <a:t>Generate document</a:t>
            </a:r>
            <a:r>
              <a:rPr lang="en-US" noProof="0"/>
              <a:t> by turning data into natural language and combining several source documents.</a:t>
            </a:r>
          </a:p>
        </p:txBody>
      </p:sp>
      <p:sp>
        <p:nvSpPr>
          <p:cNvPr id="107" name="Text Placeholder 106">
            <a:extLst>
              <a:ext uri="{FF2B5EF4-FFF2-40B4-BE49-F238E27FC236}">
                <a16:creationId xmlns:a16="http://schemas.microsoft.com/office/drawing/2014/main" id="{3CD67B7A-0CBD-0401-D2CD-BC40506DBD6D}"/>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08" name="Text Placeholder 107">
            <a:extLst>
              <a:ext uri="{FF2B5EF4-FFF2-40B4-BE49-F238E27FC236}">
                <a16:creationId xmlns:a16="http://schemas.microsoft.com/office/drawing/2014/main" id="{7608BC85-8E1C-D64B-7D57-62C2643C9EAB}"/>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109" name="Rectangle: Rounded Corners 6">
            <a:extLst>
              <a:ext uri="{FF2B5EF4-FFF2-40B4-BE49-F238E27FC236}">
                <a16:creationId xmlns:a16="http://schemas.microsoft.com/office/drawing/2014/main" id="{5B0FC572-2411-F96F-6D10-48500D8453E5}"/>
              </a:ext>
              <a:ext uri="{C183D7F6-B498-43B3-948B-1728B52AA6E4}">
                <adec:decorative xmlns:adec="http://schemas.microsoft.com/office/drawing/2017/decorative" val="1"/>
              </a:ext>
            </a:extLst>
          </p:cNvPr>
          <p:cNvSpPr/>
          <p:nvPr/>
        </p:nvSpPr>
        <p:spPr bwMode="auto">
          <a:xfrm>
            <a:off x="320719" y="3778836"/>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Product time to market</a:t>
            </a:r>
          </a:p>
        </p:txBody>
      </p:sp>
      <p:pic>
        <p:nvPicPr>
          <p:cNvPr id="110" name="Graphic 109">
            <a:extLst>
              <a:ext uri="{FF2B5EF4-FFF2-40B4-BE49-F238E27FC236}">
                <a16:creationId xmlns:a16="http://schemas.microsoft.com/office/drawing/2014/main" id="{9E633B77-775E-E1D6-DF9D-4A3AF617839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7506" y="3814270"/>
            <a:ext cx="144000" cy="141732"/>
          </a:xfrm>
          <a:prstGeom prst="rect">
            <a:avLst/>
          </a:prstGeom>
        </p:spPr>
      </p:pic>
      <p:sp>
        <p:nvSpPr>
          <p:cNvPr id="113" name="Rectangle: Rounded Corners 6">
            <a:extLst>
              <a:ext uri="{FF2B5EF4-FFF2-40B4-BE49-F238E27FC236}">
                <a16:creationId xmlns:a16="http://schemas.microsoft.com/office/drawing/2014/main" id="{659FD988-BE6D-F03B-9222-4F0D4D4346D6}"/>
              </a:ext>
              <a:ext uri="{C183D7F6-B498-43B3-948B-1728B52AA6E4}">
                <adec:decorative xmlns:adec="http://schemas.microsoft.com/office/drawing/2017/decorative" val="1"/>
              </a:ext>
            </a:extLst>
          </p:cNvPr>
          <p:cNvSpPr>
            <a:spLocks/>
          </p:cNvSpPr>
          <p:nvPr/>
        </p:nvSpPr>
        <p:spPr bwMode="auto">
          <a:xfrm>
            <a:off x="320719" y="5020658"/>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14" name="Graphic 113">
            <a:extLst>
              <a:ext uri="{FF2B5EF4-FFF2-40B4-BE49-F238E27FC236}">
                <a16:creationId xmlns:a16="http://schemas.microsoft.com/office/drawing/2014/main" id="{8BF34624-7BC8-3DC1-D45F-177FA34EA0C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056658"/>
            <a:ext cx="144000" cy="144000"/>
          </a:xfrm>
          <a:prstGeom prst="rect">
            <a:avLst/>
          </a:prstGeom>
        </p:spPr>
      </p:pic>
      <p:sp>
        <p:nvSpPr>
          <p:cNvPr id="115" name="Rectangle: Rounded Corners 6">
            <a:extLst>
              <a:ext uri="{FF2B5EF4-FFF2-40B4-BE49-F238E27FC236}">
                <a16:creationId xmlns:a16="http://schemas.microsoft.com/office/drawing/2014/main" id="{A64BEEEB-6711-369E-10E0-A60C7144E360}"/>
              </a:ext>
              <a:ext uri="{C183D7F6-B498-43B3-948B-1728B52AA6E4}">
                <adec:decorative xmlns:adec="http://schemas.microsoft.com/office/drawing/2017/decorative" val="1"/>
              </a:ext>
            </a:extLst>
          </p:cNvPr>
          <p:cNvSpPr>
            <a:spLocks/>
          </p:cNvSpPr>
          <p:nvPr/>
        </p:nvSpPr>
        <p:spPr bwMode="auto">
          <a:xfrm>
            <a:off x="320719" y="530672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16" name="Graphic 115">
            <a:extLst>
              <a:ext uri="{FF2B5EF4-FFF2-40B4-BE49-F238E27FC236}">
                <a16:creationId xmlns:a16="http://schemas.microsoft.com/office/drawing/2014/main" id="{2BAD0C73-4F16-C27D-2E58-E8E86B5E066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342726"/>
            <a:ext cx="144000" cy="144000"/>
          </a:xfrm>
          <a:prstGeom prst="rect">
            <a:avLst/>
          </a:prstGeom>
        </p:spPr>
      </p:pic>
      <p:sp>
        <p:nvSpPr>
          <p:cNvPr id="117" name="TextBox 116">
            <a:extLst>
              <a:ext uri="{FF2B5EF4-FFF2-40B4-BE49-F238E27FC236}">
                <a16:creationId xmlns:a16="http://schemas.microsoft.com/office/drawing/2014/main" id="{E50230A1-E108-561F-8929-5B73EA6068A0}"/>
              </a:ext>
              <a:ext uri="{C183D7F6-B498-43B3-948B-1728B52AA6E4}">
                <adec:decorative xmlns:adec="http://schemas.microsoft.com/office/drawing/2017/decorative" val="0"/>
              </a:ext>
            </a:extLst>
          </p:cNvPr>
          <p:cNvSpPr txBox="1"/>
          <p:nvPr/>
        </p:nvSpPr>
        <p:spPr>
          <a:xfrm>
            <a:off x="3541883"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29" name="Picture 50">
            <a:hlinkClick r:id="rId6"/>
            <a:extLst>
              <a:ext uri="{FF2B5EF4-FFF2-40B4-BE49-F238E27FC236}">
                <a16:creationId xmlns:a16="http://schemas.microsoft.com/office/drawing/2014/main" id="{4947CB2B-EFD6-3B85-EDCC-C1F28831E2F1}"/>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2890"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19" name="TextBox 118">
            <a:extLst>
              <a:ext uri="{FF2B5EF4-FFF2-40B4-BE49-F238E27FC236}">
                <a16:creationId xmlns:a16="http://schemas.microsoft.com/office/drawing/2014/main" id="{258C5675-4B1B-3E43-2D8D-501E85DA4CD8}"/>
              </a:ext>
              <a:ext uri="{C183D7F6-B498-43B3-948B-1728B52AA6E4}">
                <adec:decorative xmlns:adec="http://schemas.microsoft.com/office/drawing/2017/decorative" val="0"/>
              </a:ext>
            </a:extLst>
          </p:cNvPr>
          <p:cNvSpPr txBox="1"/>
          <p:nvPr/>
        </p:nvSpPr>
        <p:spPr>
          <a:xfrm>
            <a:off x="6426370" y="4871260"/>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pic>
        <p:nvPicPr>
          <p:cNvPr id="135" name="Graphic 134">
            <a:extLst>
              <a:ext uri="{FF2B5EF4-FFF2-40B4-BE49-F238E27FC236}">
                <a16:creationId xmlns:a16="http://schemas.microsoft.com/office/drawing/2014/main" id="{8337DCC0-9488-CCDD-BA03-8F81994C0790}"/>
              </a:ext>
            </a:extLst>
          </p:cNvPr>
          <p:cNvPicPr>
            <a:picLocks/>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6818" b="-6818"/>
          <a:stretch/>
        </p:blipFill>
        <p:spPr>
          <a:xfrm>
            <a:off x="6066682" y="4837863"/>
            <a:ext cx="220682" cy="220682"/>
          </a:xfrm>
          <a:prstGeom prst="rect">
            <a:avLst/>
          </a:prstGeom>
        </p:spPr>
      </p:pic>
      <p:sp>
        <p:nvSpPr>
          <p:cNvPr id="121" name="TextBox 120">
            <a:extLst>
              <a:ext uri="{FF2B5EF4-FFF2-40B4-BE49-F238E27FC236}">
                <a16:creationId xmlns:a16="http://schemas.microsoft.com/office/drawing/2014/main" id="{3041A74A-251E-E56A-4B73-4A8F3B478C0B}"/>
              </a:ext>
              <a:ext uri="{C183D7F6-B498-43B3-948B-1728B52AA6E4}">
                <adec:decorative xmlns:adec="http://schemas.microsoft.com/office/drawing/2017/decorative" val="0"/>
              </a:ext>
            </a:extLst>
          </p:cNvPr>
          <p:cNvSpPr txBox="1"/>
          <p:nvPr/>
        </p:nvSpPr>
        <p:spPr>
          <a:xfrm>
            <a:off x="3541883" y="4871260"/>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22" name="Picture 50">
            <a:hlinkClick r:id="rId6"/>
            <a:extLst>
              <a:ext uri="{FF2B5EF4-FFF2-40B4-BE49-F238E27FC236}">
                <a16:creationId xmlns:a16="http://schemas.microsoft.com/office/drawing/2014/main" id="{F587E644-43EB-75CA-B025-71208199A54B}"/>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2890" y="4829399"/>
            <a:ext cx="237610" cy="237610"/>
          </a:xfrm>
          <a:prstGeom prst="rect">
            <a:avLst/>
          </a:prstGeom>
          <a:noFill/>
          <a:extLst>
            <a:ext uri="{909E8E84-426E-40DD-AFC4-6F175D3DCCD1}">
              <a14:hiddenFill xmlns:a14="http://schemas.microsoft.com/office/drawing/2010/main">
                <a:solidFill>
                  <a:srgbClr val="FFFFFF"/>
                </a:solidFill>
              </a14:hiddenFill>
            </a:ext>
          </a:extLst>
        </p:spPr>
      </p:pic>
      <p:sp>
        <p:nvSpPr>
          <p:cNvPr id="123" name="TextBox 122">
            <a:extLst>
              <a:ext uri="{FF2B5EF4-FFF2-40B4-BE49-F238E27FC236}">
                <a16:creationId xmlns:a16="http://schemas.microsoft.com/office/drawing/2014/main" id="{CF011B69-53F1-34A3-0BB8-C43C1866391C}"/>
              </a:ext>
              <a:ext uri="{C183D7F6-B498-43B3-948B-1728B52AA6E4}">
                <adec:decorative xmlns:adec="http://schemas.microsoft.com/office/drawing/2017/decorative" val="0"/>
              </a:ext>
            </a:extLst>
          </p:cNvPr>
          <p:cNvSpPr txBox="1"/>
          <p:nvPr/>
        </p:nvSpPr>
        <p:spPr>
          <a:xfrm>
            <a:off x="6426370"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24" name="Picture 50">
            <a:hlinkClick r:id="rId6"/>
            <a:extLst>
              <a:ext uri="{FF2B5EF4-FFF2-40B4-BE49-F238E27FC236}">
                <a16:creationId xmlns:a16="http://schemas.microsoft.com/office/drawing/2014/main" id="{6D83B100-94FC-B43D-3A47-28FB7A603047}"/>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6682" y="2217886"/>
            <a:ext cx="220682" cy="220682"/>
          </a:xfrm>
          <a:prstGeom prst="rect">
            <a:avLst/>
          </a:prstGeom>
          <a:noFill/>
          <a:extLst>
            <a:ext uri="{909E8E84-426E-40DD-AFC4-6F175D3DCCD1}">
              <a14:hiddenFill xmlns:a14="http://schemas.microsoft.com/office/drawing/2010/main">
                <a:solidFill>
                  <a:srgbClr val="FFFFFF"/>
                </a:solidFill>
              </a14:hiddenFill>
            </a:ext>
          </a:extLst>
        </p:spPr>
      </p:pic>
      <p:sp>
        <p:nvSpPr>
          <p:cNvPr id="125" name="TextBox 124">
            <a:extLst>
              <a:ext uri="{FF2B5EF4-FFF2-40B4-BE49-F238E27FC236}">
                <a16:creationId xmlns:a16="http://schemas.microsoft.com/office/drawing/2014/main" id="{CCEB5747-E2CB-7779-1857-2BCB69ADB945}"/>
              </a:ext>
              <a:ext uri="{C183D7F6-B498-43B3-948B-1728B52AA6E4}">
                <adec:decorative xmlns:adec="http://schemas.microsoft.com/office/drawing/2017/decorative" val="0"/>
              </a:ext>
            </a:extLst>
          </p:cNvPr>
          <p:cNvSpPr txBox="1"/>
          <p:nvPr/>
        </p:nvSpPr>
        <p:spPr>
          <a:xfrm>
            <a:off x="9309270"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31" name="Picture 50">
            <a:hlinkClick r:id="rId6"/>
            <a:extLst>
              <a:ext uri="{FF2B5EF4-FFF2-40B4-BE49-F238E27FC236}">
                <a16:creationId xmlns:a16="http://schemas.microsoft.com/office/drawing/2014/main" id="{16E2D869-4A85-EBEA-9F0D-ADDC27AF0752}"/>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0475" y="2217886"/>
            <a:ext cx="220682" cy="220682"/>
          </a:xfrm>
          <a:prstGeom prst="rect">
            <a:avLst/>
          </a:prstGeom>
          <a:noFill/>
          <a:extLst>
            <a:ext uri="{909E8E84-426E-40DD-AFC4-6F175D3DCCD1}">
              <a14:hiddenFill xmlns:a14="http://schemas.microsoft.com/office/drawing/2010/main">
                <a:solidFill>
                  <a:srgbClr val="FFFFFF"/>
                </a:solidFill>
              </a14:hiddenFill>
            </a:ext>
          </a:extLst>
        </p:spPr>
      </p:pic>
      <p:sp>
        <p:nvSpPr>
          <p:cNvPr id="127" name="TextBox 126">
            <a:extLst>
              <a:ext uri="{FF2B5EF4-FFF2-40B4-BE49-F238E27FC236}">
                <a16:creationId xmlns:a16="http://schemas.microsoft.com/office/drawing/2014/main" id="{F7DB8F81-7538-0183-3167-30557E0B19D6}"/>
              </a:ext>
              <a:ext uri="{C183D7F6-B498-43B3-948B-1728B52AA6E4}">
                <adec:decorative xmlns:adec="http://schemas.microsoft.com/office/drawing/2017/decorative" val="0"/>
              </a:ext>
            </a:extLst>
          </p:cNvPr>
          <p:cNvSpPr txBox="1"/>
          <p:nvPr/>
        </p:nvSpPr>
        <p:spPr>
          <a:xfrm>
            <a:off x="9309270" y="4871260"/>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pic>
        <p:nvPicPr>
          <p:cNvPr id="138" name="Picture 137" descr="Microsoft Teams Logo, symbol, meaning, history, PNG, brand">
            <a:extLst>
              <a:ext uri="{FF2B5EF4-FFF2-40B4-BE49-F238E27FC236}">
                <a16:creationId xmlns:a16="http://schemas.microsoft.com/office/drawing/2014/main" id="{CD657A15-A40C-5167-038F-968EA3BBA2D4}"/>
              </a:ext>
            </a:extLst>
          </p:cNvPr>
          <p:cNvPicPr>
            <a:picLocks noChangeArrowheads="1"/>
          </p:cNvPicPr>
          <p:nvPr/>
        </p:nvPicPr>
        <p:blipFill rotWithShape="1">
          <a:blip r:embed="rId10">
            <a:extLst>
              <a:ext uri="{28A0092B-C50C-407E-A947-70E740481C1C}">
                <a14:useLocalDpi xmlns:a14="http://schemas.microsoft.com/office/drawing/2010/main" val="0"/>
              </a:ext>
            </a:extLst>
          </a:blip>
          <a:srcRect l="19049" r="19049"/>
          <a:stretch/>
        </p:blipFill>
        <p:spPr bwMode="auto">
          <a:xfrm>
            <a:off x="8950475" y="4837863"/>
            <a:ext cx="220682" cy="220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74155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Text Placeholder 381">
            <a:extLst>
              <a:ext uri="{FF2B5EF4-FFF2-40B4-BE49-F238E27FC236}">
                <a16:creationId xmlns:a16="http://schemas.microsoft.com/office/drawing/2014/main" id="{AFC57489-1AC2-B611-73BA-1180D6E87CA9}"/>
              </a:ext>
            </a:extLst>
          </p:cNvPr>
          <p:cNvSpPr>
            <a:spLocks noGrp="1"/>
          </p:cNvSpPr>
          <p:nvPr>
            <p:ph type="body" sz="quarter" idx="32"/>
          </p:nvPr>
        </p:nvSpPr>
        <p:spPr>
          <a:xfrm>
            <a:off x="311388" y="1026303"/>
            <a:ext cx="2431246" cy="1131079"/>
          </a:xfrm>
        </p:spPr>
        <p:txBody>
          <a:bodyPr/>
          <a:lstStyle/>
          <a:p>
            <a:r>
              <a:rPr lang="en-US" noProof="0" dirty="0"/>
              <a:t>Use Copilot to help organize and conduct clinical trials to reduce the time and effort required.</a:t>
            </a:r>
          </a:p>
        </p:txBody>
      </p:sp>
      <p:sp>
        <p:nvSpPr>
          <p:cNvPr id="82" name="Title 81">
            <a:extLst>
              <a:ext uri="{FF2B5EF4-FFF2-40B4-BE49-F238E27FC236}">
                <a16:creationId xmlns:a16="http://schemas.microsoft.com/office/drawing/2014/main" id="{E27230FC-BF34-12CB-0C1C-39CC418A0317}"/>
              </a:ext>
            </a:extLst>
          </p:cNvPr>
          <p:cNvSpPr>
            <a:spLocks noGrp="1"/>
          </p:cNvSpPr>
          <p:nvPr>
            <p:ph type="title"/>
          </p:nvPr>
        </p:nvSpPr>
        <p:spPr>
          <a:xfrm>
            <a:off x="2521874" y="429826"/>
            <a:ext cx="3994781" cy="276999"/>
          </a:xfrm>
        </p:spPr>
        <p:txBody>
          <a:bodyPr/>
          <a:lstStyle/>
          <a:p>
            <a:r>
              <a:rPr lang="en-US"/>
              <a:t>Clinical trials</a:t>
            </a:r>
          </a:p>
        </p:txBody>
      </p:sp>
      <p:sp>
        <p:nvSpPr>
          <p:cNvPr id="86" name="Text Placeholder 85">
            <a:extLst>
              <a:ext uri="{FF2B5EF4-FFF2-40B4-BE49-F238E27FC236}">
                <a16:creationId xmlns:a16="http://schemas.microsoft.com/office/drawing/2014/main" id="{04CF5ACD-C561-314C-D132-BA8488BC818E}"/>
              </a:ext>
            </a:extLst>
          </p:cNvPr>
          <p:cNvSpPr>
            <a:spLocks noGrp="1"/>
          </p:cNvSpPr>
          <p:nvPr>
            <p:ph type="body" sz="quarter" idx="30"/>
          </p:nvPr>
        </p:nvSpPr>
        <p:spPr>
          <a:xfrm>
            <a:off x="10430351" y="521099"/>
            <a:ext cx="1456966" cy="175614"/>
          </a:xfrm>
        </p:spPr>
        <p:txBody>
          <a:bodyPr/>
          <a:lstStyle/>
          <a:p>
            <a:r>
              <a:rPr lang="en-US" noProof="0"/>
              <a:t>Buy</a:t>
            </a:r>
          </a:p>
        </p:txBody>
      </p:sp>
      <p:sp>
        <p:nvSpPr>
          <p:cNvPr id="84" name="Text Placeholder 83">
            <a:extLst>
              <a:ext uri="{FF2B5EF4-FFF2-40B4-BE49-F238E27FC236}">
                <a16:creationId xmlns:a16="http://schemas.microsoft.com/office/drawing/2014/main" id="{3CA1E8E5-2EC3-18AB-602C-8738808FA5C3}"/>
              </a:ext>
            </a:extLst>
          </p:cNvPr>
          <p:cNvSpPr>
            <a:spLocks noGrp="1"/>
          </p:cNvSpPr>
          <p:nvPr>
            <p:ph type="body" sz="quarter" idx="17"/>
          </p:nvPr>
        </p:nvSpPr>
        <p:spPr>
          <a:xfrm>
            <a:off x="7149557" y="521100"/>
            <a:ext cx="2969488" cy="169277"/>
          </a:xfrm>
        </p:spPr>
        <p:txBody>
          <a:bodyPr/>
          <a:lstStyle/>
          <a:p>
            <a:r>
              <a:rPr lang="en-US" noProof="0"/>
              <a:t>Microsoft 365 Copilot</a:t>
            </a:r>
          </a:p>
        </p:txBody>
      </p:sp>
      <p:sp>
        <p:nvSpPr>
          <p:cNvPr id="88" name="Text Placeholder 87">
            <a:extLst>
              <a:ext uri="{FF2B5EF4-FFF2-40B4-BE49-F238E27FC236}">
                <a16:creationId xmlns:a16="http://schemas.microsoft.com/office/drawing/2014/main" id="{194E8816-BF19-3849-200B-CBC91951DBDB}"/>
              </a:ext>
            </a:extLst>
          </p:cNvPr>
          <p:cNvSpPr>
            <a:spLocks noGrp="1"/>
          </p:cNvSpPr>
          <p:nvPr>
            <p:ph type="body" sz="quarter" idx="33"/>
          </p:nvPr>
        </p:nvSpPr>
        <p:spPr>
          <a:xfrm>
            <a:off x="304797" y="460603"/>
            <a:ext cx="2001393" cy="215444"/>
          </a:xfrm>
        </p:spPr>
        <p:txBody>
          <a:bodyPr/>
          <a:lstStyle/>
          <a:p>
            <a:r>
              <a:rPr lang="en-US"/>
              <a:t>Pharma</a:t>
            </a:r>
          </a:p>
        </p:txBody>
      </p:sp>
      <p:sp>
        <p:nvSpPr>
          <p:cNvPr id="128" name="Text Placeholder 127">
            <a:extLst>
              <a:ext uri="{FF2B5EF4-FFF2-40B4-BE49-F238E27FC236}">
                <a16:creationId xmlns:a16="http://schemas.microsoft.com/office/drawing/2014/main" id="{80FCE3F7-5445-C6AD-F4EC-7B97F59E605B}"/>
              </a:ext>
            </a:extLst>
          </p:cNvPr>
          <p:cNvSpPr>
            <a:spLocks noGrp="1"/>
          </p:cNvSpPr>
          <p:nvPr>
            <p:ph type="body" sz="quarter" idx="69"/>
          </p:nvPr>
        </p:nvSpPr>
        <p:spPr>
          <a:xfrm>
            <a:off x="3182938" y="2725738"/>
            <a:ext cx="2571750" cy="712787"/>
          </a:xfrm>
        </p:spPr>
        <p:txBody>
          <a:bodyPr/>
          <a:lstStyle/>
          <a:p>
            <a:r>
              <a:rPr lang="en-US" noProof="0"/>
              <a:t>Benefit: </a:t>
            </a:r>
            <a:r>
              <a:rPr lang="en-US" noProof="0">
                <a:latin typeface="+mj-lt"/>
              </a:rPr>
              <a:t>Rapidly create a protocol document </a:t>
            </a:r>
            <a:r>
              <a:rPr lang="en-US" noProof="0"/>
              <a:t>first draft from a few source documents.</a:t>
            </a:r>
          </a:p>
        </p:txBody>
      </p:sp>
      <p:sp>
        <p:nvSpPr>
          <p:cNvPr id="83" name="Text Placeholder 82">
            <a:extLst>
              <a:ext uri="{FF2B5EF4-FFF2-40B4-BE49-F238E27FC236}">
                <a16:creationId xmlns:a16="http://schemas.microsoft.com/office/drawing/2014/main" id="{957AEF56-8786-D35D-6420-DD52E0317622}"/>
              </a:ext>
            </a:extLst>
          </p:cNvPr>
          <p:cNvSpPr>
            <a:spLocks noGrp="1"/>
          </p:cNvSpPr>
          <p:nvPr>
            <p:ph type="body" sz="quarter" idx="11"/>
          </p:nvPr>
        </p:nvSpPr>
        <p:spPr>
          <a:xfrm>
            <a:off x="3182890" y="1112478"/>
            <a:ext cx="2572262" cy="153888"/>
          </a:xfrm>
        </p:spPr>
        <p:txBody>
          <a:bodyPr/>
          <a:lstStyle/>
          <a:p>
            <a:r>
              <a:rPr lang="en-US" noProof="0"/>
              <a:t>Get ideas for protocols</a:t>
            </a:r>
          </a:p>
        </p:txBody>
      </p:sp>
      <p:sp>
        <p:nvSpPr>
          <p:cNvPr id="115" name="Text Placeholder 114">
            <a:extLst>
              <a:ext uri="{FF2B5EF4-FFF2-40B4-BE49-F238E27FC236}">
                <a16:creationId xmlns:a16="http://schemas.microsoft.com/office/drawing/2014/main" id="{E2A42655-E63E-217B-FC82-566A4FCE05C5}"/>
              </a:ext>
            </a:extLst>
          </p:cNvPr>
          <p:cNvSpPr>
            <a:spLocks noGrp="1"/>
          </p:cNvSpPr>
          <p:nvPr>
            <p:ph type="body" sz="quarter" idx="18"/>
          </p:nvPr>
        </p:nvSpPr>
        <p:spPr>
          <a:xfrm>
            <a:off x="3182890" y="1438715"/>
            <a:ext cx="2572262" cy="626701"/>
          </a:xfrm>
        </p:spPr>
        <p:txBody>
          <a:bodyPr/>
          <a:lstStyle/>
          <a:p>
            <a:r>
              <a:rPr lang="en-US" noProof="0"/>
              <a:t>The clinical researcher uses Copilot to get ideas for the study protocol document.</a:t>
            </a:r>
          </a:p>
        </p:txBody>
      </p:sp>
      <p:sp>
        <p:nvSpPr>
          <p:cNvPr id="117" name="Text Placeholder 116">
            <a:extLst>
              <a:ext uri="{FF2B5EF4-FFF2-40B4-BE49-F238E27FC236}">
                <a16:creationId xmlns:a16="http://schemas.microsoft.com/office/drawing/2014/main" id="{0B78BA39-83A9-0ECF-43A1-A2694A72D0D7}"/>
              </a:ext>
            </a:extLst>
          </p:cNvPr>
          <p:cNvSpPr>
            <a:spLocks noGrp="1"/>
          </p:cNvSpPr>
          <p:nvPr>
            <p:ph type="body" sz="quarter" idx="42"/>
          </p:nvPr>
        </p:nvSpPr>
        <p:spPr>
          <a:xfrm>
            <a:off x="6066682" y="1112478"/>
            <a:ext cx="2572262" cy="153888"/>
          </a:xfrm>
        </p:spPr>
        <p:txBody>
          <a:bodyPr/>
          <a:lstStyle/>
          <a:p>
            <a:r>
              <a:rPr lang="en-US" noProof="0"/>
              <a:t>Selection and training</a:t>
            </a:r>
          </a:p>
        </p:txBody>
      </p:sp>
      <p:sp>
        <p:nvSpPr>
          <p:cNvPr id="118" name="Text Placeholder 117">
            <a:extLst>
              <a:ext uri="{FF2B5EF4-FFF2-40B4-BE49-F238E27FC236}">
                <a16:creationId xmlns:a16="http://schemas.microsoft.com/office/drawing/2014/main" id="{4DAE0B42-DA99-6D17-5F5A-4699CE465E03}"/>
              </a:ext>
            </a:extLst>
          </p:cNvPr>
          <p:cNvSpPr>
            <a:spLocks noGrp="1"/>
          </p:cNvSpPr>
          <p:nvPr>
            <p:ph type="body" sz="quarter" idx="43"/>
          </p:nvPr>
        </p:nvSpPr>
        <p:spPr>
          <a:xfrm>
            <a:off x="6066682" y="1438715"/>
            <a:ext cx="2572262" cy="626701"/>
          </a:xfrm>
        </p:spPr>
        <p:txBody>
          <a:bodyPr/>
          <a:lstStyle/>
          <a:p>
            <a:r>
              <a:rPr lang="en-US" noProof="0"/>
              <a:t>Organize clinical team discussions to select the site, coordinate patient recruitment, and ensure proper training for trial.</a:t>
            </a:r>
          </a:p>
        </p:txBody>
      </p:sp>
      <p:sp>
        <p:nvSpPr>
          <p:cNvPr id="122" name="Text Placeholder 121">
            <a:extLst>
              <a:ext uri="{FF2B5EF4-FFF2-40B4-BE49-F238E27FC236}">
                <a16:creationId xmlns:a16="http://schemas.microsoft.com/office/drawing/2014/main" id="{81A2FC95-C735-7C20-ECBD-1DA628718C7A}"/>
              </a:ext>
            </a:extLst>
          </p:cNvPr>
          <p:cNvSpPr>
            <a:spLocks noGrp="1"/>
          </p:cNvSpPr>
          <p:nvPr>
            <p:ph type="body" sz="quarter" idx="68"/>
          </p:nvPr>
        </p:nvSpPr>
        <p:spPr>
          <a:xfrm>
            <a:off x="8950325" y="2725738"/>
            <a:ext cx="2571750" cy="712787"/>
          </a:xfrm>
        </p:spPr>
        <p:txBody>
          <a:bodyPr/>
          <a:lstStyle/>
          <a:p>
            <a:r>
              <a:rPr lang="en-US" noProof="0"/>
              <a:t>Benefit: </a:t>
            </a:r>
            <a:r>
              <a:rPr lang="en-US" noProof="0">
                <a:latin typeface="+mj-lt"/>
              </a:rPr>
              <a:t>Quickly update a prior consent form </a:t>
            </a:r>
            <a:r>
              <a:rPr lang="en-US" noProof="0"/>
              <a:t>with appropriate information for desired clinical trial.</a:t>
            </a:r>
          </a:p>
        </p:txBody>
      </p:sp>
      <p:sp>
        <p:nvSpPr>
          <p:cNvPr id="120" name="Text Placeholder 119">
            <a:extLst>
              <a:ext uri="{FF2B5EF4-FFF2-40B4-BE49-F238E27FC236}">
                <a16:creationId xmlns:a16="http://schemas.microsoft.com/office/drawing/2014/main" id="{8E174B0A-71F6-DB28-47A2-6FF7CD38A5D4}"/>
              </a:ext>
            </a:extLst>
          </p:cNvPr>
          <p:cNvSpPr>
            <a:spLocks noGrp="1"/>
          </p:cNvSpPr>
          <p:nvPr>
            <p:ph type="body" sz="quarter" idx="45"/>
          </p:nvPr>
        </p:nvSpPr>
        <p:spPr>
          <a:xfrm>
            <a:off x="8950475" y="1112478"/>
            <a:ext cx="2572262" cy="153888"/>
          </a:xfrm>
        </p:spPr>
        <p:txBody>
          <a:bodyPr/>
          <a:lstStyle/>
          <a:p>
            <a:r>
              <a:rPr lang="en-US" noProof="0"/>
              <a:t>Informed consent</a:t>
            </a:r>
          </a:p>
        </p:txBody>
      </p:sp>
      <p:sp>
        <p:nvSpPr>
          <p:cNvPr id="121" name="Text Placeholder 120">
            <a:extLst>
              <a:ext uri="{FF2B5EF4-FFF2-40B4-BE49-F238E27FC236}">
                <a16:creationId xmlns:a16="http://schemas.microsoft.com/office/drawing/2014/main" id="{35D7EFC1-EB79-E65A-D7AC-184E4F409B6D}"/>
              </a:ext>
            </a:extLst>
          </p:cNvPr>
          <p:cNvSpPr>
            <a:spLocks noGrp="1"/>
          </p:cNvSpPr>
          <p:nvPr>
            <p:ph type="body" sz="quarter" idx="46"/>
          </p:nvPr>
        </p:nvSpPr>
        <p:spPr>
          <a:xfrm>
            <a:off x="8950475" y="1438715"/>
            <a:ext cx="2572262" cy="626701"/>
          </a:xfrm>
        </p:spPr>
        <p:txBody>
          <a:bodyPr/>
          <a:lstStyle/>
          <a:p>
            <a:r>
              <a:rPr lang="en-US" noProof="0"/>
              <a:t>Clinical team member creates form to obtain consent from study patients.</a:t>
            </a:r>
          </a:p>
        </p:txBody>
      </p:sp>
      <p:sp>
        <p:nvSpPr>
          <p:cNvPr id="131" name="Text Placeholder 130">
            <a:extLst>
              <a:ext uri="{FF2B5EF4-FFF2-40B4-BE49-F238E27FC236}">
                <a16:creationId xmlns:a16="http://schemas.microsoft.com/office/drawing/2014/main" id="{4B0A9938-0300-9550-553A-F52A3CD2BA13}"/>
              </a:ext>
            </a:extLst>
          </p:cNvPr>
          <p:cNvSpPr>
            <a:spLocks noGrp="1"/>
          </p:cNvSpPr>
          <p:nvPr>
            <p:ph type="body" sz="quarter" idx="70"/>
          </p:nvPr>
        </p:nvSpPr>
        <p:spPr>
          <a:xfrm>
            <a:off x="6067425" y="2725738"/>
            <a:ext cx="2571750" cy="712787"/>
          </a:xfrm>
        </p:spPr>
        <p:txBody>
          <a:bodyPr/>
          <a:lstStyle/>
          <a:p>
            <a:r>
              <a:rPr lang="en-US" noProof="0"/>
              <a:t>Benefit: </a:t>
            </a:r>
            <a:r>
              <a:rPr lang="en-US" noProof="0">
                <a:latin typeface="+mj-lt"/>
              </a:rPr>
              <a:t>Retrieve and summarize relevant chats, emails, and documents</a:t>
            </a:r>
            <a:r>
              <a:rPr lang="en-US" noProof="0"/>
              <a:t> that may be referenced for selection and training faster.</a:t>
            </a:r>
          </a:p>
        </p:txBody>
      </p:sp>
      <p:sp>
        <p:nvSpPr>
          <p:cNvPr id="123" name="Text Placeholder 122">
            <a:extLst>
              <a:ext uri="{FF2B5EF4-FFF2-40B4-BE49-F238E27FC236}">
                <a16:creationId xmlns:a16="http://schemas.microsoft.com/office/drawing/2014/main" id="{CD75EEB9-8CCB-5A63-FE87-A35BBFDB106C}"/>
              </a:ext>
            </a:extLst>
          </p:cNvPr>
          <p:cNvSpPr>
            <a:spLocks noGrp="1"/>
          </p:cNvSpPr>
          <p:nvPr>
            <p:ph type="body" sz="quarter" idx="48"/>
          </p:nvPr>
        </p:nvSpPr>
        <p:spPr>
          <a:xfrm>
            <a:off x="3182890" y="5334522"/>
            <a:ext cx="2572262" cy="712876"/>
          </a:xfrm>
        </p:spPr>
        <p:txBody>
          <a:bodyPr/>
          <a:lstStyle/>
          <a:p>
            <a:r>
              <a:rPr lang="en-US" noProof="0"/>
              <a:t>Benefit: </a:t>
            </a:r>
            <a:r>
              <a:rPr lang="en-US" noProof="0">
                <a:latin typeface="+mj-lt"/>
              </a:rPr>
              <a:t>Coordinate with communications team for external reporting </a:t>
            </a:r>
            <a:r>
              <a:rPr lang="en-US" noProof="0"/>
              <a:t>and share/locate attachments easily.</a:t>
            </a:r>
          </a:p>
        </p:txBody>
      </p:sp>
      <p:sp>
        <p:nvSpPr>
          <p:cNvPr id="124" name="Text Placeholder 123">
            <a:extLst>
              <a:ext uri="{FF2B5EF4-FFF2-40B4-BE49-F238E27FC236}">
                <a16:creationId xmlns:a16="http://schemas.microsoft.com/office/drawing/2014/main" id="{DC41C95B-A3E9-DF0C-1FF6-5037F3F56848}"/>
              </a:ext>
            </a:extLst>
          </p:cNvPr>
          <p:cNvSpPr>
            <a:spLocks noGrp="1"/>
          </p:cNvSpPr>
          <p:nvPr>
            <p:ph type="body" sz="quarter" idx="49"/>
          </p:nvPr>
        </p:nvSpPr>
        <p:spPr>
          <a:xfrm>
            <a:off x="3182890" y="3725103"/>
            <a:ext cx="2572262" cy="153888"/>
          </a:xfrm>
        </p:spPr>
        <p:txBody>
          <a:bodyPr/>
          <a:lstStyle/>
          <a:p>
            <a:r>
              <a:rPr lang="en-US" noProof="0"/>
              <a:t>Publication and communication</a:t>
            </a:r>
          </a:p>
        </p:txBody>
      </p:sp>
      <p:sp>
        <p:nvSpPr>
          <p:cNvPr id="125" name="Text Placeholder 124">
            <a:extLst>
              <a:ext uri="{FF2B5EF4-FFF2-40B4-BE49-F238E27FC236}">
                <a16:creationId xmlns:a16="http://schemas.microsoft.com/office/drawing/2014/main" id="{5AB140D6-13FE-C05D-75D5-DD35145AE873}"/>
              </a:ext>
            </a:extLst>
          </p:cNvPr>
          <p:cNvSpPr>
            <a:spLocks noGrp="1"/>
          </p:cNvSpPr>
          <p:nvPr>
            <p:ph type="body" sz="quarter" idx="50"/>
          </p:nvPr>
        </p:nvSpPr>
        <p:spPr>
          <a:xfrm>
            <a:off x="3182890" y="4050957"/>
            <a:ext cx="2572262" cy="626701"/>
          </a:xfrm>
        </p:spPr>
        <p:txBody>
          <a:bodyPr/>
          <a:lstStyle/>
          <a:p>
            <a:r>
              <a:rPr lang="en-US" noProof="0"/>
              <a:t>Clinical team seeks regulatory approval to market product.</a:t>
            </a:r>
          </a:p>
        </p:txBody>
      </p:sp>
      <p:sp>
        <p:nvSpPr>
          <p:cNvPr id="126" name="Text Placeholder 125">
            <a:extLst>
              <a:ext uri="{FF2B5EF4-FFF2-40B4-BE49-F238E27FC236}">
                <a16:creationId xmlns:a16="http://schemas.microsoft.com/office/drawing/2014/main" id="{5D81F2F2-E3C1-0DC4-4F84-4731C6F63A68}"/>
              </a:ext>
            </a:extLst>
          </p:cNvPr>
          <p:cNvSpPr>
            <a:spLocks noGrp="1"/>
          </p:cNvSpPr>
          <p:nvPr>
            <p:ph type="body" sz="quarter" idx="51"/>
          </p:nvPr>
        </p:nvSpPr>
        <p:spPr>
          <a:xfrm>
            <a:off x="6066682" y="3725103"/>
            <a:ext cx="2572262" cy="153888"/>
          </a:xfrm>
        </p:spPr>
        <p:txBody>
          <a:bodyPr/>
          <a:lstStyle/>
          <a:p>
            <a:r>
              <a:rPr lang="en-US" noProof="0"/>
              <a:t>Closeout and reporting</a:t>
            </a:r>
          </a:p>
        </p:txBody>
      </p:sp>
      <p:sp>
        <p:nvSpPr>
          <p:cNvPr id="127" name="Text Placeholder 126">
            <a:extLst>
              <a:ext uri="{FF2B5EF4-FFF2-40B4-BE49-F238E27FC236}">
                <a16:creationId xmlns:a16="http://schemas.microsoft.com/office/drawing/2014/main" id="{0F37B69F-356F-D301-35C7-8652135E3438}"/>
              </a:ext>
            </a:extLst>
          </p:cNvPr>
          <p:cNvSpPr>
            <a:spLocks noGrp="1"/>
          </p:cNvSpPr>
          <p:nvPr>
            <p:ph type="body" sz="quarter" idx="52"/>
          </p:nvPr>
        </p:nvSpPr>
        <p:spPr>
          <a:xfrm>
            <a:off x="6066682" y="4050957"/>
            <a:ext cx="2572262" cy="626701"/>
          </a:xfrm>
        </p:spPr>
        <p:txBody>
          <a:bodyPr/>
          <a:lstStyle/>
          <a:p>
            <a:r>
              <a:rPr lang="en-US" noProof="0"/>
              <a:t>Clinical team collaborates to create a clinical study presentation.</a:t>
            </a:r>
          </a:p>
        </p:txBody>
      </p:sp>
      <p:sp>
        <p:nvSpPr>
          <p:cNvPr id="116" name="Text Placeholder 115">
            <a:extLst>
              <a:ext uri="{FF2B5EF4-FFF2-40B4-BE49-F238E27FC236}">
                <a16:creationId xmlns:a16="http://schemas.microsoft.com/office/drawing/2014/main" id="{2FC22E80-67D6-FC5B-F7D8-72B03EB90117}"/>
              </a:ext>
            </a:extLst>
          </p:cNvPr>
          <p:cNvSpPr>
            <a:spLocks noGrp="1"/>
          </p:cNvSpPr>
          <p:nvPr>
            <p:ph type="body" sz="quarter" idx="66"/>
          </p:nvPr>
        </p:nvSpPr>
        <p:spPr>
          <a:xfrm>
            <a:off x="8950325" y="5334000"/>
            <a:ext cx="2571750" cy="712788"/>
          </a:xfrm>
        </p:spPr>
        <p:txBody>
          <a:bodyPr/>
          <a:lstStyle/>
          <a:p>
            <a:r>
              <a:rPr lang="en-US" noProof="0"/>
              <a:t>Benefit: </a:t>
            </a:r>
            <a:r>
              <a:rPr lang="en-US" noProof="0">
                <a:latin typeface="+mj-lt"/>
              </a:rPr>
              <a:t>Create metrics and visualizations</a:t>
            </a:r>
            <a:r>
              <a:rPr lang="en-US" noProof="0"/>
              <a:t> to track clinical trial performance/key milestones.</a:t>
            </a:r>
          </a:p>
        </p:txBody>
      </p:sp>
      <p:sp>
        <p:nvSpPr>
          <p:cNvPr id="129" name="Text Placeholder 128">
            <a:extLst>
              <a:ext uri="{FF2B5EF4-FFF2-40B4-BE49-F238E27FC236}">
                <a16:creationId xmlns:a16="http://schemas.microsoft.com/office/drawing/2014/main" id="{04F8C3F6-3478-780D-4B9E-9818FAAC4841}"/>
              </a:ext>
            </a:extLst>
          </p:cNvPr>
          <p:cNvSpPr>
            <a:spLocks noGrp="1"/>
          </p:cNvSpPr>
          <p:nvPr>
            <p:ph type="body" sz="quarter" idx="54"/>
          </p:nvPr>
        </p:nvSpPr>
        <p:spPr>
          <a:xfrm>
            <a:off x="8950475" y="3725103"/>
            <a:ext cx="2572262" cy="153888"/>
          </a:xfrm>
        </p:spPr>
        <p:txBody>
          <a:bodyPr/>
          <a:lstStyle/>
          <a:p>
            <a:r>
              <a:rPr lang="en-US" noProof="0"/>
              <a:t>Data collection and management</a:t>
            </a:r>
          </a:p>
        </p:txBody>
      </p:sp>
      <p:sp>
        <p:nvSpPr>
          <p:cNvPr id="130" name="Text Placeholder 129">
            <a:extLst>
              <a:ext uri="{FF2B5EF4-FFF2-40B4-BE49-F238E27FC236}">
                <a16:creationId xmlns:a16="http://schemas.microsoft.com/office/drawing/2014/main" id="{F7DFD2D0-C5AB-A915-4B5F-24FC5252B3C5}"/>
              </a:ext>
            </a:extLst>
          </p:cNvPr>
          <p:cNvSpPr>
            <a:spLocks noGrp="1"/>
          </p:cNvSpPr>
          <p:nvPr>
            <p:ph type="body" sz="quarter" idx="55"/>
          </p:nvPr>
        </p:nvSpPr>
        <p:spPr>
          <a:xfrm>
            <a:off x="8950475" y="4050957"/>
            <a:ext cx="2572262" cy="626701"/>
          </a:xfrm>
        </p:spPr>
        <p:txBody>
          <a:bodyPr/>
          <a:lstStyle/>
          <a:p>
            <a:r>
              <a:rPr lang="en-US" noProof="0"/>
              <a:t>Clinical researcher gathers and analyzes trial data.</a:t>
            </a:r>
          </a:p>
        </p:txBody>
      </p:sp>
      <p:sp>
        <p:nvSpPr>
          <p:cNvPr id="119" name="Text Placeholder 118">
            <a:extLst>
              <a:ext uri="{FF2B5EF4-FFF2-40B4-BE49-F238E27FC236}">
                <a16:creationId xmlns:a16="http://schemas.microsoft.com/office/drawing/2014/main" id="{5790F63B-AC76-8AC5-5BE2-ADFDB09B143F}"/>
              </a:ext>
            </a:extLst>
          </p:cNvPr>
          <p:cNvSpPr>
            <a:spLocks noGrp="1"/>
          </p:cNvSpPr>
          <p:nvPr>
            <p:ph type="body" sz="quarter" idx="67"/>
          </p:nvPr>
        </p:nvSpPr>
        <p:spPr>
          <a:xfrm>
            <a:off x="6067425" y="5334000"/>
            <a:ext cx="2571750" cy="712788"/>
          </a:xfrm>
        </p:spPr>
        <p:txBody>
          <a:bodyPr/>
          <a:lstStyle/>
          <a:p>
            <a:r>
              <a:rPr lang="en-US" noProof="0"/>
              <a:t>Benefit: </a:t>
            </a:r>
            <a:r>
              <a:rPr lang="en-US" noProof="0">
                <a:latin typeface="+mj-lt"/>
              </a:rPr>
              <a:t>Apply branding guidelines, adjust layouts, and reformat text </a:t>
            </a:r>
            <a:r>
              <a:rPr lang="en-US" noProof="0"/>
              <a:t>for stakeholder presentations.</a:t>
            </a:r>
          </a:p>
        </p:txBody>
      </p:sp>
      <p:sp>
        <p:nvSpPr>
          <p:cNvPr id="383" name="Text Placeholder 382">
            <a:extLst>
              <a:ext uri="{FF2B5EF4-FFF2-40B4-BE49-F238E27FC236}">
                <a16:creationId xmlns:a16="http://schemas.microsoft.com/office/drawing/2014/main" id="{2BF78927-455B-6C2E-3E69-2526B0BD82A6}"/>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358" name="Text Placeholder 357">
            <a:extLst>
              <a:ext uri="{FF2B5EF4-FFF2-40B4-BE49-F238E27FC236}">
                <a16:creationId xmlns:a16="http://schemas.microsoft.com/office/drawing/2014/main" id="{674BD74A-79EC-432B-8BC1-39051E9A0E1A}"/>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167" name="TextBox 166">
            <a:extLst>
              <a:ext uri="{FF2B5EF4-FFF2-40B4-BE49-F238E27FC236}">
                <a16:creationId xmlns:a16="http://schemas.microsoft.com/office/drawing/2014/main" id="{36F4A33F-D39D-BA0A-FB50-7C1F94CC66BE}"/>
              </a:ext>
              <a:ext uri="{C183D7F6-B498-43B3-948B-1728B52AA6E4}">
                <adec:decorative xmlns:adec="http://schemas.microsoft.com/office/drawing/2017/decorative" val="0"/>
              </a:ext>
            </a:extLst>
          </p:cNvPr>
          <p:cNvSpPr txBox="1"/>
          <p:nvPr/>
        </p:nvSpPr>
        <p:spPr>
          <a:xfrm>
            <a:off x="3541883"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pic>
        <p:nvPicPr>
          <p:cNvPr id="275" name="Graphic 274">
            <a:extLst>
              <a:ext uri="{FF2B5EF4-FFF2-40B4-BE49-F238E27FC236}">
                <a16:creationId xmlns:a16="http://schemas.microsoft.com/office/drawing/2014/main" id="{DADF7308-6F65-2C5C-BD27-432E77B93767}"/>
              </a:ext>
            </a:extLst>
          </p:cNvPr>
          <p:cNvPicPr>
            <a:picLocks/>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818" b="-6818"/>
          <a:stretch/>
        </p:blipFill>
        <p:spPr>
          <a:xfrm>
            <a:off x="3182890" y="2207040"/>
            <a:ext cx="242374" cy="242374"/>
          </a:xfrm>
          <a:prstGeom prst="rect">
            <a:avLst/>
          </a:prstGeom>
        </p:spPr>
      </p:pic>
      <p:sp>
        <p:nvSpPr>
          <p:cNvPr id="176" name="TextBox 175">
            <a:extLst>
              <a:ext uri="{FF2B5EF4-FFF2-40B4-BE49-F238E27FC236}">
                <a16:creationId xmlns:a16="http://schemas.microsoft.com/office/drawing/2014/main" id="{9D6FD351-266F-A8F4-7209-7E0B62E5CD00}"/>
              </a:ext>
              <a:ext uri="{C183D7F6-B498-43B3-948B-1728B52AA6E4}">
                <adec:decorative xmlns:adec="http://schemas.microsoft.com/office/drawing/2017/decorative" val="0"/>
              </a:ext>
            </a:extLst>
          </p:cNvPr>
          <p:cNvSpPr txBox="1"/>
          <p:nvPr/>
        </p:nvSpPr>
        <p:spPr>
          <a:xfrm>
            <a:off x="6426370" y="4871260"/>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PowerPoint</a:t>
            </a:r>
          </a:p>
        </p:txBody>
      </p:sp>
      <p:pic>
        <p:nvPicPr>
          <p:cNvPr id="307" name="Graphic 306">
            <a:extLst>
              <a:ext uri="{FF2B5EF4-FFF2-40B4-BE49-F238E27FC236}">
                <a16:creationId xmlns:a16="http://schemas.microsoft.com/office/drawing/2014/main" id="{E121B7FC-44C7-9EE8-B057-1125CC144934}"/>
              </a:ext>
            </a:extLst>
          </p:cNvPr>
          <p:cNvPicPr>
            <a:picLocks/>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7386" b="-7386"/>
          <a:stretch/>
        </p:blipFill>
        <p:spPr>
          <a:xfrm>
            <a:off x="6066682" y="4837863"/>
            <a:ext cx="220682" cy="220682"/>
          </a:xfrm>
          <a:prstGeom prst="rect">
            <a:avLst/>
          </a:prstGeom>
        </p:spPr>
      </p:pic>
      <p:sp>
        <p:nvSpPr>
          <p:cNvPr id="179" name="TextBox 178">
            <a:extLst>
              <a:ext uri="{FF2B5EF4-FFF2-40B4-BE49-F238E27FC236}">
                <a16:creationId xmlns:a16="http://schemas.microsoft.com/office/drawing/2014/main" id="{E906576C-B327-D699-E688-0370B284FB64}"/>
              </a:ext>
              <a:ext uri="{C183D7F6-B498-43B3-948B-1728B52AA6E4}">
                <adec:decorative xmlns:adec="http://schemas.microsoft.com/office/drawing/2017/decorative" val="0"/>
              </a:ext>
            </a:extLst>
          </p:cNvPr>
          <p:cNvSpPr txBox="1"/>
          <p:nvPr/>
        </p:nvSpPr>
        <p:spPr>
          <a:xfrm>
            <a:off x="3541883" y="4871260"/>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68" name="Picture 50">
            <a:hlinkClick r:id="rId6"/>
            <a:extLst>
              <a:ext uri="{FF2B5EF4-FFF2-40B4-BE49-F238E27FC236}">
                <a16:creationId xmlns:a16="http://schemas.microsoft.com/office/drawing/2014/main" id="{C1731BB1-076A-4784-1255-213132B79006}"/>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2890" y="4829399"/>
            <a:ext cx="237610" cy="237610"/>
          </a:xfrm>
          <a:prstGeom prst="rect">
            <a:avLst/>
          </a:prstGeom>
          <a:noFill/>
          <a:extLst>
            <a:ext uri="{909E8E84-426E-40DD-AFC4-6F175D3DCCD1}">
              <a14:hiddenFill xmlns:a14="http://schemas.microsoft.com/office/drawing/2010/main">
                <a:solidFill>
                  <a:srgbClr val="FFFFFF"/>
                </a:solidFill>
              </a14:hiddenFill>
            </a:ext>
          </a:extLst>
        </p:spPr>
      </p:pic>
      <p:sp>
        <p:nvSpPr>
          <p:cNvPr id="170" name="TextBox 169">
            <a:extLst>
              <a:ext uri="{FF2B5EF4-FFF2-40B4-BE49-F238E27FC236}">
                <a16:creationId xmlns:a16="http://schemas.microsoft.com/office/drawing/2014/main" id="{AA031B69-CE33-B1D6-7F2B-A56CC3C42F9E}"/>
              </a:ext>
              <a:ext uri="{C183D7F6-B498-43B3-948B-1728B52AA6E4}">
                <adec:decorative xmlns:adec="http://schemas.microsoft.com/office/drawing/2017/decorative" val="0"/>
              </a:ext>
            </a:extLst>
          </p:cNvPr>
          <p:cNvSpPr txBox="1"/>
          <p:nvPr/>
        </p:nvSpPr>
        <p:spPr>
          <a:xfrm>
            <a:off x="6426370"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269" name="Picture 50">
            <a:hlinkClick r:id="rId6"/>
            <a:extLst>
              <a:ext uri="{FF2B5EF4-FFF2-40B4-BE49-F238E27FC236}">
                <a16:creationId xmlns:a16="http://schemas.microsoft.com/office/drawing/2014/main" id="{5A25782E-B7D3-2989-FFA8-3CD98BC74E2B}"/>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6682" y="2217886"/>
            <a:ext cx="220682" cy="220682"/>
          </a:xfrm>
          <a:prstGeom prst="rect">
            <a:avLst/>
          </a:prstGeom>
          <a:noFill/>
          <a:extLst>
            <a:ext uri="{909E8E84-426E-40DD-AFC4-6F175D3DCCD1}">
              <a14:hiddenFill xmlns:a14="http://schemas.microsoft.com/office/drawing/2010/main">
                <a:solidFill>
                  <a:srgbClr val="FFFFFF"/>
                </a:solidFill>
              </a14:hiddenFill>
            </a:ext>
          </a:extLst>
        </p:spPr>
      </p:pic>
      <p:sp>
        <p:nvSpPr>
          <p:cNvPr id="215" name="Rectangle: Rounded Corners 6">
            <a:extLst>
              <a:ext uri="{FF2B5EF4-FFF2-40B4-BE49-F238E27FC236}">
                <a16:creationId xmlns:a16="http://schemas.microsoft.com/office/drawing/2014/main" id="{38FE1974-4782-2CEE-4EB6-B6D47EE558DD}"/>
              </a:ext>
              <a:ext uri="{C183D7F6-B498-43B3-948B-1728B52AA6E4}">
                <adec:decorative xmlns:adec="http://schemas.microsoft.com/office/drawing/2017/decorative" val="1"/>
              </a:ext>
            </a:extLst>
          </p:cNvPr>
          <p:cNvSpPr/>
          <p:nvPr/>
        </p:nvSpPr>
        <p:spPr bwMode="auto">
          <a:xfrm>
            <a:off x="320719" y="3778836"/>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Product time to market</a:t>
            </a:r>
          </a:p>
        </p:txBody>
      </p:sp>
      <p:pic>
        <p:nvPicPr>
          <p:cNvPr id="216" name="Graphic 215">
            <a:extLst>
              <a:ext uri="{FF2B5EF4-FFF2-40B4-BE49-F238E27FC236}">
                <a16:creationId xmlns:a16="http://schemas.microsoft.com/office/drawing/2014/main" id="{6A661030-4CF0-D249-CDB5-6D1D0119A50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6" y="3814270"/>
            <a:ext cx="144000" cy="141732"/>
          </a:xfrm>
          <a:prstGeom prst="rect">
            <a:avLst/>
          </a:prstGeom>
        </p:spPr>
      </p:pic>
      <p:sp>
        <p:nvSpPr>
          <p:cNvPr id="218" name="Rectangle: Rounded Corners 6">
            <a:extLst>
              <a:ext uri="{FF2B5EF4-FFF2-40B4-BE49-F238E27FC236}">
                <a16:creationId xmlns:a16="http://schemas.microsoft.com/office/drawing/2014/main" id="{D6300506-B6D4-1D56-A07F-C54141804B1D}"/>
              </a:ext>
              <a:ext uri="{C183D7F6-B498-43B3-948B-1728B52AA6E4}">
                <adec:decorative xmlns:adec="http://schemas.microsoft.com/office/drawing/2017/decorative" val="1"/>
              </a:ext>
            </a:extLst>
          </p:cNvPr>
          <p:cNvSpPr>
            <a:spLocks/>
          </p:cNvSpPr>
          <p:nvPr/>
        </p:nvSpPr>
        <p:spPr bwMode="auto">
          <a:xfrm>
            <a:off x="320721" y="4067458"/>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p>
        </p:txBody>
      </p:sp>
      <p:pic>
        <p:nvPicPr>
          <p:cNvPr id="219" name="Graphic 218">
            <a:extLst>
              <a:ext uri="{FF2B5EF4-FFF2-40B4-BE49-F238E27FC236}">
                <a16:creationId xmlns:a16="http://schemas.microsoft.com/office/drawing/2014/main" id="{E71DA637-A243-8E66-49F4-8E0EF3F8957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7507" y="4102892"/>
            <a:ext cx="144000" cy="141732"/>
          </a:xfrm>
          <a:prstGeom prst="rect">
            <a:avLst/>
          </a:prstGeom>
        </p:spPr>
      </p:pic>
      <p:sp>
        <p:nvSpPr>
          <p:cNvPr id="221" name="Rectangle: Rounded Corners 6">
            <a:extLst>
              <a:ext uri="{FF2B5EF4-FFF2-40B4-BE49-F238E27FC236}">
                <a16:creationId xmlns:a16="http://schemas.microsoft.com/office/drawing/2014/main" id="{6A2CF181-1C0B-A0C2-1D3F-AA304F9031AF}"/>
              </a:ext>
              <a:ext uri="{C183D7F6-B498-43B3-948B-1728B52AA6E4}">
                <adec:decorative xmlns:adec="http://schemas.microsoft.com/office/drawing/2017/decorative" val="1"/>
              </a:ext>
            </a:extLst>
          </p:cNvPr>
          <p:cNvSpPr>
            <a:spLocks/>
          </p:cNvSpPr>
          <p:nvPr/>
        </p:nvSpPr>
        <p:spPr bwMode="auto">
          <a:xfrm>
            <a:off x="320719" y="5020658"/>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222" name="Graphic 221">
            <a:extLst>
              <a:ext uri="{FF2B5EF4-FFF2-40B4-BE49-F238E27FC236}">
                <a16:creationId xmlns:a16="http://schemas.microsoft.com/office/drawing/2014/main" id="{CB6BEA3C-8722-C8A9-9A40-77867A01D24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67505" y="5056658"/>
            <a:ext cx="144000" cy="144000"/>
          </a:xfrm>
          <a:prstGeom prst="rect">
            <a:avLst/>
          </a:prstGeom>
        </p:spPr>
      </p:pic>
      <p:sp>
        <p:nvSpPr>
          <p:cNvPr id="224" name="Rectangle: Rounded Corners 6">
            <a:extLst>
              <a:ext uri="{FF2B5EF4-FFF2-40B4-BE49-F238E27FC236}">
                <a16:creationId xmlns:a16="http://schemas.microsoft.com/office/drawing/2014/main" id="{62AB781B-87B3-6F5D-38BC-B543AFBEA87B}"/>
              </a:ext>
              <a:ext uri="{C183D7F6-B498-43B3-948B-1728B52AA6E4}">
                <adec:decorative xmlns:adec="http://schemas.microsoft.com/office/drawing/2017/decorative" val="1"/>
              </a:ext>
            </a:extLst>
          </p:cNvPr>
          <p:cNvSpPr>
            <a:spLocks/>
          </p:cNvSpPr>
          <p:nvPr/>
        </p:nvSpPr>
        <p:spPr bwMode="auto">
          <a:xfrm>
            <a:off x="320719" y="530672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225" name="Graphic 224">
            <a:extLst>
              <a:ext uri="{FF2B5EF4-FFF2-40B4-BE49-F238E27FC236}">
                <a16:creationId xmlns:a16="http://schemas.microsoft.com/office/drawing/2014/main" id="{6D852E2B-D207-D3BB-0324-923E1E7CACCD}"/>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67505" y="5342726"/>
            <a:ext cx="144000" cy="144000"/>
          </a:xfrm>
          <a:prstGeom prst="rect">
            <a:avLst/>
          </a:prstGeom>
        </p:spPr>
      </p:pic>
      <p:sp>
        <p:nvSpPr>
          <p:cNvPr id="301" name="TextBox 300">
            <a:extLst>
              <a:ext uri="{FF2B5EF4-FFF2-40B4-BE49-F238E27FC236}">
                <a16:creationId xmlns:a16="http://schemas.microsoft.com/office/drawing/2014/main" id="{8333EB03-5E99-C68F-F432-66F4BF751D81}"/>
              </a:ext>
              <a:ext uri="{C183D7F6-B498-43B3-948B-1728B52AA6E4}">
                <adec:decorative xmlns:adec="http://schemas.microsoft.com/office/drawing/2017/decorative" val="0"/>
              </a:ext>
            </a:extLst>
          </p:cNvPr>
          <p:cNvSpPr txBox="1"/>
          <p:nvPr/>
        </p:nvSpPr>
        <p:spPr>
          <a:xfrm>
            <a:off x="9309270"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pic>
        <p:nvPicPr>
          <p:cNvPr id="302" name="Graphic 301">
            <a:extLst>
              <a:ext uri="{FF2B5EF4-FFF2-40B4-BE49-F238E27FC236}">
                <a16:creationId xmlns:a16="http://schemas.microsoft.com/office/drawing/2014/main" id="{292A82A5-0D39-1501-A28F-AEEB32FA9BBC}"/>
              </a:ext>
            </a:extLst>
          </p:cNvPr>
          <p:cNvPicPr>
            <a:picLocks/>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818" b="-6818"/>
          <a:stretch/>
        </p:blipFill>
        <p:spPr>
          <a:xfrm>
            <a:off x="8950475" y="2217886"/>
            <a:ext cx="220682" cy="220682"/>
          </a:xfrm>
          <a:prstGeom prst="rect">
            <a:avLst/>
          </a:prstGeom>
        </p:spPr>
      </p:pic>
      <p:sp>
        <p:nvSpPr>
          <p:cNvPr id="304" name="TextBox 303">
            <a:extLst>
              <a:ext uri="{FF2B5EF4-FFF2-40B4-BE49-F238E27FC236}">
                <a16:creationId xmlns:a16="http://schemas.microsoft.com/office/drawing/2014/main" id="{AD8EEF07-46ED-2A10-DFF9-3FE262D3F93B}"/>
              </a:ext>
              <a:ext uri="{C183D7F6-B498-43B3-948B-1728B52AA6E4}">
                <adec:decorative xmlns:adec="http://schemas.microsoft.com/office/drawing/2017/decorative" val="0"/>
              </a:ext>
            </a:extLst>
          </p:cNvPr>
          <p:cNvSpPr txBox="1"/>
          <p:nvPr/>
        </p:nvSpPr>
        <p:spPr>
          <a:xfrm>
            <a:off x="9309270" y="4871260"/>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Excel</a:t>
            </a:r>
          </a:p>
        </p:txBody>
      </p:sp>
      <p:pic>
        <p:nvPicPr>
          <p:cNvPr id="305" name="Graphic 304">
            <a:extLst>
              <a:ext uri="{FF2B5EF4-FFF2-40B4-BE49-F238E27FC236}">
                <a16:creationId xmlns:a16="http://schemas.microsoft.com/office/drawing/2014/main" id="{93A96B2E-6611-2DEC-4D81-CC32EBE69BBB}"/>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t="-5682" b="-5682"/>
          <a:stretch/>
        </p:blipFill>
        <p:spPr>
          <a:xfrm>
            <a:off x="8950475" y="4837863"/>
            <a:ext cx="220682" cy="220682"/>
          </a:xfrm>
          <a:prstGeom prst="rect">
            <a:avLst/>
          </a:prstGeom>
        </p:spPr>
      </p:pic>
    </p:spTree>
    <p:extLst>
      <p:ext uri="{BB962C8B-B14F-4D97-AF65-F5344CB8AC3E}">
        <p14:creationId xmlns:p14="http://schemas.microsoft.com/office/powerpoint/2010/main" val="348014776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64E37-2F0B-AF85-65A8-936D98D7C3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380D72-0EFB-EC44-1432-51CD5F0C6A49}"/>
              </a:ext>
            </a:extLst>
          </p:cNvPr>
          <p:cNvSpPr>
            <a:spLocks noGrp="1"/>
          </p:cNvSpPr>
          <p:nvPr>
            <p:ph type="title"/>
          </p:nvPr>
        </p:nvSpPr>
        <p:spPr>
          <a:xfrm>
            <a:off x="584200" y="387766"/>
            <a:ext cx="5672544" cy="526298"/>
          </a:xfrm>
        </p:spPr>
        <p:txBody>
          <a:bodyPr/>
          <a:lstStyle/>
          <a:p>
            <a:r>
              <a:rPr lang="en-US" noProof="0">
                <a:solidFill>
                  <a:srgbClr val="0078D4"/>
                </a:solidFill>
              </a:rPr>
              <a:t>Pharma | </a:t>
            </a:r>
            <a:r>
              <a:rPr lang="en-US" noProof="0"/>
              <a:t>A day in the life of a Quality Assurance Manager</a:t>
            </a:r>
          </a:p>
        </p:txBody>
      </p:sp>
      <p:sp>
        <p:nvSpPr>
          <p:cNvPr id="207" name="Text Placeholder 206">
            <a:extLst>
              <a:ext uri="{FF2B5EF4-FFF2-40B4-BE49-F238E27FC236}">
                <a16:creationId xmlns:a16="http://schemas.microsoft.com/office/drawing/2014/main" id="{D948CD38-C5C7-BA26-270A-D3325A71F471}"/>
              </a:ext>
            </a:extLst>
          </p:cNvPr>
          <p:cNvSpPr>
            <a:spLocks noGrp="1"/>
          </p:cNvSpPr>
          <p:nvPr>
            <p:ph type="body" sz="quarter" idx="37"/>
          </p:nvPr>
        </p:nvSpPr>
        <p:spPr>
          <a:xfrm>
            <a:off x="10430234" y="521099"/>
            <a:ext cx="1456966" cy="175614"/>
          </a:xfrm>
        </p:spPr>
        <p:txBody>
          <a:bodyPr/>
          <a:lstStyle/>
          <a:p>
            <a:r>
              <a:rPr lang="en-US" noProof="0"/>
              <a:t>Buy</a:t>
            </a:r>
          </a:p>
        </p:txBody>
      </p:sp>
      <p:sp>
        <p:nvSpPr>
          <p:cNvPr id="206" name="Text Placeholder 205">
            <a:extLst>
              <a:ext uri="{FF2B5EF4-FFF2-40B4-BE49-F238E27FC236}">
                <a16:creationId xmlns:a16="http://schemas.microsoft.com/office/drawing/2014/main" id="{EEBC73A0-375A-5E75-C49A-AA103AF06671}"/>
              </a:ext>
            </a:extLst>
          </p:cNvPr>
          <p:cNvSpPr>
            <a:spLocks noGrp="1"/>
          </p:cNvSpPr>
          <p:nvPr>
            <p:ph type="body" sz="quarter" idx="17"/>
          </p:nvPr>
        </p:nvSpPr>
        <p:spPr>
          <a:xfrm>
            <a:off x="6519107" y="521099"/>
            <a:ext cx="3599821" cy="169277"/>
          </a:xfrm>
        </p:spPr>
        <p:txBody>
          <a:bodyPr/>
          <a:lstStyle/>
          <a:p>
            <a:r>
              <a:rPr lang="en-US" noProof="0"/>
              <a:t>Microsoft 365 Copilot</a:t>
            </a:r>
          </a:p>
        </p:txBody>
      </p:sp>
      <p:sp>
        <p:nvSpPr>
          <p:cNvPr id="76" name="Rectangle: Rounded Corners 11">
            <a:extLst>
              <a:ext uri="{FF2B5EF4-FFF2-40B4-BE49-F238E27FC236}">
                <a16:creationId xmlns:a16="http://schemas.microsoft.com/office/drawing/2014/main" id="{990DB12E-9581-D131-C66C-CF7242DA2B28}"/>
              </a:ext>
              <a:ext uri="{C183D7F6-B498-43B3-948B-1728B52AA6E4}">
                <adec:decorative xmlns:adec="http://schemas.microsoft.com/office/drawing/2017/decorative" val="1"/>
              </a:ext>
            </a:extLst>
          </p:cNvPr>
          <p:cNvSpPr>
            <a:spLocks noGrp="1"/>
          </p:cNvSpPr>
          <p:nvPr>
            <p:ph type="body" sz="quarter" idx="11"/>
          </p:nvPr>
        </p:nvSpPr>
        <p:spPr bwMode="auto">
          <a:xfrm>
            <a:off x="584200" y="1684713"/>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8:00 am – Retrieve documents</a:t>
            </a:r>
          </a:p>
        </p:txBody>
      </p:sp>
      <p:sp>
        <p:nvSpPr>
          <p:cNvPr id="174" name="Text Placeholder 173">
            <a:extLst>
              <a:ext uri="{FF2B5EF4-FFF2-40B4-BE49-F238E27FC236}">
                <a16:creationId xmlns:a16="http://schemas.microsoft.com/office/drawing/2014/main" id="{FD283DF4-23F7-6B76-E739-6B955FAFB3DA}"/>
              </a:ext>
            </a:extLst>
          </p:cNvPr>
          <p:cNvSpPr>
            <a:spLocks noGrp="1"/>
          </p:cNvSpPr>
          <p:nvPr>
            <p:ph type="body" sz="quarter" idx="18"/>
          </p:nvPr>
        </p:nvSpPr>
        <p:spPr>
          <a:xfrm>
            <a:off x="584200" y="2128838"/>
            <a:ext cx="2808288" cy="627062"/>
          </a:xfrm>
        </p:spPr>
        <p:txBody>
          <a:bodyPr/>
          <a:lstStyle/>
          <a:p>
            <a:r>
              <a:rPr lang="en-US" noProof="0"/>
              <a:t>Megan starts her day completing an action item to recertify on GMP for a series of SOPs. She uses Copilot to help get ready.</a:t>
            </a:r>
          </a:p>
        </p:txBody>
      </p:sp>
      <p:sp>
        <p:nvSpPr>
          <p:cNvPr id="175" name="Text Placeholder 174">
            <a:extLst>
              <a:ext uri="{FF2B5EF4-FFF2-40B4-BE49-F238E27FC236}">
                <a16:creationId xmlns:a16="http://schemas.microsoft.com/office/drawing/2014/main" id="{AA2B950D-2371-B6C3-ECBF-19A039A25E83}"/>
              </a:ext>
            </a:extLst>
          </p:cNvPr>
          <p:cNvSpPr>
            <a:spLocks noGrp="1"/>
          </p:cNvSpPr>
          <p:nvPr>
            <p:ph type="body" sz="quarter" idx="21"/>
          </p:nvPr>
        </p:nvSpPr>
        <p:spPr>
          <a:xfrm>
            <a:off x="584200" y="3304510"/>
            <a:ext cx="2808000" cy="626701"/>
          </a:xfrm>
        </p:spPr>
        <p:txBody>
          <a:bodyPr/>
          <a:lstStyle/>
          <a:p>
            <a:r>
              <a:rPr lang="en-US" noProof="0"/>
              <a:t>Benefit: </a:t>
            </a:r>
            <a:r>
              <a:rPr lang="en-US" noProof="0">
                <a:latin typeface="+mj-lt"/>
              </a:rPr>
              <a:t>Quickly retrieve </a:t>
            </a:r>
            <a:r>
              <a:rPr lang="en-US" noProof="0"/>
              <a:t>relevant SOP documents for review.</a:t>
            </a:r>
          </a:p>
        </p:txBody>
      </p:sp>
      <p:sp>
        <p:nvSpPr>
          <p:cNvPr id="77" name="Rectangle: Rounded Corners 13">
            <a:extLst>
              <a:ext uri="{FF2B5EF4-FFF2-40B4-BE49-F238E27FC236}">
                <a16:creationId xmlns:a16="http://schemas.microsoft.com/office/drawing/2014/main" id="{CEC8AE1B-0F25-7CE7-09BB-5B3A0EC1C693}"/>
              </a:ext>
              <a:ext uri="{C183D7F6-B498-43B3-948B-1728B52AA6E4}">
                <adec:decorative xmlns:adec="http://schemas.microsoft.com/office/drawing/2017/decorative" val="1"/>
              </a:ext>
            </a:extLst>
          </p:cNvPr>
          <p:cNvSpPr>
            <a:spLocks noGrp="1"/>
          </p:cNvSpPr>
          <p:nvPr>
            <p:ph type="body" sz="quarter" idx="22"/>
          </p:nvPr>
        </p:nvSpPr>
        <p:spPr bwMode="auto">
          <a:xfrm>
            <a:off x="3776898" y="1684713"/>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8:15 am – Analyze data</a:t>
            </a:r>
          </a:p>
        </p:txBody>
      </p:sp>
      <p:sp>
        <p:nvSpPr>
          <p:cNvPr id="176" name="Text Placeholder 175">
            <a:extLst>
              <a:ext uri="{FF2B5EF4-FFF2-40B4-BE49-F238E27FC236}">
                <a16:creationId xmlns:a16="http://schemas.microsoft.com/office/drawing/2014/main" id="{7F781A91-C5BF-4112-7A44-4A3EC1C699A7}"/>
              </a:ext>
            </a:extLst>
          </p:cNvPr>
          <p:cNvSpPr>
            <a:spLocks noGrp="1"/>
          </p:cNvSpPr>
          <p:nvPr>
            <p:ph type="body" sz="quarter" idx="23"/>
          </p:nvPr>
        </p:nvSpPr>
        <p:spPr>
          <a:xfrm>
            <a:off x="3776663" y="2128838"/>
            <a:ext cx="2808287" cy="627062"/>
          </a:xfrm>
        </p:spPr>
        <p:txBody>
          <a:bodyPr/>
          <a:lstStyle/>
          <a:p>
            <a:r>
              <a:rPr lang="en-US" noProof="0"/>
              <a:t>Megan receives a call that an issue in the facility has occurred and a quality investigation is required.</a:t>
            </a:r>
          </a:p>
        </p:txBody>
      </p:sp>
      <p:sp>
        <p:nvSpPr>
          <p:cNvPr id="177" name="Text Placeholder 176">
            <a:extLst>
              <a:ext uri="{FF2B5EF4-FFF2-40B4-BE49-F238E27FC236}">
                <a16:creationId xmlns:a16="http://schemas.microsoft.com/office/drawing/2014/main" id="{2BF0A804-859F-8238-6A90-5CB59A62491A}"/>
              </a:ext>
            </a:extLst>
          </p:cNvPr>
          <p:cNvSpPr>
            <a:spLocks noGrp="1"/>
          </p:cNvSpPr>
          <p:nvPr>
            <p:ph type="body" sz="quarter" idx="24"/>
          </p:nvPr>
        </p:nvSpPr>
        <p:spPr>
          <a:xfrm>
            <a:off x="3719513" y="3305175"/>
            <a:ext cx="2808287" cy="625475"/>
          </a:xfrm>
        </p:spPr>
        <p:txBody>
          <a:bodyPr/>
          <a:lstStyle/>
          <a:p>
            <a:r>
              <a:rPr lang="en-US" noProof="0"/>
              <a:t>Benefit: </a:t>
            </a:r>
            <a:r>
              <a:rPr lang="en-US" noProof="0">
                <a:latin typeface="+mj-lt"/>
              </a:rPr>
              <a:t>Analyze prior deviations </a:t>
            </a:r>
            <a:r>
              <a:rPr lang="en-US" noProof="0"/>
              <a:t>for root causes and research prior CAPAs.</a:t>
            </a:r>
          </a:p>
        </p:txBody>
      </p:sp>
      <p:sp>
        <p:nvSpPr>
          <p:cNvPr id="78" name="Rectangle: Rounded Corners 15">
            <a:extLst>
              <a:ext uri="{FF2B5EF4-FFF2-40B4-BE49-F238E27FC236}">
                <a16:creationId xmlns:a16="http://schemas.microsoft.com/office/drawing/2014/main" id="{CA8765AA-1454-96B7-D653-055A51256B45}"/>
              </a:ext>
              <a:ext uri="{C183D7F6-B498-43B3-948B-1728B52AA6E4}">
                <adec:decorative xmlns:adec="http://schemas.microsoft.com/office/drawing/2017/decorative" val="1"/>
              </a:ext>
            </a:extLst>
          </p:cNvPr>
          <p:cNvSpPr>
            <a:spLocks noGrp="1"/>
          </p:cNvSpPr>
          <p:nvPr>
            <p:ph type="body" sz="quarter" idx="25"/>
          </p:nvPr>
        </p:nvSpPr>
        <p:spPr bwMode="auto">
          <a:xfrm>
            <a:off x="6969595" y="1684713"/>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9:00 am – Create training</a:t>
            </a:r>
          </a:p>
        </p:txBody>
      </p:sp>
      <p:sp>
        <p:nvSpPr>
          <p:cNvPr id="178" name="Text Placeholder 177">
            <a:extLst>
              <a:ext uri="{FF2B5EF4-FFF2-40B4-BE49-F238E27FC236}">
                <a16:creationId xmlns:a16="http://schemas.microsoft.com/office/drawing/2014/main" id="{BEEE678E-97B2-72C7-9E5F-D9C0C50803D3}"/>
              </a:ext>
            </a:extLst>
          </p:cNvPr>
          <p:cNvSpPr>
            <a:spLocks noGrp="1"/>
          </p:cNvSpPr>
          <p:nvPr>
            <p:ph type="body" sz="quarter" idx="26"/>
          </p:nvPr>
        </p:nvSpPr>
        <p:spPr>
          <a:xfrm>
            <a:off x="6969125" y="2128838"/>
            <a:ext cx="2808288" cy="627062"/>
          </a:xfrm>
        </p:spPr>
        <p:txBody>
          <a:bodyPr/>
          <a:lstStyle/>
          <a:p>
            <a:r>
              <a:rPr lang="en-US" noProof="0"/>
              <a:t>Megan leads a training session for staff on quality standards, SOPs, and regulatory requirements.</a:t>
            </a:r>
          </a:p>
        </p:txBody>
      </p:sp>
      <p:sp>
        <p:nvSpPr>
          <p:cNvPr id="179" name="Text Placeholder 178">
            <a:extLst>
              <a:ext uri="{FF2B5EF4-FFF2-40B4-BE49-F238E27FC236}">
                <a16:creationId xmlns:a16="http://schemas.microsoft.com/office/drawing/2014/main" id="{9E87E7F1-985E-C178-65BD-D983FEB869EC}"/>
              </a:ext>
            </a:extLst>
          </p:cNvPr>
          <p:cNvSpPr>
            <a:spLocks noGrp="1"/>
          </p:cNvSpPr>
          <p:nvPr>
            <p:ph type="body" sz="quarter" idx="27"/>
          </p:nvPr>
        </p:nvSpPr>
        <p:spPr>
          <a:xfrm>
            <a:off x="6969125" y="3305175"/>
            <a:ext cx="2808288" cy="625475"/>
          </a:xfrm>
        </p:spPr>
        <p:txBody>
          <a:bodyPr/>
          <a:lstStyle/>
          <a:p>
            <a:r>
              <a:rPr lang="en-US" noProof="0"/>
              <a:t>Benefit: </a:t>
            </a:r>
            <a:r>
              <a:rPr lang="en-US" noProof="0">
                <a:latin typeface="+mj-lt"/>
              </a:rPr>
              <a:t>Create training materials </a:t>
            </a:r>
            <a:r>
              <a:rPr lang="en-US" noProof="0"/>
              <a:t>and presentations from an existing template.</a:t>
            </a:r>
          </a:p>
        </p:txBody>
      </p:sp>
      <p:sp>
        <p:nvSpPr>
          <p:cNvPr id="81" name="Rectangle: Rounded Corners 7">
            <a:extLst>
              <a:ext uri="{FF2B5EF4-FFF2-40B4-BE49-F238E27FC236}">
                <a16:creationId xmlns:a16="http://schemas.microsoft.com/office/drawing/2014/main" id="{FF4668DA-684B-912C-BAA5-6DE7FF6E104F}"/>
              </a:ext>
              <a:ext uri="{C183D7F6-B498-43B3-948B-1728B52AA6E4}">
                <adec:decorative xmlns:adec="http://schemas.microsoft.com/office/drawing/2017/decorative" val="1"/>
              </a:ext>
            </a:extLst>
          </p:cNvPr>
          <p:cNvSpPr>
            <a:spLocks noGrp="1"/>
          </p:cNvSpPr>
          <p:nvPr>
            <p:ph type="body" sz="quarter" idx="34"/>
          </p:nvPr>
        </p:nvSpPr>
        <p:spPr bwMode="auto">
          <a:xfrm>
            <a:off x="6969595" y="4137995"/>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11:00 am – Get data insights</a:t>
            </a:r>
          </a:p>
        </p:txBody>
      </p:sp>
      <p:sp>
        <p:nvSpPr>
          <p:cNvPr id="184" name="Text Placeholder 183">
            <a:extLst>
              <a:ext uri="{FF2B5EF4-FFF2-40B4-BE49-F238E27FC236}">
                <a16:creationId xmlns:a16="http://schemas.microsoft.com/office/drawing/2014/main" id="{DA8AA651-3BDC-640F-5EC3-90B6201B92E9}"/>
              </a:ext>
            </a:extLst>
          </p:cNvPr>
          <p:cNvSpPr>
            <a:spLocks noGrp="1"/>
          </p:cNvSpPr>
          <p:nvPr>
            <p:ph type="body" sz="quarter" idx="35"/>
          </p:nvPr>
        </p:nvSpPr>
        <p:spPr>
          <a:xfrm>
            <a:off x="6969125" y="4584700"/>
            <a:ext cx="2808288" cy="627063"/>
          </a:xfrm>
        </p:spPr>
        <p:txBody>
          <a:bodyPr/>
          <a:lstStyle/>
          <a:p>
            <a:r>
              <a:rPr lang="en-US" noProof="0"/>
              <a:t>Megan uses Copilot to help track and analyze KPIs related to quality, such as defect rates and compliance metrics.</a:t>
            </a:r>
          </a:p>
        </p:txBody>
      </p:sp>
      <p:sp>
        <p:nvSpPr>
          <p:cNvPr id="185" name="Text Placeholder 184">
            <a:extLst>
              <a:ext uri="{FF2B5EF4-FFF2-40B4-BE49-F238E27FC236}">
                <a16:creationId xmlns:a16="http://schemas.microsoft.com/office/drawing/2014/main" id="{9F2F1229-864C-D677-E156-5990595E37DF}"/>
              </a:ext>
            </a:extLst>
          </p:cNvPr>
          <p:cNvSpPr>
            <a:spLocks noGrp="1"/>
          </p:cNvSpPr>
          <p:nvPr>
            <p:ph type="body" sz="quarter" idx="36"/>
          </p:nvPr>
        </p:nvSpPr>
        <p:spPr>
          <a:xfrm>
            <a:off x="6969125" y="5681663"/>
            <a:ext cx="2808288" cy="625475"/>
          </a:xfrm>
        </p:spPr>
        <p:txBody>
          <a:bodyPr/>
          <a:lstStyle/>
          <a:p>
            <a:r>
              <a:rPr lang="en-US" noProof="0"/>
              <a:t>Benefit: </a:t>
            </a:r>
            <a:r>
              <a:rPr lang="en-US" noProof="0">
                <a:latin typeface="+mj-lt"/>
              </a:rPr>
              <a:t>Go deeper with data </a:t>
            </a:r>
            <a:r>
              <a:rPr lang="en-US" noProof="0"/>
              <a:t>and easily visualize insights to share them with the rest of the team. </a:t>
            </a:r>
          </a:p>
        </p:txBody>
      </p:sp>
      <p:sp>
        <p:nvSpPr>
          <p:cNvPr id="80" name="Rectangle: Rounded Corners 19">
            <a:extLst>
              <a:ext uri="{FF2B5EF4-FFF2-40B4-BE49-F238E27FC236}">
                <a16:creationId xmlns:a16="http://schemas.microsoft.com/office/drawing/2014/main" id="{14724998-8213-2C30-A77C-590BBD732449}"/>
              </a:ext>
              <a:ext uri="{C183D7F6-B498-43B3-948B-1728B52AA6E4}">
                <adec:decorative xmlns:adec="http://schemas.microsoft.com/office/drawing/2017/decorative" val="1"/>
              </a:ext>
            </a:extLst>
          </p:cNvPr>
          <p:cNvSpPr>
            <a:spLocks noGrp="1"/>
          </p:cNvSpPr>
          <p:nvPr>
            <p:ph type="body" sz="quarter" idx="31"/>
          </p:nvPr>
        </p:nvSpPr>
        <p:spPr bwMode="auto">
          <a:xfrm>
            <a:off x="3776898" y="4137995"/>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2:00 pm – Build presentation</a:t>
            </a:r>
          </a:p>
        </p:txBody>
      </p:sp>
      <p:sp>
        <p:nvSpPr>
          <p:cNvPr id="182" name="Text Placeholder 181">
            <a:extLst>
              <a:ext uri="{FF2B5EF4-FFF2-40B4-BE49-F238E27FC236}">
                <a16:creationId xmlns:a16="http://schemas.microsoft.com/office/drawing/2014/main" id="{DDCFFFE6-DC85-ABBD-3340-B49E34B8F9D2}"/>
              </a:ext>
            </a:extLst>
          </p:cNvPr>
          <p:cNvSpPr>
            <a:spLocks noGrp="1"/>
          </p:cNvSpPr>
          <p:nvPr>
            <p:ph type="body" sz="quarter" idx="32"/>
          </p:nvPr>
        </p:nvSpPr>
        <p:spPr>
          <a:xfrm>
            <a:off x="3776898" y="4584616"/>
            <a:ext cx="2808000" cy="626701"/>
          </a:xfrm>
        </p:spPr>
        <p:txBody>
          <a:bodyPr/>
          <a:lstStyle/>
          <a:p>
            <a:r>
              <a:rPr lang="en-US" noProof="0"/>
              <a:t>Megan is scheduled to present on quality issues to the leadership team. She uses Copilot to turn her reports into a presentation.</a:t>
            </a:r>
          </a:p>
        </p:txBody>
      </p:sp>
      <p:sp>
        <p:nvSpPr>
          <p:cNvPr id="183" name="Text Placeholder 182">
            <a:extLst>
              <a:ext uri="{FF2B5EF4-FFF2-40B4-BE49-F238E27FC236}">
                <a16:creationId xmlns:a16="http://schemas.microsoft.com/office/drawing/2014/main" id="{7CD7CED1-15FE-678F-F0DF-2DBB4DD4BD36}"/>
              </a:ext>
            </a:extLst>
          </p:cNvPr>
          <p:cNvSpPr>
            <a:spLocks noGrp="1"/>
          </p:cNvSpPr>
          <p:nvPr>
            <p:ph type="body" sz="quarter" idx="33"/>
          </p:nvPr>
        </p:nvSpPr>
        <p:spPr>
          <a:xfrm>
            <a:off x="3719286" y="5681038"/>
            <a:ext cx="2808000" cy="626701"/>
          </a:xfrm>
        </p:spPr>
        <p:txBody>
          <a:bodyPr/>
          <a:lstStyle/>
          <a:p>
            <a:r>
              <a:rPr lang="en-US" noProof="0"/>
              <a:t>Benefit: </a:t>
            </a:r>
            <a:r>
              <a:rPr lang="en-US" noProof="0">
                <a:latin typeface="+mj-lt"/>
              </a:rPr>
              <a:t>Spend less time building presentations </a:t>
            </a:r>
            <a:r>
              <a:rPr lang="en-US" noProof="0"/>
              <a:t>and more time on making sure messages are clear.</a:t>
            </a:r>
          </a:p>
        </p:txBody>
      </p:sp>
      <p:sp>
        <p:nvSpPr>
          <p:cNvPr id="79" name="Rectangle: Rounded Corners 4">
            <a:extLst>
              <a:ext uri="{FF2B5EF4-FFF2-40B4-BE49-F238E27FC236}">
                <a16:creationId xmlns:a16="http://schemas.microsoft.com/office/drawing/2014/main" id="{65195967-8D78-4028-72B3-77909B890DC7}"/>
              </a:ext>
              <a:ext uri="{C183D7F6-B498-43B3-948B-1728B52AA6E4}">
                <adec:decorative xmlns:adec="http://schemas.microsoft.com/office/drawing/2017/decorative" val="1"/>
              </a:ext>
            </a:extLst>
          </p:cNvPr>
          <p:cNvSpPr>
            <a:spLocks noGrp="1"/>
          </p:cNvSpPr>
          <p:nvPr>
            <p:ph type="body" sz="quarter" idx="28"/>
          </p:nvPr>
        </p:nvSpPr>
        <p:spPr bwMode="auto">
          <a:xfrm>
            <a:off x="584200" y="4137995"/>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4:00 pm – Summarize communications</a:t>
            </a:r>
          </a:p>
        </p:txBody>
      </p:sp>
      <p:sp>
        <p:nvSpPr>
          <p:cNvPr id="180" name="Text Placeholder 179">
            <a:extLst>
              <a:ext uri="{FF2B5EF4-FFF2-40B4-BE49-F238E27FC236}">
                <a16:creationId xmlns:a16="http://schemas.microsoft.com/office/drawing/2014/main" id="{CFD18E5F-E65E-C554-3E01-013560F1AF22}"/>
              </a:ext>
            </a:extLst>
          </p:cNvPr>
          <p:cNvSpPr>
            <a:spLocks noGrp="1"/>
          </p:cNvSpPr>
          <p:nvPr>
            <p:ph type="body" sz="quarter" idx="29"/>
          </p:nvPr>
        </p:nvSpPr>
        <p:spPr>
          <a:xfrm>
            <a:off x="584200" y="4584700"/>
            <a:ext cx="2808288" cy="627063"/>
          </a:xfrm>
        </p:spPr>
        <p:txBody>
          <a:bodyPr/>
          <a:lstStyle/>
          <a:p>
            <a:r>
              <a:rPr lang="en-US" noProof="0"/>
              <a:t>Megan wraps up her day by checking emails and chats for any urgent issues. </a:t>
            </a:r>
          </a:p>
          <a:p>
            <a:endParaRPr lang="en-IN"/>
          </a:p>
        </p:txBody>
      </p:sp>
      <p:sp>
        <p:nvSpPr>
          <p:cNvPr id="181" name="Text Placeholder 180">
            <a:extLst>
              <a:ext uri="{FF2B5EF4-FFF2-40B4-BE49-F238E27FC236}">
                <a16:creationId xmlns:a16="http://schemas.microsoft.com/office/drawing/2014/main" id="{B6A11EF1-D89C-1691-FF93-E47DF8DF5BEE}"/>
              </a:ext>
            </a:extLst>
          </p:cNvPr>
          <p:cNvSpPr>
            <a:spLocks noGrp="1"/>
          </p:cNvSpPr>
          <p:nvPr>
            <p:ph type="body" sz="quarter" idx="30"/>
          </p:nvPr>
        </p:nvSpPr>
        <p:spPr>
          <a:xfrm>
            <a:off x="584200" y="5681038"/>
            <a:ext cx="2808000" cy="626701"/>
          </a:xfrm>
        </p:spPr>
        <p:txBody>
          <a:bodyPr/>
          <a:lstStyle/>
          <a:p>
            <a:r>
              <a:rPr lang="en-US" noProof="0"/>
              <a:t>Benefit: </a:t>
            </a:r>
            <a:r>
              <a:rPr lang="en-US" noProof="0">
                <a:latin typeface="+mj-lt"/>
              </a:rPr>
              <a:t>Summarize and prioritize communications, </a:t>
            </a:r>
            <a:r>
              <a:rPr lang="en-US" noProof="0"/>
              <a:t>highlighting urgent tasks and follow-ups. </a:t>
            </a:r>
          </a:p>
        </p:txBody>
      </p:sp>
      <p:sp>
        <p:nvSpPr>
          <p:cNvPr id="162" name="TextBox 161">
            <a:extLst>
              <a:ext uri="{FF2B5EF4-FFF2-40B4-BE49-F238E27FC236}">
                <a16:creationId xmlns:a16="http://schemas.microsoft.com/office/drawing/2014/main" id="{1A1327F7-4493-807A-B8E9-A41BFD168830}"/>
              </a:ext>
            </a:extLst>
          </p:cNvPr>
          <p:cNvSpPr txBox="1">
            <a:spLocks/>
          </p:cNvSpPr>
          <p:nvPr/>
        </p:nvSpPr>
        <p:spPr>
          <a:xfrm>
            <a:off x="10144674" y="1684713"/>
            <a:ext cx="1905067" cy="861774"/>
          </a:xfrm>
          <a:prstGeom prst="rect">
            <a:avLst/>
          </a:prstGeom>
          <a:noFill/>
        </p:spPr>
        <p:txBody>
          <a:bodyPr wrap="square" lIns="0" tIns="0" rIns="0" bIns="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Megan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a:ea typeface="+mn-ea"/>
                <a:cs typeface="Segoe UI" panose="020B0502040204020203" pitchFamily="34" charset="0"/>
              </a:rPr>
              <a:t>is a Quality Assurance Manager</a:t>
            </a:r>
            <a:endParaRPr kumimoji="0" lang="en-US" sz="2000" b="0" i="0" u="none" strike="noStrike" kern="1200" cap="none" spc="0" normalizeH="0" baseline="0" noProof="0">
              <a:ln>
                <a:noFill/>
              </a:ln>
              <a:solidFill>
                <a:srgbClr val="C03BC4"/>
              </a:solidFill>
              <a:effectLst/>
              <a:uLnTx/>
              <a:uFillTx/>
              <a:latin typeface="Segoe UI"/>
              <a:ea typeface="+mn-ea"/>
              <a:cs typeface="Segoe UI" panose="020B0502040204020203" pitchFamily="34" charset="0"/>
            </a:endParaRPr>
          </a:p>
        </p:txBody>
      </p:sp>
      <p:pic>
        <p:nvPicPr>
          <p:cNvPr id="163" name="Graphic 162">
            <a:extLst>
              <a:ext uri="{FF2B5EF4-FFF2-40B4-BE49-F238E27FC236}">
                <a16:creationId xmlns:a16="http://schemas.microsoft.com/office/drawing/2014/main" id="{533164AC-7F4F-33B9-B3D8-7B1D1784CFC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0959812" y="2790969"/>
            <a:ext cx="274790" cy="274790"/>
          </a:xfrm>
          <a:prstGeom prst="rect">
            <a:avLst/>
          </a:prstGeom>
        </p:spPr>
      </p:pic>
      <p:pic>
        <p:nvPicPr>
          <p:cNvPr id="8" name="Picture 7" descr="A person with her hand on her chin&#10;&#10;Description automatically generated">
            <a:extLst>
              <a:ext uri="{FF2B5EF4-FFF2-40B4-BE49-F238E27FC236}">
                <a16:creationId xmlns:a16="http://schemas.microsoft.com/office/drawing/2014/main" id="{C65583F4-BEE5-6791-B8B2-7E2DB8E052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87371" y="3334258"/>
            <a:ext cx="2304630" cy="3523741"/>
          </a:xfrm>
          <a:prstGeom prst="rect">
            <a:avLst/>
          </a:prstGeom>
        </p:spPr>
      </p:pic>
      <p:cxnSp>
        <p:nvCxnSpPr>
          <p:cNvPr id="9" name="Straight Connector 8">
            <a:extLst>
              <a:ext uri="{FF2B5EF4-FFF2-40B4-BE49-F238E27FC236}">
                <a16:creationId xmlns:a16="http://schemas.microsoft.com/office/drawing/2014/main" id="{27B85B08-C8C7-BF6F-6063-E8865280F232}"/>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66" name="Benefit 1">
            <a:extLst>
              <a:ext uri="{FF2B5EF4-FFF2-40B4-BE49-F238E27FC236}">
                <a16:creationId xmlns:a16="http://schemas.microsoft.com/office/drawing/2014/main" id="{169D8AE1-DBE7-3909-3355-12DF57F730D5}"/>
              </a:ext>
              <a:ext uri="{C183D7F6-B498-43B3-948B-1728B52AA6E4}">
                <adec:decorative xmlns:adec="http://schemas.microsoft.com/office/drawing/2017/decorative" val="0"/>
              </a:ext>
            </a:extLst>
          </p:cNvPr>
          <p:cNvSpPr/>
          <p:nvPr/>
        </p:nvSpPr>
        <p:spPr bwMode="auto">
          <a:xfrm>
            <a:off x="1285388" y="1134767"/>
            <a:ext cx="202216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Save about 40 minutes per day</a:t>
            </a:r>
          </a:p>
        </p:txBody>
      </p:sp>
      <p:pic>
        <p:nvPicPr>
          <p:cNvPr id="267" name="Graphic 266">
            <a:extLst>
              <a:ext uri="{FF2B5EF4-FFF2-40B4-BE49-F238E27FC236}">
                <a16:creationId xmlns:a16="http://schemas.microsoft.com/office/drawing/2014/main" id="{B7448D07-C117-81E3-AAC1-98770016932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28246" y="1170767"/>
            <a:ext cx="144000" cy="144000"/>
          </a:xfrm>
          <a:prstGeom prst="rect">
            <a:avLst/>
          </a:prstGeom>
        </p:spPr>
      </p:pic>
      <p:grpSp>
        <p:nvGrpSpPr>
          <p:cNvPr id="273" name="Group 272">
            <a:extLst>
              <a:ext uri="{FF2B5EF4-FFF2-40B4-BE49-F238E27FC236}">
                <a16:creationId xmlns:a16="http://schemas.microsoft.com/office/drawing/2014/main" id="{E7D24055-0840-B0DF-50B7-D5008991B398}"/>
              </a:ext>
            </a:extLst>
          </p:cNvPr>
          <p:cNvGrpSpPr/>
          <p:nvPr/>
        </p:nvGrpSpPr>
        <p:grpSpPr>
          <a:xfrm>
            <a:off x="3353276" y="1134767"/>
            <a:ext cx="1537157" cy="216000"/>
            <a:chOff x="3038018" y="1145282"/>
            <a:chExt cx="1537157" cy="216000"/>
          </a:xfrm>
        </p:grpSpPr>
        <p:sp>
          <p:nvSpPr>
            <p:cNvPr id="268" name="Benefit 2">
              <a:extLst>
                <a:ext uri="{FF2B5EF4-FFF2-40B4-BE49-F238E27FC236}">
                  <a16:creationId xmlns:a16="http://schemas.microsoft.com/office/drawing/2014/main" id="{EE02D427-E872-C574-6C76-AFDFA63C4C25}"/>
                </a:ext>
                <a:ext uri="{C183D7F6-B498-43B3-948B-1728B52AA6E4}">
                  <adec:decorative xmlns:adec="http://schemas.microsoft.com/office/drawing/2017/decorative" val="0"/>
                </a:ext>
              </a:extLst>
            </p:cNvPr>
            <p:cNvSpPr/>
            <p:nvPr/>
          </p:nvSpPr>
          <p:spPr bwMode="auto">
            <a:xfrm>
              <a:off x="3038018" y="1145282"/>
              <a:ext cx="1537157"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Improve compliance</a:t>
              </a:r>
            </a:p>
          </p:txBody>
        </p:sp>
        <p:pic>
          <p:nvPicPr>
            <p:cNvPr id="269" name="Graphic 268">
              <a:extLst>
                <a:ext uri="{FF2B5EF4-FFF2-40B4-BE49-F238E27FC236}">
                  <a16:creationId xmlns:a16="http://schemas.microsoft.com/office/drawing/2014/main" id="{850BBCA8-174F-165F-EEC3-3BB9578C5AF6}"/>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080876" y="1181282"/>
              <a:ext cx="144000" cy="144000"/>
            </a:xfrm>
            <a:prstGeom prst="rect">
              <a:avLst/>
            </a:prstGeom>
          </p:spPr>
        </p:pic>
      </p:grpSp>
      <p:grpSp>
        <p:nvGrpSpPr>
          <p:cNvPr id="270" name="Group 269">
            <a:extLst>
              <a:ext uri="{FF2B5EF4-FFF2-40B4-BE49-F238E27FC236}">
                <a16:creationId xmlns:a16="http://schemas.microsoft.com/office/drawing/2014/main" id="{5265CADB-FAC6-B63A-8E45-7CA1E88A5F62}"/>
              </a:ext>
            </a:extLst>
          </p:cNvPr>
          <p:cNvGrpSpPr/>
          <p:nvPr/>
        </p:nvGrpSpPr>
        <p:grpSpPr>
          <a:xfrm>
            <a:off x="4936153" y="1134767"/>
            <a:ext cx="1970842" cy="216000"/>
            <a:chOff x="4877633" y="1145282"/>
            <a:chExt cx="1970842" cy="216000"/>
          </a:xfrm>
        </p:grpSpPr>
        <p:sp>
          <p:nvSpPr>
            <p:cNvPr id="271" name="Benefit 3">
              <a:extLst>
                <a:ext uri="{FF2B5EF4-FFF2-40B4-BE49-F238E27FC236}">
                  <a16:creationId xmlns:a16="http://schemas.microsoft.com/office/drawing/2014/main" id="{E64F7F75-C55C-C70B-BAEA-0BAC9F6CE066}"/>
                </a:ext>
                <a:ext uri="{C183D7F6-B498-43B3-948B-1728B52AA6E4}">
                  <adec:decorative xmlns:adec="http://schemas.microsoft.com/office/drawing/2017/decorative" val="0"/>
                </a:ext>
              </a:extLst>
            </p:cNvPr>
            <p:cNvSpPr/>
            <p:nvPr/>
          </p:nvSpPr>
          <p:spPr bwMode="auto">
            <a:xfrm>
              <a:off x="4877633" y="1145282"/>
              <a:ext cx="197084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More time spent with students</a:t>
              </a:r>
            </a:p>
          </p:txBody>
        </p:sp>
        <p:pic>
          <p:nvPicPr>
            <p:cNvPr id="272" name="Graphic 271">
              <a:extLst>
                <a:ext uri="{FF2B5EF4-FFF2-40B4-BE49-F238E27FC236}">
                  <a16:creationId xmlns:a16="http://schemas.microsoft.com/office/drawing/2014/main" id="{C0787FA7-F147-39C5-8719-3AE14568A83E}"/>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920491" y="1181282"/>
              <a:ext cx="144000" cy="144000"/>
            </a:xfrm>
            <a:prstGeom prst="rect">
              <a:avLst/>
            </a:prstGeom>
          </p:spPr>
        </p:pic>
      </p:grpSp>
      <p:sp>
        <p:nvSpPr>
          <p:cNvPr id="282" name="Rectangle: Rounded Corners 6">
            <a:extLst>
              <a:ext uri="{FF2B5EF4-FFF2-40B4-BE49-F238E27FC236}">
                <a16:creationId xmlns:a16="http://schemas.microsoft.com/office/drawing/2014/main" id="{07FFA7D9-A11B-4EB1-DA67-883DD02EABC7}"/>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F1552E7B-676A-F1E5-6FA5-1DCE0943291B}"/>
              </a:ext>
            </a:extLst>
          </p:cNvPr>
          <p:cNvGrpSpPr/>
          <p:nvPr/>
        </p:nvGrpSpPr>
        <p:grpSpPr>
          <a:xfrm>
            <a:off x="584200" y="2850537"/>
            <a:ext cx="2351135" cy="360000"/>
            <a:chOff x="584200" y="2850537"/>
            <a:chExt cx="2351135" cy="360000"/>
          </a:xfrm>
        </p:grpSpPr>
        <p:pic>
          <p:nvPicPr>
            <p:cNvPr id="4" name="Picture 3" descr="Zip Co logo SVG free download, id: 101874 - Brandlogos.net">
              <a:hlinkClick r:id="rId11"/>
              <a:extLst>
                <a:ext uri="{FF2B5EF4-FFF2-40B4-BE49-F238E27FC236}">
                  <a16:creationId xmlns:a16="http://schemas.microsoft.com/office/drawing/2014/main" id="{4BAD0A9C-1ED8-5484-5F1F-1220C8FCE7FB}"/>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4200" y="2850537"/>
              <a:ext cx="360000" cy="360000"/>
            </a:xfrm>
            <a:prstGeom prst="ellipse">
              <a:avLst/>
            </a:prstGeom>
            <a:solidFill>
              <a:srgbClr val="FFFFFF"/>
            </a:solidFill>
          </p:spPr>
        </p:pic>
        <p:sp>
          <p:nvSpPr>
            <p:cNvPr id="5" name="TextBox 4">
              <a:extLst>
                <a:ext uri="{FF2B5EF4-FFF2-40B4-BE49-F238E27FC236}">
                  <a16:creationId xmlns:a16="http://schemas.microsoft.com/office/drawing/2014/main" id="{AB573C4B-355B-4C2A-5D76-145D2085796D}"/>
                </a:ext>
                <a:ext uri="{C183D7F6-B498-43B3-948B-1728B52AA6E4}">
                  <adec:decorative xmlns:adec="http://schemas.microsoft.com/office/drawing/2017/decorative" val="0"/>
                </a:ext>
              </a:extLst>
            </p:cNvPr>
            <p:cNvSpPr txBox="1"/>
            <p:nvPr/>
          </p:nvSpPr>
          <p:spPr>
            <a:xfrm>
              <a:off x="1043151" y="2953593"/>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grpSp>
      <p:pic>
        <p:nvPicPr>
          <p:cNvPr id="6" name="Picture 5" descr="Zip Co logo SVG free download, id: 101874 - Brandlogos.net">
            <a:hlinkClick r:id="rId11"/>
            <a:extLst>
              <a:ext uri="{FF2B5EF4-FFF2-40B4-BE49-F238E27FC236}">
                <a16:creationId xmlns:a16="http://schemas.microsoft.com/office/drawing/2014/main" id="{E4980BFC-564E-34A7-B1A1-6548A875B1E2}"/>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4200" y="5266713"/>
            <a:ext cx="360000" cy="360000"/>
          </a:xfrm>
          <a:prstGeom prst="ellipse">
            <a:avLst/>
          </a:prstGeom>
          <a:solidFill>
            <a:srgbClr val="FFFFFF"/>
          </a:solidFill>
        </p:spPr>
      </p:pic>
      <p:sp>
        <p:nvSpPr>
          <p:cNvPr id="7" name="TextBox 6">
            <a:extLst>
              <a:ext uri="{FF2B5EF4-FFF2-40B4-BE49-F238E27FC236}">
                <a16:creationId xmlns:a16="http://schemas.microsoft.com/office/drawing/2014/main" id="{030CDCDD-502D-E1D7-8939-BB39FD83228A}"/>
              </a:ext>
              <a:ext uri="{C183D7F6-B498-43B3-948B-1728B52AA6E4}">
                <adec:decorative xmlns:adec="http://schemas.microsoft.com/office/drawing/2017/decorative" val="0"/>
              </a:ext>
            </a:extLst>
          </p:cNvPr>
          <p:cNvSpPr txBox="1"/>
          <p:nvPr/>
        </p:nvSpPr>
        <p:spPr>
          <a:xfrm>
            <a:off x="1043151" y="5215733"/>
            <a:ext cx="1892184" cy="461960"/>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0" name="Picture 9" descr="Zip Co logo SVG free download, id: 101874 - Brandlogos.net">
            <a:hlinkClick r:id="rId11"/>
            <a:extLst>
              <a:ext uri="{FF2B5EF4-FFF2-40B4-BE49-F238E27FC236}">
                <a16:creationId xmlns:a16="http://schemas.microsoft.com/office/drawing/2014/main" id="{8486BB62-E060-0CE1-CCC4-60ACE50273FB}"/>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3776663" y="2850538"/>
            <a:ext cx="360000" cy="360000"/>
          </a:xfrm>
          <a:prstGeom prst="ellipse">
            <a:avLst/>
          </a:prstGeom>
          <a:solidFill>
            <a:srgbClr val="FFFFFF"/>
          </a:solidFill>
        </p:spPr>
      </p:pic>
      <p:sp>
        <p:nvSpPr>
          <p:cNvPr id="11" name="TextBox 10">
            <a:extLst>
              <a:ext uri="{FF2B5EF4-FFF2-40B4-BE49-F238E27FC236}">
                <a16:creationId xmlns:a16="http://schemas.microsoft.com/office/drawing/2014/main" id="{FFCDED65-A80D-4072-D98C-632E4EAF3E5A}"/>
              </a:ext>
              <a:ext uri="{C183D7F6-B498-43B3-948B-1728B52AA6E4}">
                <adec:decorative xmlns:adec="http://schemas.microsoft.com/office/drawing/2017/decorative" val="0"/>
              </a:ext>
            </a:extLst>
          </p:cNvPr>
          <p:cNvSpPr txBox="1"/>
          <p:nvPr/>
        </p:nvSpPr>
        <p:spPr>
          <a:xfrm>
            <a:off x="4235614" y="2953595"/>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000" b="0" i="0" u="none" strike="noStrike" kern="1200" cap="none" spc="0" normalizeH="0" baseline="30000" noProof="0">
                <a:ln>
                  <a:noFill/>
                </a:ln>
                <a:solidFill>
                  <a:prstClr val="black"/>
                </a:solidFill>
                <a:effectLst/>
                <a:uLnTx/>
                <a:uFillTx/>
                <a:latin typeface="Segoe UI Semibold"/>
                <a:ea typeface="+mn-ea"/>
                <a:cs typeface="+mn-cs"/>
              </a:rPr>
              <a:t>2</a:t>
            </a:r>
            <a:endParaRPr kumimoji="0" lang="en-US" sz="1000" b="0" i="0" u="none" strike="noStrike" kern="1200" cap="none" spc="0" normalizeH="0" baseline="30000" noProof="0">
              <a:ln>
                <a:noFill/>
              </a:ln>
              <a:solidFill>
                <a:srgbClr val="000000"/>
              </a:solidFill>
              <a:effectLst/>
              <a:uLnTx/>
              <a:uFillTx/>
              <a:latin typeface="Segoe UI Semibold"/>
              <a:ea typeface="+mn-ea"/>
              <a:cs typeface="+mn-cs"/>
            </a:endParaRPr>
          </a:p>
        </p:txBody>
      </p:sp>
      <p:sp>
        <p:nvSpPr>
          <p:cNvPr id="13" name="TextBox 12">
            <a:extLst>
              <a:ext uri="{FF2B5EF4-FFF2-40B4-BE49-F238E27FC236}">
                <a16:creationId xmlns:a16="http://schemas.microsoft.com/office/drawing/2014/main" id="{FD1B4B92-E479-0156-3B00-977448F8E9C2}"/>
              </a:ext>
              <a:ext uri="{C183D7F6-B498-43B3-948B-1728B52AA6E4}">
                <adec:decorative xmlns:adec="http://schemas.microsoft.com/office/drawing/2017/decorative" val="0"/>
              </a:ext>
            </a:extLst>
          </p:cNvPr>
          <p:cNvSpPr txBox="1"/>
          <p:nvPr/>
        </p:nvSpPr>
        <p:spPr>
          <a:xfrm>
            <a:off x="7428076" y="2749550"/>
            <a:ext cx="1892184" cy="56197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PowerPoint</a:t>
            </a:r>
          </a:p>
        </p:txBody>
      </p:sp>
      <p:sp>
        <p:nvSpPr>
          <p:cNvPr id="14" name="TextBox 13">
            <a:extLst>
              <a:ext uri="{FF2B5EF4-FFF2-40B4-BE49-F238E27FC236}">
                <a16:creationId xmlns:a16="http://schemas.microsoft.com/office/drawing/2014/main" id="{97D26144-A88C-FD41-85C9-68579F98D689}"/>
              </a:ext>
              <a:ext uri="{C183D7F6-B498-43B3-948B-1728B52AA6E4}">
                <adec:decorative xmlns:adec="http://schemas.microsoft.com/office/drawing/2017/decorative" val="0"/>
              </a:ext>
            </a:extLst>
          </p:cNvPr>
          <p:cNvSpPr txBox="1"/>
          <p:nvPr/>
        </p:nvSpPr>
        <p:spPr>
          <a:xfrm>
            <a:off x="7428546" y="5215733"/>
            <a:ext cx="1892184" cy="461960"/>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Excel</a:t>
            </a:r>
          </a:p>
        </p:txBody>
      </p:sp>
      <p:sp>
        <p:nvSpPr>
          <p:cNvPr id="15" name="TextBox 14">
            <a:extLst>
              <a:ext uri="{FF2B5EF4-FFF2-40B4-BE49-F238E27FC236}">
                <a16:creationId xmlns:a16="http://schemas.microsoft.com/office/drawing/2014/main" id="{10F07B5B-1AA2-24B0-9AF1-EEC832DA7A89}"/>
              </a:ext>
              <a:ext uri="{C183D7F6-B498-43B3-948B-1728B52AA6E4}">
                <adec:decorative xmlns:adec="http://schemas.microsoft.com/office/drawing/2017/decorative" val="0"/>
              </a:ext>
            </a:extLst>
          </p:cNvPr>
          <p:cNvSpPr txBox="1"/>
          <p:nvPr/>
        </p:nvSpPr>
        <p:spPr>
          <a:xfrm>
            <a:off x="4235849" y="5214938"/>
            <a:ext cx="1796792" cy="461960"/>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PowerPoint</a:t>
            </a:r>
          </a:p>
        </p:txBody>
      </p:sp>
      <p:grpSp>
        <p:nvGrpSpPr>
          <p:cNvPr id="17" name="Group 16">
            <a:extLst>
              <a:ext uri="{FF2B5EF4-FFF2-40B4-BE49-F238E27FC236}">
                <a16:creationId xmlns:a16="http://schemas.microsoft.com/office/drawing/2014/main" id="{D7121E66-B893-03B0-CF73-922AEFFEB865}"/>
              </a:ext>
            </a:extLst>
          </p:cNvPr>
          <p:cNvGrpSpPr/>
          <p:nvPr/>
        </p:nvGrpSpPr>
        <p:grpSpPr>
          <a:xfrm>
            <a:off x="3776898" y="5266713"/>
            <a:ext cx="360000" cy="360000"/>
            <a:chOff x="584200" y="5266713"/>
            <a:chExt cx="360000" cy="360000"/>
          </a:xfrm>
        </p:grpSpPr>
        <p:sp>
          <p:nvSpPr>
            <p:cNvPr id="18" name="Oval 17">
              <a:extLst>
                <a:ext uri="{FF2B5EF4-FFF2-40B4-BE49-F238E27FC236}">
                  <a16:creationId xmlns:a16="http://schemas.microsoft.com/office/drawing/2014/main" id="{F9941C0C-3CE1-60DB-4F2C-F91B2719B26A}"/>
                </a:ext>
              </a:extLst>
            </p:cNvPr>
            <p:cNvSpPr>
              <a:spLocks/>
            </p:cNvSpPr>
            <p:nvPr/>
          </p:nvSpPr>
          <p:spPr bwMode="auto">
            <a:xfrm>
              <a:off x="584200" y="5266713"/>
              <a:ext cx="360000" cy="3600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19" name="Picture 4" descr="Microsoft PowerPoint Logo - PNG and Vector - Logo Download">
              <a:hlinkClick r:id="rId13"/>
              <a:extLst>
                <a:ext uri="{FF2B5EF4-FFF2-40B4-BE49-F238E27FC236}">
                  <a16:creationId xmlns:a16="http://schemas.microsoft.com/office/drawing/2014/main" id="{E2126B29-DD52-5A79-08A5-14804DA6B557}"/>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61557" y="5351230"/>
              <a:ext cx="205287" cy="1909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487A658F-7FC8-9E77-D68F-1B311AAE6913}"/>
              </a:ext>
            </a:extLst>
          </p:cNvPr>
          <p:cNvGrpSpPr/>
          <p:nvPr/>
        </p:nvGrpSpPr>
        <p:grpSpPr>
          <a:xfrm>
            <a:off x="6969125" y="2850538"/>
            <a:ext cx="360000" cy="360000"/>
            <a:chOff x="584200" y="5266713"/>
            <a:chExt cx="360000" cy="360000"/>
          </a:xfrm>
        </p:grpSpPr>
        <p:sp>
          <p:nvSpPr>
            <p:cNvPr id="21" name="Oval 20">
              <a:extLst>
                <a:ext uri="{FF2B5EF4-FFF2-40B4-BE49-F238E27FC236}">
                  <a16:creationId xmlns:a16="http://schemas.microsoft.com/office/drawing/2014/main" id="{499BED20-FD91-C468-252E-26CB41F5A0A1}"/>
                </a:ext>
              </a:extLst>
            </p:cNvPr>
            <p:cNvSpPr>
              <a:spLocks/>
            </p:cNvSpPr>
            <p:nvPr/>
          </p:nvSpPr>
          <p:spPr bwMode="auto">
            <a:xfrm>
              <a:off x="584200" y="5266713"/>
              <a:ext cx="360000" cy="3600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22" name="Picture 4" descr="Microsoft PowerPoint Logo - PNG and Vector - Logo Download">
              <a:hlinkClick r:id="rId13"/>
              <a:extLst>
                <a:ext uri="{FF2B5EF4-FFF2-40B4-BE49-F238E27FC236}">
                  <a16:creationId xmlns:a16="http://schemas.microsoft.com/office/drawing/2014/main" id="{C29E7994-CB81-CCAA-36CE-0C100A8CD338}"/>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61557" y="5351230"/>
              <a:ext cx="205287" cy="190965"/>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a:extLst>
              <a:ext uri="{FF2B5EF4-FFF2-40B4-BE49-F238E27FC236}">
                <a16:creationId xmlns:a16="http://schemas.microsoft.com/office/drawing/2014/main" id="{F77C1488-FFB0-3BD3-3570-83DF22CD944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969125" y="5266713"/>
            <a:ext cx="360000" cy="360000"/>
          </a:xfrm>
          <a:prstGeom prst="ellipse">
            <a:avLst/>
          </a:prstGeom>
          <a:solidFill>
            <a:schemeClr val="bg1"/>
          </a:solidFill>
        </p:spPr>
      </p:pic>
    </p:spTree>
    <p:extLst>
      <p:ext uri="{BB962C8B-B14F-4D97-AF65-F5344CB8AC3E}">
        <p14:creationId xmlns:p14="http://schemas.microsoft.com/office/powerpoint/2010/main" val="72811145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50" normalizeH="0" baseline="0" noProof="0">
                <a:ln w="3175">
                  <a:noFill/>
                </a:ln>
                <a:solidFill>
                  <a:srgbClr val="000000"/>
                </a:solidFill>
                <a:effectLst/>
                <a:uLnTx/>
                <a:uFillTx/>
                <a:latin typeface="Segoe UI Semilight"/>
                <a:ea typeface="+mn-ea"/>
                <a:cs typeface="Segoe UI"/>
              </a:rPr>
              <a:t>with Microsoft 365 Copilot</a:t>
            </a:r>
            <a:br>
              <a:rPr kumimoji="0" lang="en-US" sz="2400" b="0" i="0" u="none" strike="noStrike" kern="1200" cap="none" spc="-50" normalizeH="0" baseline="0" noProof="0">
                <a:ln w="3175">
                  <a:noFill/>
                </a:ln>
                <a:solidFill>
                  <a:srgbClr val="000000"/>
                </a:solidFill>
                <a:effectLst/>
                <a:uLnTx/>
                <a:uFillTx/>
                <a:latin typeface="Segoe UI Semilight"/>
                <a:ea typeface="+mn-ea"/>
                <a:cs typeface="Segoe UI" pitchFamily="34" charset="0"/>
              </a:rPr>
            </a:br>
            <a:r>
              <a:rPr kumimoji="0" lang="en-US" sz="1600" b="0" i="0" u="none" strike="noStrike" kern="1200" cap="none" spc="-50" normalizeH="0" baseline="0" noProof="0">
                <a:ln w="3175">
                  <a:noFill/>
                </a:ln>
                <a:solidFill>
                  <a:srgbClr val="000000"/>
                </a:solidFill>
                <a:effectLst/>
                <a:uLnTx/>
                <a:uFillTx/>
                <a:latin typeface="Segoe UI Semilight"/>
                <a:ea typeface="+mn-ea"/>
                <a:cs typeface="Segoe UI"/>
              </a:rPr>
              <a:t>Foundational skills for new users</a:t>
            </a:r>
            <a:endParaRPr kumimoji="0" lang="en-US" sz="3600" b="0" i="0" u="none" strike="noStrike" kern="1200" cap="none" spc="-50" normalizeH="0" baseline="0" noProof="0">
              <a:ln w="3175">
                <a:noFill/>
              </a:ln>
              <a:solidFill>
                <a:srgbClr val="000000"/>
              </a:solidFill>
              <a:effectLst/>
              <a:uLnTx/>
              <a:uFillTx/>
              <a:latin typeface="Segoe UI Semilight"/>
              <a:ea typeface="+mn-ea"/>
              <a:cs typeface="Segoe UI" pitchFamily="34" charset="0"/>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Recap a meeting</a:t>
              </a:r>
              <a:b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b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rgbClr val="463668"/>
                  </a:solidFill>
                  <a:effectLst/>
                  <a:uLnTx/>
                  <a:uFillTx/>
                  <a:latin typeface="Segoe UI"/>
                  <a:ea typeface="+mn-ea"/>
                  <a:cs typeface="+mn-cs"/>
                </a:rPr>
                <a:t> meeting</a:t>
              </a:r>
              <a:endParaRPr kumimoji="0" lang="en-US" sz="1050" b="0" i="0" u="none" strike="noStrike" kern="1200" cap="none" spc="0" normalizeH="0" baseline="0" noProof="0">
                <a:ln>
                  <a:noFill/>
                </a:ln>
                <a:solidFill>
                  <a:srgbClr val="463668"/>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Summarize an </a:t>
              </a:r>
              <a:b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b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email thread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Summarize a document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get right down to business by summarizing long documents and focusing </a:t>
              </a:r>
              <a:br>
                <a:rPr kumimoji="0" lang="en-US" sz="1000" b="0" i="0" u="none" strike="noStrike" kern="1200" cap="none" spc="0" normalizeH="0" baseline="0" noProof="0">
                  <a:ln>
                    <a:noFill/>
                  </a:ln>
                  <a:solidFill>
                    <a:prstClr val="black"/>
                  </a:solidFill>
                  <a:effectLst/>
                  <a:uLnTx/>
                  <a:uFillTx/>
                  <a:latin typeface="Segoe UI"/>
                  <a:ea typeface="+mn-ea"/>
                  <a:cs typeface="+mn-cs"/>
                </a:rPr>
              </a:br>
              <a:r>
                <a:rPr kumimoji="0" lang="en-US" sz="1000" b="0" i="0" u="none" strike="noStrike" kern="1200" cap="none" spc="0" normalizeH="0" baseline="0" noProof="0">
                  <a:ln>
                    <a:noFill/>
                  </a:ln>
                  <a:solidFill>
                    <a:prstClr val="black"/>
                  </a:solidFill>
                  <a:effectLst/>
                  <a:uLnTx/>
                  <a:uFillTx/>
                  <a:latin typeface="Segoe UI"/>
                  <a:ea typeface="+mn-ea"/>
                  <a:cs typeface="+mn-cs"/>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kumimoji="0" lang="en-US" sz="800" b="0" i="0" u="none" strike="noStrike" kern="1200" cap="none" spc="0" normalizeH="0" baseline="0" noProof="0">
                  <a:ln>
                    <a:noFill/>
                  </a:ln>
                  <a:solidFill>
                    <a:srgbClr val="463668"/>
                  </a:solidFill>
                  <a:effectLst/>
                  <a:uLnTx/>
                  <a:uFillTx/>
                  <a:latin typeface="Segoe UI"/>
                  <a:ea typeface="+mn-ea"/>
                  <a:cs typeface="+mn-cs"/>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Tell me about a topic/project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rgbClr val="463668"/>
                  </a:solidFill>
                  <a:effectLst/>
                  <a:uLnTx/>
                  <a:uFillTx/>
                  <a:latin typeface="Segoe UI"/>
                  <a:ea typeface="+mn-ea"/>
                  <a:cs typeface="+mn-cs"/>
                </a:rPr>
                <a:t> 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Give me some ideas for </a:t>
              </a:r>
              <a:r>
                <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kumimoji="0" lang="en-US" sz="800" b="0" i="0" u="none" strike="noStrike" kern="1200" cap="none" spc="0" normalizeH="0" baseline="0" noProof="0">
                  <a:ln>
                    <a:noFill/>
                  </a:ln>
                  <a:solidFill>
                    <a:srgbClr val="463668"/>
                  </a:solidFill>
                  <a:effectLst/>
                  <a:uLnTx/>
                  <a:uFillTx/>
                  <a:latin typeface="Segoe UI"/>
                  <a:ea typeface="+mn-ea"/>
                  <a:cs typeface="+mn-cs"/>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What did they say …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kumimoji="0" lang="en-US" sz="800" b="0" i="0" u="none" strike="noStrike" kern="1200" cap="none" spc="0" normalizeH="0" baseline="0" noProof="0">
                  <a:ln>
                    <a:noFill/>
                  </a:ln>
                  <a:solidFill>
                    <a:srgbClr val="463668"/>
                  </a:solidFill>
                  <a:effectLst/>
                  <a:uLnTx/>
                  <a:uFillTx/>
                  <a:latin typeface="Segoe UI"/>
                  <a:ea typeface="+mn-ea"/>
                  <a:cs typeface="+mn-cs"/>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kumimoji="0" lang="en-US" sz="800" b="0" i="0" u="none" strike="noStrike" kern="1200" cap="none" spc="0" normalizeH="0" baseline="0" noProof="0">
                  <a:ln>
                    <a:noFill/>
                  </a:ln>
                  <a:solidFill>
                    <a:srgbClr val="463668"/>
                  </a:solidFill>
                  <a:effectLst/>
                  <a:uLnTx/>
                  <a:uFillTx/>
                  <a:latin typeface="Segoe UI"/>
                  <a:ea typeface="+mn-ea"/>
                  <a:cs typeface="+mn-cs"/>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Translate a message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Draft email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How do I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a:t>
              </a:r>
              <a:r>
                <a:rPr kumimoji="0" lang="en-US" sz="1000" b="0" i="0" u="none" strike="noStrike" kern="1200" cap="none" spc="0" normalizeH="0" baseline="0" noProof="0">
                  <a:ln>
                    <a:noFill/>
                  </a:ln>
                  <a:solidFill>
                    <a:srgbClr val="000000"/>
                  </a:solidFill>
                  <a:effectLst/>
                  <a:uLnTx/>
                  <a:uFillTx/>
                  <a:latin typeface="Segoe UI"/>
                  <a:ea typeface="+mn-ea"/>
                  <a:cs typeface="+mn-cs"/>
                </a:rPr>
                <a:t>let Copilot help you build or fix formulas in Excel</a:t>
              </a:r>
              <a:r>
                <a:rPr kumimoji="0" lang="en-US" sz="1000" b="0" i="0" u="none" strike="noStrike" kern="1200" cap="none" spc="0" normalizeH="0" baseline="0" noProof="0">
                  <a:ln>
                    <a:noFill/>
                  </a:ln>
                  <a:solidFill>
                    <a:prstClr val="black"/>
                  </a:solidFill>
                  <a:effectLst/>
                  <a:uLnTx/>
                  <a:uFillTx/>
                  <a:latin typeface="Segoe UI"/>
                  <a:ea typeface="+mn-ea"/>
                  <a:cs typeface="+mn-cs"/>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00" cap="none" spc="0" normalizeH="0" baseline="0" noProof="0">
                <a:ln>
                  <a:noFill/>
                </a:ln>
                <a:solidFill>
                  <a:srgbClr val="000000"/>
                </a:solidFill>
                <a:effectLst/>
                <a:uLnTx/>
                <a:uFillTx/>
                <a:latin typeface="Segoe UI Semibold" panose="020B0502040204020203" pitchFamily="34" charset="0"/>
                <a:ea typeface="Aptos" panose="020B0004020202020204" pitchFamily="34" charset="0"/>
                <a:cs typeface="Segoe UI Semibold" panose="020B0502040204020203" pitchFamily="34" charset="0"/>
              </a:rPr>
              <a:t> For more prompts, visit Prompt Gallery at: </a:t>
            </a:r>
            <a:r>
              <a:rPr kumimoji="0" lang="en-US" sz="1800" b="1" i="0" u="none" strike="noStrike" kern="100" cap="none" spc="0" normalizeH="0" baseline="0" noProof="0">
                <a:ln>
                  <a:noFill/>
                </a:ln>
                <a:solidFill>
                  <a:srgbClr val="8661C5"/>
                </a:solidFill>
                <a:effectLst/>
                <a:uLnTx/>
                <a:uFillTx/>
                <a:latin typeface="Segoe UI Semibold" panose="020B0502040204020203" pitchFamily="34" charset="0"/>
                <a:ea typeface="Aptos" panose="020B0004020202020204" pitchFamily="34" charset="0"/>
                <a:cs typeface="Segoe UI Semibold" panose="020B0502040204020203" pitchFamily="34" charset="0"/>
                <a:hlinkClick r:id="rId7"/>
              </a:rPr>
              <a:t>aka.ms/prompts</a:t>
            </a:r>
            <a:endParaRPr kumimoji="0" lang="en-US" sz="1800" b="1" i="0" u="none" strike="noStrike" kern="100" cap="none" spc="0" normalizeH="0" baseline="0" noProof="0">
              <a:ln>
                <a:noFill/>
              </a:ln>
              <a:solidFill>
                <a:srgbClr val="8661C5"/>
              </a:solidFill>
              <a:effectLst/>
              <a:uLnTx/>
              <a:uFillTx/>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Help me write …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6" name="Picture 5">
            <a:extLst>
              <a:ext uri="{FF2B5EF4-FFF2-40B4-BE49-F238E27FC236}">
                <a16:creationId xmlns:a16="http://schemas.microsoft.com/office/drawing/2014/main" id="{97B92FCF-17C1-1AA2-13E4-48343ECA5AE0}"/>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rcRect l="16065" t="16861" r="12585" b="22031"/>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a:t>AI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dirty="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dirty="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0" y="2753033"/>
            <a:ext cx="5786812"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Autonomous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Industry use cases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0" y="3800179"/>
            <a:ext cx="5257423" cy="666849"/>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Role-based agents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Functional use cases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0" y="4984722"/>
            <a:ext cx="5257423" cy="666849"/>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Day in the Life use cases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Prompt Gallery</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dirty="0"/>
              <a:t>”Effort” level for each scenario </a:t>
            </a:r>
            <a:br>
              <a:rPr lang="en-US" noProof="0" dirty="0"/>
            </a:br>
            <a:endParaRPr lang="en-US" sz="2000" noProof="0" dirty="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609590" y="1842801"/>
            <a:ext cx="10972820"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94253" y="2214878"/>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14" name="Rectangle 13">
            <a:extLst>
              <a:ext uri="{FF2B5EF4-FFF2-40B4-BE49-F238E27FC236}">
                <a16:creationId xmlns:a16="http://schemas.microsoft.com/office/drawing/2014/main" id="{E56782E7-AAE2-7A77-5B10-08DC175ECF5C}"/>
              </a:ext>
            </a:extLst>
          </p:cNvPr>
          <p:cNvSpPr/>
          <p:nvPr/>
        </p:nvSpPr>
        <p:spPr bwMode="auto">
          <a:xfrm>
            <a:off x="3594253"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73508" y="1524416"/>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a:spLocks/>
          </p:cNvSpPr>
          <p:nvPr/>
        </p:nvSpPr>
        <p:spPr bwMode="auto">
          <a:xfrm>
            <a:off x="3594253"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Microsoft 365 Copilot</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Security Copilot</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Dynamics 365</a:t>
            </a:r>
          </a:p>
        </p:txBody>
      </p:sp>
      <p:sp>
        <p:nvSpPr>
          <p:cNvPr id="23" name="TextBox 22">
            <a:extLst>
              <a:ext uri="{FF2B5EF4-FFF2-40B4-BE49-F238E27FC236}">
                <a16:creationId xmlns:a16="http://schemas.microsoft.com/office/drawing/2014/main" id="{CF00C3D3-B1E4-C188-849F-54568FD4C06A}"/>
              </a:ext>
            </a:extLst>
          </p:cNvPr>
          <p:cNvSpPr txBox="1"/>
          <p:nvPr/>
        </p:nvSpPr>
        <p:spPr>
          <a:xfrm>
            <a:off x="3594253" y="3975006"/>
            <a:ext cx="2383661" cy="507831"/>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 (Licensed AI products)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4572723"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24035" y="2225949"/>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33" name="Rectangle 32">
            <a:extLst>
              <a:ext uri="{FF2B5EF4-FFF2-40B4-BE49-F238E27FC236}">
                <a16:creationId xmlns:a16="http://schemas.microsoft.com/office/drawing/2014/main" id="{75BC062F-832E-722B-BF7D-121DE5649341}"/>
              </a:ext>
            </a:extLst>
          </p:cNvPr>
          <p:cNvSpPr/>
          <p:nvPr/>
        </p:nvSpPr>
        <p:spPr bwMode="auto">
          <a:xfrm>
            <a:off x="6224035"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p:txBody>
      </p:sp>
      <p:sp>
        <p:nvSpPr>
          <p:cNvPr id="34" name="Rectangle 33">
            <a:extLst>
              <a:ext uri="{FF2B5EF4-FFF2-40B4-BE49-F238E27FC236}">
                <a16:creationId xmlns:a16="http://schemas.microsoft.com/office/drawing/2014/main" id="{2817A4C0-E0D0-FAD3-FAFB-657E4EBC47D9}"/>
              </a:ext>
            </a:extLst>
          </p:cNvPr>
          <p:cNvSpPr>
            <a:spLocks/>
          </p:cNvSpPr>
          <p:nvPr/>
        </p:nvSpPr>
        <p:spPr bwMode="auto">
          <a:xfrm>
            <a:off x="6224035"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Role-based Copilot agents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SharePoint agents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Agent Builder</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Copilot Studio</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6224035" y="3890368"/>
            <a:ext cx="2383661" cy="677108"/>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agents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(Low-code agents or purchased AI apps and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7202505"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4249" y="2230868"/>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1044249"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endParaRPr kumimoji="0" lang="en-US" sz="1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a:spLocks/>
          </p:cNvSpPr>
          <p:nvPr/>
        </p:nvSpPr>
        <p:spPr bwMode="auto">
          <a:xfrm>
            <a:off x="1044249"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Microsoft 365 Copilot Chat</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Web-grounded agents</a:t>
            </a:r>
          </a:p>
        </p:txBody>
      </p:sp>
      <p:sp>
        <p:nvSpPr>
          <p:cNvPr id="70" name="TextBox 69">
            <a:extLst>
              <a:ext uri="{FF2B5EF4-FFF2-40B4-BE49-F238E27FC236}">
                <a16:creationId xmlns:a16="http://schemas.microsoft.com/office/drawing/2014/main" id="{54D29E12-4AF2-0B91-6B55-DFC4772E4D58}"/>
              </a:ext>
            </a:extLst>
          </p:cNvPr>
          <p:cNvSpPr txBox="1"/>
          <p:nvPr/>
        </p:nvSpPr>
        <p:spPr>
          <a:xfrm>
            <a:off x="1044249" y="3975006"/>
            <a:ext cx="2383661" cy="507831"/>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 (Included in Microsoft 365)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a:spLocks/>
          </p:cNvSpPr>
          <p:nvPr/>
        </p:nvSpPr>
        <p:spPr>
          <a:xfrm>
            <a:off x="1903571" y="3043981"/>
            <a:ext cx="665017" cy="665017"/>
          </a:xfrm>
          <a:prstGeom prst="arc">
            <a:avLst>
              <a:gd name="adj1" fmla="val 16262667"/>
              <a:gd name="adj2" fmla="val 85198"/>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75" name="TextBox 74">
            <a:extLst>
              <a:ext uri="{FF2B5EF4-FFF2-40B4-BE49-F238E27FC236}">
                <a16:creationId xmlns:a16="http://schemas.microsoft.com/office/drawing/2014/main" id="{60CFB97A-3BEC-0AC5-3269-6992F910B89C}"/>
              </a:ext>
            </a:extLst>
          </p:cNvPr>
          <p:cNvSpPr txBox="1"/>
          <p:nvPr/>
        </p:nvSpPr>
        <p:spPr>
          <a:xfrm>
            <a:off x="2022719"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a:spLocks/>
          </p:cNvSpPr>
          <p:nvPr/>
        </p:nvSpPr>
        <p:spPr>
          <a:xfrm>
            <a:off x="4453575" y="3043981"/>
            <a:ext cx="665017" cy="665017"/>
          </a:xfrm>
          <a:prstGeom prst="arc">
            <a:avLst>
              <a:gd name="adj1" fmla="val 16181814"/>
              <a:gd name="adj2" fmla="val 5375074"/>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2" name="Picture 1">
            <a:extLst>
              <a:ext uri="{FF2B5EF4-FFF2-40B4-BE49-F238E27FC236}">
                <a16:creationId xmlns:a16="http://schemas.microsoft.com/office/drawing/2014/main" id="{091E2289-6CF8-B55E-3E57-D240EDD39C9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85146" y="2225949"/>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7" name="Rectangle 6">
            <a:extLst>
              <a:ext uri="{FF2B5EF4-FFF2-40B4-BE49-F238E27FC236}">
                <a16:creationId xmlns:a16="http://schemas.microsoft.com/office/drawing/2014/main" id="{E090F020-7EDB-9E00-2FBB-9B9F96B9FC88}"/>
              </a:ext>
            </a:extLst>
          </p:cNvPr>
          <p:cNvSpPr/>
          <p:nvPr/>
        </p:nvSpPr>
        <p:spPr bwMode="auto">
          <a:xfrm>
            <a:off x="8985146"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Build</a:t>
            </a:r>
          </a:p>
        </p:txBody>
      </p:sp>
      <p:sp>
        <p:nvSpPr>
          <p:cNvPr id="8" name="Rectangle 7">
            <a:extLst>
              <a:ext uri="{FF2B5EF4-FFF2-40B4-BE49-F238E27FC236}">
                <a16:creationId xmlns:a16="http://schemas.microsoft.com/office/drawing/2014/main" id="{B7D1CA22-331B-C0A6-9536-D8F04A9B22A5}"/>
              </a:ext>
            </a:extLst>
          </p:cNvPr>
          <p:cNvSpPr>
            <a:spLocks/>
          </p:cNvSpPr>
          <p:nvPr/>
        </p:nvSpPr>
        <p:spPr bwMode="auto">
          <a:xfrm>
            <a:off x="8985146"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Copilot Studio</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Azure AI Foundry</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A3C62E3F-75FE-AC1C-E5B1-FA90BD6F280B}"/>
              </a:ext>
            </a:extLst>
          </p:cNvPr>
          <p:cNvSpPr txBox="1"/>
          <p:nvPr/>
        </p:nvSpPr>
        <p:spPr>
          <a:xfrm>
            <a:off x="8985146" y="3975006"/>
            <a:ext cx="2383661"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Build AI-driven applications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(Pro-code agents and apps)</a:t>
            </a:r>
          </a:p>
        </p:txBody>
      </p:sp>
      <p:sp>
        <p:nvSpPr>
          <p:cNvPr id="17" name="TextBox 16">
            <a:extLst>
              <a:ext uri="{FF2B5EF4-FFF2-40B4-BE49-F238E27FC236}">
                <a16:creationId xmlns:a16="http://schemas.microsoft.com/office/drawing/2014/main" id="{FE65CF3D-8C99-B066-0D4E-2AF8C9A660B3}"/>
              </a:ext>
            </a:extLst>
          </p:cNvPr>
          <p:cNvSpPr txBox="1"/>
          <p:nvPr/>
        </p:nvSpPr>
        <p:spPr>
          <a:xfrm>
            <a:off x="9963616"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4</a:t>
            </a:r>
          </a:p>
        </p:txBody>
      </p:sp>
      <p:sp>
        <p:nvSpPr>
          <p:cNvPr id="18" name="Oval 17">
            <a:extLst>
              <a:ext uri="{FF2B5EF4-FFF2-40B4-BE49-F238E27FC236}">
                <a16:creationId xmlns:a16="http://schemas.microsoft.com/office/drawing/2014/main" id="{7EF401AD-3A2B-34FA-2F6E-1641D26BB92B}"/>
              </a:ext>
              <a:ext uri="{C183D7F6-B498-43B3-948B-1728B52AA6E4}">
                <adec:decorative xmlns:adec="http://schemas.microsoft.com/office/drawing/2017/decorative" val="1"/>
              </a:ext>
            </a:extLst>
          </p:cNvPr>
          <p:cNvSpPr>
            <a:spLocks/>
          </p:cNvSpPr>
          <p:nvPr/>
        </p:nvSpPr>
        <p:spPr>
          <a:xfrm>
            <a:off x="9844468" y="3043981"/>
            <a:ext cx="665017" cy="665017"/>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1028" name="Picture 4" descr="Azure AI Studio - Pricing | Microsoft Azure">
            <a:extLst>
              <a:ext uri="{FF2B5EF4-FFF2-40B4-BE49-F238E27FC236}">
                <a16:creationId xmlns:a16="http://schemas.microsoft.com/office/drawing/2014/main" id="{FFB7A2B8-43EE-0C2B-09A0-5E462B7C9E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011" y="1396006"/>
            <a:ext cx="1575489" cy="827132"/>
          </a:xfrm>
          <a:prstGeom prst="rect">
            <a:avLst/>
          </a:prstGeom>
          <a:noFill/>
          <a:extLst>
            <a:ext uri="{909E8E84-426E-40DD-AFC4-6F175D3DCCD1}">
              <a14:hiddenFill xmlns:a14="http://schemas.microsoft.com/office/drawing/2010/main">
                <a:solidFill>
                  <a:srgbClr val="FFFFFF"/>
                </a:solidFill>
              </a14:hiddenFill>
            </a:ext>
          </a:extLst>
        </p:spPr>
      </p:pic>
      <p:sp>
        <p:nvSpPr>
          <p:cNvPr id="25" name="Arc 24">
            <a:extLst>
              <a:ext uri="{FF2B5EF4-FFF2-40B4-BE49-F238E27FC236}">
                <a16:creationId xmlns:a16="http://schemas.microsoft.com/office/drawing/2014/main" id="{D9FC6D99-EFD4-CBE4-606C-1A1135A704E0}"/>
              </a:ext>
              <a:ext uri="{C183D7F6-B498-43B3-948B-1728B52AA6E4}">
                <adec:decorative xmlns:adec="http://schemas.microsoft.com/office/drawing/2017/decorative" val="1"/>
              </a:ext>
            </a:extLst>
          </p:cNvPr>
          <p:cNvSpPr>
            <a:spLocks/>
          </p:cNvSpPr>
          <p:nvPr/>
        </p:nvSpPr>
        <p:spPr>
          <a:xfrm>
            <a:off x="7083357" y="3043981"/>
            <a:ext cx="665017" cy="665017"/>
          </a:xfrm>
          <a:prstGeom prst="arc">
            <a:avLst>
              <a:gd name="adj1" fmla="val 16276073"/>
              <a:gd name="adj2" fmla="val 10891520"/>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5" name="Picture 4" descr="Microsoft Copilot Studio Pricing 2025: Is it Worth It?">
            <a:extLst>
              <a:ext uri="{FF2B5EF4-FFF2-40B4-BE49-F238E27FC236}">
                <a16:creationId xmlns:a16="http://schemas.microsoft.com/office/drawing/2014/main" id="{91234ABE-566A-7AB8-1915-4348147A970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7778" b="92778" l="1111" r="97778">
                        <a14:foregroundMark x1="175" y1="50726" x2="1667" y2="71111"/>
                        <a14:foregroundMark x1="1667" y1="71111" x2="5000" y2="81111"/>
                        <a14:foregroundMark x1="5000" y1="81111" x2="14006" y2="83684"/>
                        <a14:foregroundMark x1="71924" y1="85379" x2="71111" y2="82778"/>
                        <a14:foregroundMark x1="71111" y1="82778" x2="21667" y2="46111"/>
                        <a14:foregroundMark x1="21667" y1="46111" x2="16169" y2="44737"/>
                        <a14:foregroundMark x1="27778" y1="10556" x2="62778" y2="7222"/>
                        <a14:foregroundMark x1="62778" y1="7222" x2="72778" y2="7778"/>
                        <a14:foregroundMark x1="72778" y1="7778" x2="40000" y2="13333"/>
                        <a14:foregroundMark x1="40000" y1="13333" x2="30000" y2="11667"/>
                        <a14:foregroundMark x1="30000" y1="11667" x2="28889" y2="10556"/>
                        <a14:foregroundMark x1="81976" y1="15943" x2="83333" y2="16667"/>
                        <a14:foregroundMark x1="81398" y1="15635" x2="81561" y2="15722"/>
                        <a14:foregroundMark x1="83333" y1="16667" x2="93333" y2="18333"/>
                        <a14:foregroundMark x1="93333" y1="18333" x2="99444" y2="21111"/>
                        <a14:foregroundMark x1="99444" y1="21111" x2="98333" y2="56667"/>
                        <a14:foregroundMark x1="91887" y1="57778" x2="82222" y2="59444"/>
                        <a14:foregroundMark x1="82222" y1="59444" x2="74444" y2="58333"/>
                        <a14:foregroundMark x1="74444" y1="58333" x2="63333" y2="31667"/>
                        <a14:foregroundMark x1="63333" y1="31667" x2="64444" y2="16667"/>
                        <a14:foregroundMark x1="64444" y1="16667" x2="69444" y2="11667"/>
                        <a14:foregroundMark x1="69444" y1="11667" x2="74977" y2="11667"/>
                        <a14:foregroundMark x1="685" y1="50604" x2="1111" y2="72778"/>
                        <a14:foregroundMark x1="1111" y1="72778" x2="3889" y2="81667"/>
                        <a14:foregroundMark x1="3889" y1="81667" x2="10556" y2="75000"/>
                        <a14:foregroundMark x1="10556" y1="75000" x2="10556" y2="51667"/>
                        <a14:foregroundMark x1="10556" y1="51667" x2="9830" y2="48945"/>
                        <a14:foregroundMark x1="531" y1="50641" x2="0" y2="76111"/>
                        <a14:foregroundMark x1="0" y1="76111" x2="5000" y2="50000"/>
                        <a14:foregroundMark x1="5000" y1="50000" x2="4924" y2="49791"/>
                        <a14:foregroundMark x1="25725" y1="92837" x2="26239" y2="93017"/>
                        <a14:foregroundMark x1="2684" y1="42942" x2="1667" y2="43333"/>
                        <a14:foregroundMark x1="1667" y1="43333" x2="2437" y2="43372"/>
                        <a14:foregroundMark x1="2262" y1="43677" x2="1111" y2="44444"/>
                        <a14:foregroundMark x1="65556" y1="91111" x2="71903" y2="89646"/>
                        <a14:foregroundMark x1="71870" y1="89609" x2="66667" y2="90556"/>
                        <a14:foregroundMark x1="73148" y1="88889" x2="73014" y2="89090"/>
                        <a14:backgroundMark x1="75556" y1="11111" x2="81111" y2="15000"/>
                        <a14:backgroundMark x1="81111" y1="15000" x2="76667" y2="11667"/>
                        <a14:backgroundMark x1="81667" y1="15556" x2="82222" y2="15556"/>
                        <a14:backgroundMark x1="98333" y1="56667" x2="98333" y2="57778"/>
                        <a14:backgroundMark x1="64854" y1="92372" x2="63889" y2="92778"/>
                        <a14:backgroundMark x1="63889" y1="92778" x2="28333" y2="96111"/>
                        <a14:backgroundMark x1="25556" y1="94444" x2="25556" y2="91667"/>
                        <a14:backgroundMark x1="24444" y1="90000" x2="17778" y2="85000"/>
                        <a14:backgroundMark x1="17778" y1="85000" x2="14444" y2="84444"/>
                        <a14:backgroundMark x1="74444" y1="87778" x2="74444" y2="88889"/>
                        <a14:backgroundMark x1="73333" y1="89444" x2="72222" y2="90000"/>
                        <a14:backgroundMark x1="556" y1="43889" x2="1667" y2="42778"/>
                        <a14:backgroundMark x1="2778" y1="42778" x2="18889" y2="40000"/>
                      </a14:backgroundRemoval>
                    </a14:imgEffect>
                  </a14:imgLayer>
                </a14:imgProps>
              </a:ext>
              <a:ext uri="{28A0092B-C50C-407E-A947-70E740481C1C}">
                <a14:useLocalDpi xmlns:a14="http://schemas.microsoft.com/office/drawing/2010/main" val="0"/>
              </a:ext>
            </a:extLst>
          </a:blip>
          <a:srcRect/>
          <a:stretch>
            <a:fillRect/>
          </a:stretch>
        </p:blipFill>
        <p:spPr bwMode="auto">
          <a:xfrm>
            <a:off x="5789396" y="1522381"/>
            <a:ext cx="648221" cy="64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noProof="0" dirty="0"/>
              <a:t>AI use cases for</a:t>
            </a:r>
            <a:br>
              <a:rPr lang="en-US" noProof="0" dirty="0"/>
            </a:br>
            <a:r>
              <a:rPr lang="en-US" noProof="0" dirty="0">
                <a:gradFill>
                  <a:gsLst>
                    <a:gs pos="35000">
                      <a:srgbClr val="0078D4"/>
                    </a:gs>
                    <a:gs pos="0">
                      <a:srgbClr val="C03BC4"/>
                    </a:gs>
                  </a:gsLst>
                  <a:path path="circle">
                    <a:fillToRect l="100000" t="100000"/>
                  </a:path>
                </a:gradFill>
              </a:rPr>
              <a:t>Healthcare</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a:extLst>
              <a:ext uri="{FF2B5EF4-FFF2-40B4-BE49-F238E27FC236}">
                <a16:creationId xmlns:a16="http://schemas.microsoft.com/office/drawing/2014/main" id="{4035835D-1824-BE68-07FE-027A8BD472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42050" y="895349"/>
            <a:ext cx="5086351" cy="5086351"/>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Tree>
    <p:extLst>
      <p:ext uri="{BB962C8B-B14F-4D97-AF65-F5344CB8AC3E}">
        <p14:creationId xmlns:p14="http://schemas.microsoft.com/office/powerpoint/2010/main" val="162586592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1107996"/>
          </a:xfrm>
        </p:spPr>
        <p:txBody>
          <a:bodyPr/>
          <a:lstStyle/>
          <a:p>
            <a:pPr algn="ctr"/>
            <a:r>
              <a:rPr lang="en-US" noProof="0" dirty="0"/>
              <a:t>Copilot </a:t>
            </a:r>
            <a:r>
              <a:rPr lang="en-US" noProof="0" dirty="0">
                <a:gradFill>
                  <a:gsLst>
                    <a:gs pos="44000">
                      <a:srgbClr val="0078D4"/>
                    </a:gs>
                    <a:gs pos="0">
                      <a:srgbClr val="C03BC4"/>
                    </a:gs>
                  </a:gsLst>
                  <a:path path="circle">
                    <a:fillToRect l="100000" t="100000"/>
                  </a:path>
                </a:gradFill>
              </a:rPr>
              <a:t>Healthcare </a:t>
            </a:r>
            <a:r>
              <a:rPr lang="en-US" noProof="0" dirty="0"/>
              <a:t>use cases</a:t>
            </a:r>
            <a:br>
              <a:rPr lang="en-US" noProof="0" dirty="0"/>
            </a:br>
            <a:endParaRPr lang="en-US" noProof="0" dirty="0">
              <a:gradFill>
                <a:gsLst>
                  <a:gs pos="44000">
                    <a:srgbClr val="0078D4"/>
                  </a:gs>
                  <a:gs pos="0">
                    <a:srgbClr val="C03BC4"/>
                  </a:gs>
                </a:gsLst>
                <a:path path="circle">
                  <a:fillToRect l="100000" t="100000"/>
                </a:path>
              </a:gradFill>
            </a:endParaRPr>
          </a:p>
        </p:txBody>
      </p:sp>
      <p:pic>
        <p:nvPicPr>
          <p:cNvPr id="3" name="Picture 2">
            <a:extLst>
              <a:ext uri="{FF2B5EF4-FFF2-40B4-BE49-F238E27FC236}">
                <a16:creationId xmlns:a16="http://schemas.microsoft.com/office/drawing/2014/main" id="{B376A401-CB2E-05D3-95B8-D8686A52A2A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210100" y="4234841"/>
            <a:ext cx="2752367"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KPIs play a crucial role in the sector, providing a compass to navigate toward success. Let's dive into KPIs for Healthcare and how AI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6382"/>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AI can simplify the tasks that Healthcare pros perform every day. Look at key use cases and how Copilot and agents can assist along the way.</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151389" y="4234841"/>
            <a:ext cx="2899622" cy="455381"/>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Healthcare pros are using AI in their day-to-day.</a:t>
            </a:r>
          </a:p>
        </p:txBody>
      </p:sp>
    </p:spTree>
    <p:extLst>
      <p:ext uri="{BB962C8B-B14F-4D97-AF65-F5344CB8AC3E}">
        <p14:creationId xmlns:p14="http://schemas.microsoft.com/office/powerpoint/2010/main" val="347492199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3A8F9-2EEA-A314-6E3C-4F44A6278400}"/>
            </a:ext>
          </a:extLst>
        </p:cNvPr>
        <p:cNvGrpSpPr/>
        <p:nvPr/>
      </p:nvGrpSpPr>
      <p:grpSpPr>
        <a:xfrm>
          <a:off x="0" y="0"/>
          <a:ext cx="0" cy="0"/>
          <a:chOff x="0" y="0"/>
          <a:chExt cx="0" cy="0"/>
        </a:xfrm>
      </p:grpSpPr>
      <p:sp>
        <p:nvSpPr>
          <p:cNvPr id="37" name="Rectangle: Rounded Corners 81">
            <a:extLst>
              <a:ext uri="{FF2B5EF4-FFF2-40B4-BE49-F238E27FC236}">
                <a16:creationId xmlns:a16="http://schemas.microsoft.com/office/drawing/2014/main" id="{18D95ACE-E70A-9520-D728-F7CB3F12FEDC}"/>
              </a:ext>
              <a:ext uri="{C183D7F6-B498-43B3-948B-1728B52AA6E4}">
                <adec:decorative xmlns:adec="http://schemas.microsoft.com/office/drawing/2017/decorative" val="1"/>
              </a:ext>
            </a:extLst>
          </p:cNvPr>
          <p:cNvSpPr>
            <a:spLocks/>
          </p:cNvSpPr>
          <p:nvPr/>
        </p:nvSpPr>
        <p:spPr bwMode="auto">
          <a:xfrm>
            <a:off x="588263" y="4288608"/>
            <a:ext cx="11017250" cy="2407467"/>
          </a:xfrm>
          <a:prstGeom prst="roundRect">
            <a:avLst>
              <a:gd name="adj" fmla="val 5449"/>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39" name="Rounded Rectangle 53">
            <a:extLst>
              <a:ext uri="{FF2B5EF4-FFF2-40B4-BE49-F238E27FC236}">
                <a16:creationId xmlns:a16="http://schemas.microsoft.com/office/drawing/2014/main" id="{4B292BCA-AB98-DBBE-9E79-995553686C09}"/>
              </a:ext>
            </a:extLst>
          </p:cNvPr>
          <p:cNvSpPr>
            <a:spLocks/>
          </p:cNvSpPr>
          <p:nvPr/>
        </p:nvSpPr>
        <p:spPr bwMode="auto">
          <a:xfrm>
            <a:off x="3170731" y="4361760"/>
            <a:ext cx="8361632" cy="1927787"/>
          </a:xfrm>
          <a:prstGeom prst="roundRect">
            <a:avLst>
              <a:gd name="adj" fmla="val 4659"/>
            </a:avLst>
          </a:prstGeom>
          <a:solidFill>
            <a:srgbClr val="FFFFFF">
              <a:alpha val="85098"/>
            </a:srgbClr>
          </a:solidFill>
          <a:ln w="6350" cap="flat" cmpd="sng" algn="ctr">
            <a:noFill/>
            <a:prstDash val="solid"/>
            <a:headEnd type="none" w="med" len="med"/>
            <a:tailEnd type="none" w="med" len="med"/>
          </a:ln>
          <a:effectLst>
            <a:outerShdw blurRad="152400" sx="102000" sy="102000" algn="ctr" rotWithShape="0">
              <a:prstClr val="black">
                <a:alpha val="8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54" name="Rounded Rectangle 53">
            <a:extLst>
              <a:ext uri="{FF2B5EF4-FFF2-40B4-BE49-F238E27FC236}">
                <a16:creationId xmlns:a16="http://schemas.microsoft.com/office/drawing/2014/main" id="{368B788E-7C77-0C49-E586-AB71A61356D3}"/>
              </a:ext>
            </a:extLst>
          </p:cNvPr>
          <p:cNvSpPr/>
          <p:nvPr/>
        </p:nvSpPr>
        <p:spPr bwMode="auto">
          <a:xfrm>
            <a:off x="588263" y="1225509"/>
            <a:ext cx="5310887" cy="1386124"/>
          </a:xfrm>
          <a:prstGeom prst="roundRect">
            <a:avLst>
              <a:gd name="adj" fmla="val 6635"/>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A6F1CAC7-8FA3-BA62-E064-7089A0E28784}"/>
              </a:ext>
            </a:extLst>
          </p:cNvPr>
          <p:cNvSpPr>
            <a:spLocks noGrp="1"/>
          </p:cNvSpPr>
          <p:nvPr>
            <p:ph type="title"/>
          </p:nvPr>
        </p:nvSpPr>
        <p:spPr>
          <a:xfrm>
            <a:off x="588263" y="457200"/>
            <a:ext cx="11018520" cy="553998"/>
          </a:xfrm>
        </p:spPr>
        <p:txBody>
          <a:bodyPr/>
          <a:lstStyle/>
          <a:p>
            <a:r>
              <a:rPr lang="en-US" noProof="0" dirty="0">
                <a:cs typeface="Segoe UI"/>
              </a:rPr>
              <a:t>AI use cases for </a:t>
            </a:r>
            <a:r>
              <a:rPr lang="en-US" noProof="0" dirty="0">
                <a:gradFill flip="none" rotWithShape="1">
                  <a:gsLst>
                    <a:gs pos="50000">
                      <a:srgbClr val="0078D4"/>
                    </a:gs>
                    <a:gs pos="0">
                      <a:srgbClr val="C03BC4"/>
                    </a:gs>
                  </a:gsLst>
                  <a:lin ang="13500000" scaled="1"/>
                  <a:tileRect/>
                </a:gradFill>
              </a:rPr>
              <a:t>Healthcare</a:t>
            </a:r>
          </a:p>
        </p:txBody>
      </p:sp>
      <p:sp>
        <p:nvSpPr>
          <p:cNvPr id="5" name="TextBox 4">
            <a:extLst>
              <a:ext uri="{FF2B5EF4-FFF2-40B4-BE49-F238E27FC236}">
                <a16:creationId xmlns:a16="http://schemas.microsoft.com/office/drawing/2014/main" id="{3E9A45D3-FA57-F72A-AFA6-A036C85ADD41}"/>
              </a:ext>
            </a:extLst>
          </p:cNvPr>
          <p:cNvSpPr txBox="1">
            <a:spLocks/>
          </p:cNvSpPr>
          <p:nvPr/>
        </p:nvSpPr>
        <p:spPr>
          <a:xfrm>
            <a:off x="739970" y="1841573"/>
            <a:ext cx="1092317"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F369B099-0010-4F7D-17E0-236E3CEBD757}"/>
              </a:ext>
            </a:extLst>
          </p:cNvPr>
          <p:cNvSpPr txBox="1">
            <a:spLocks/>
          </p:cNvSpPr>
          <p:nvPr/>
        </p:nvSpPr>
        <p:spPr>
          <a:xfrm>
            <a:off x="2218000" y="1379962"/>
            <a:ext cx="3569133" cy="1077218"/>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00000"/>
              </a:lnSpc>
              <a:spcBef>
                <a:spcPct val="0"/>
              </a:spcBef>
              <a:spcAft>
                <a:spcPts val="400"/>
              </a:spcAft>
              <a:buClrTx/>
              <a:buSzTx/>
              <a:buFont typeface="Wingdings" panose="05000000000000000000" pitchFamily="2" charset="2"/>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The Healthcare industry is faced with finding ways to improve access to healthcare and the overall quality of care for patients while maximizing efficiency due to current and projected workforce shortages and the need to contain costs. Focus is also on finding ways to streamline research and development of new patient care while remaining compliant with regulatory requirements and maintaining data security. </a:t>
            </a:r>
          </a:p>
        </p:txBody>
      </p:sp>
      <p:sp>
        <p:nvSpPr>
          <p:cNvPr id="8" name="Freeform 27">
            <a:extLst>
              <a:ext uri="{FF2B5EF4-FFF2-40B4-BE49-F238E27FC236}">
                <a16:creationId xmlns:a16="http://schemas.microsoft.com/office/drawing/2014/main" id="{6F8D4055-5B60-C294-F39C-39B89301CB6D}"/>
              </a:ext>
              <a:ext uri="{C183D7F6-B498-43B3-948B-1728B52AA6E4}">
                <adec:decorative xmlns:adec="http://schemas.microsoft.com/office/drawing/2017/decorative" val="1"/>
              </a:ext>
            </a:extLst>
          </p:cNvPr>
          <p:cNvSpPr/>
          <p:nvPr/>
        </p:nvSpPr>
        <p:spPr bwMode="auto">
          <a:xfrm rot="5400000">
            <a:off x="1423800" y="1904855"/>
            <a:ext cx="1231784" cy="27432"/>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CDCD6C43-7A9A-24E3-4628-269180A90378}"/>
              </a:ext>
            </a:extLst>
          </p:cNvPr>
          <p:cNvSpPr>
            <a:spLocks noChangeAspect="1"/>
          </p:cNvSpPr>
          <p:nvPr/>
        </p:nvSpPr>
        <p:spPr>
          <a:xfrm>
            <a:off x="739970" y="1430093"/>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7" name="Rounded Rectangle 56">
            <a:extLst>
              <a:ext uri="{FF2B5EF4-FFF2-40B4-BE49-F238E27FC236}">
                <a16:creationId xmlns:a16="http://schemas.microsoft.com/office/drawing/2014/main" id="{5D1F05B0-4F5D-047D-576E-9DF097C0881D}"/>
              </a:ext>
            </a:extLst>
          </p:cNvPr>
          <p:cNvSpPr>
            <a:spLocks/>
          </p:cNvSpPr>
          <p:nvPr/>
        </p:nvSpPr>
        <p:spPr bwMode="auto">
          <a:xfrm>
            <a:off x="6036310" y="1225509"/>
            <a:ext cx="5584190" cy="2925642"/>
          </a:xfrm>
          <a:prstGeom prst="roundRect">
            <a:avLst>
              <a:gd name="adj" fmla="val 276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8" name="TextBox 87">
            <a:extLst>
              <a:ext uri="{FF2B5EF4-FFF2-40B4-BE49-F238E27FC236}">
                <a16:creationId xmlns:a16="http://schemas.microsoft.com/office/drawing/2014/main" id="{A9BB5FF9-8764-5008-EB5A-742C9EFD65A8}"/>
              </a:ext>
            </a:extLst>
          </p:cNvPr>
          <p:cNvSpPr txBox="1"/>
          <p:nvPr/>
        </p:nvSpPr>
        <p:spPr>
          <a:xfrm>
            <a:off x="739970" y="4913228"/>
            <a:ext cx="2109910" cy="215444"/>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cs typeface="Segoe UI Semibold"/>
              </a:rPr>
              <a:t>AI can assist with...</a:t>
            </a:r>
            <a:endParaRPr kumimoji="0" lang="en-US" sz="14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B68516CD-5E77-ACA0-8D76-46C2A3A69E63}"/>
              </a:ext>
              <a:ext uri="{C183D7F6-B498-43B3-948B-1728B52AA6E4}">
                <adec:decorative xmlns:adec="http://schemas.microsoft.com/office/drawing/2017/decorative" val="1"/>
              </a:ext>
            </a:extLst>
          </p:cNvPr>
          <p:cNvSpPr>
            <a:spLocks/>
          </p:cNvSpPr>
          <p:nvPr/>
        </p:nvSpPr>
        <p:spPr>
          <a:xfrm>
            <a:off x="739970" y="4475436"/>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08" name="Text Placeholder 4">
            <a:extLst>
              <a:ext uri="{FF2B5EF4-FFF2-40B4-BE49-F238E27FC236}">
                <a16:creationId xmlns:a16="http://schemas.microsoft.com/office/drawing/2014/main" id="{B632E9C5-4B3B-EF43-5D68-9D6DC3B333DF}"/>
              </a:ext>
            </a:extLst>
          </p:cNvPr>
          <p:cNvSpPr txBox="1">
            <a:spLocks/>
          </p:cNvSpPr>
          <p:nvPr/>
        </p:nvSpPr>
        <p:spPr>
          <a:xfrm>
            <a:off x="739969" y="5259466"/>
            <a:ext cx="2357611" cy="916405"/>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AI assists Healthcare organizations with numerous tasks that impact critical areas like patient care, clinical efficiency, managing research, and processing claims. </a:t>
            </a:r>
          </a:p>
        </p:txBody>
      </p:sp>
      <p:sp>
        <p:nvSpPr>
          <p:cNvPr id="12" name="Rounded Rectangle 55">
            <a:extLst>
              <a:ext uri="{FF2B5EF4-FFF2-40B4-BE49-F238E27FC236}">
                <a16:creationId xmlns:a16="http://schemas.microsoft.com/office/drawing/2014/main" id="{852757B3-8B2D-9853-0716-9420A88CD89C}"/>
              </a:ext>
            </a:extLst>
          </p:cNvPr>
          <p:cNvSpPr/>
          <p:nvPr/>
        </p:nvSpPr>
        <p:spPr bwMode="auto">
          <a:xfrm>
            <a:off x="588263" y="2765325"/>
            <a:ext cx="5310887" cy="1386124"/>
          </a:xfrm>
          <a:prstGeom prst="roundRect">
            <a:avLst>
              <a:gd name="adj" fmla="val 6635"/>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graphicFrame>
        <p:nvGraphicFramePr>
          <p:cNvPr id="16" name="Table 15">
            <a:extLst>
              <a:ext uri="{FF2B5EF4-FFF2-40B4-BE49-F238E27FC236}">
                <a16:creationId xmlns:a16="http://schemas.microsoft.com/office/drawing/2014/main" id="{5BE4FE24-0316-28C7-760D-F10210A071C5}"/>
              </a:ext>
            </a:extLst>
          </p:cNvPr>
          <p:cNvGraphicFramePr>
            <a:graphicFrameLocks noGrp="1"/>
          </p:cNvGraphicFramePr>
          <p:nvPr>
            <p:extLst>
              <p:ext uri="{D42A27DB-BD31-4B8C-83A1-F6EECF244321}">
                <p14:modId xmlns:p14="http://schemas.microsoft.com/office/powerpoint/2010/main" val="2480448120"/>
              </p:ext>
            </p:extLst>
          </p:nvPr>
        </p:nvGraphicFramePr>
        <p:xfrm>
          <a:off x="6036310" y="1225509"/>
          <a:ext cx="5584190" cy="2732838"/>
        </p:xfrm>
        <a:graphic>
          <a:graphicData uri="http://schemas.openxmlformats.org/drawingml/2006/table">
            <a:tbl>
              <a:tblPr firstRow="1" bandRow="1">
                <a:tableStyleId>{5C22544A-7EE6-4342-B048-85BDC9FD1C3A}</a:tableStyleId>
              </a:tblPr>
              <a:tblGrid>
                <a:gridCol w="974090">
                  <a:extLst>
                    <a:ext uri="{9D8B030D-6E8A-4147-A177-3AD203B41FA5}">
                      <a16:colId xmlns:a16="http://schemas.microsoft.com/office/drawing/2014/main" val="1464606022"/>
                    </a:ext>
                  </a:extLst>
                </a:gridCol>
                <a:gridCol w="4610100">
                  <a:extLst>
                    <a:ext uri="{9D8B030D-6E8A-4147-A177-3AD203B41FA5}">
                      <a16:colId xmlns:a16="http://schemas.microsoft.com/office/drawing/2014/main" val="2911697903"/>
                    </a:ext>
                  </a:extLst>
                </a:gridCol>
              </a:tblGrid>
              <a:tr h="288221">
                <a:tc gridSpan="2">
                  <a:txBody>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200" b="0" i="0" u="none" strike="noStrike" kern="1200" cap="none" spc="0" normalizeH="0" baseline="0" noProof="0" dirty="0">
                          <a:ln>
                            <a:noFill/>
                          </a:ln>
                          <a:gradFill flip="none" rotWithShape="1">
                            <a:gsLst>
                              <a:gs pos="55000">
                                <a:srgbClr val="0078D4"/>
                              </a:gs>
                              <a:gs pos="0">
                                <a:srgbClr val="C03BC4"/>
                              </a:gs>
                            </a:gsLst>
                            <a:lin ang="13500000" scaled="1"/>
                            <a:tileRect/>
                          </a:gradFill>
                          <a:effectLst/>
                          <a:uLnTx/>
                          <a:uFillTx/>
                          <a:latin typeface="+mj-lt"/>
                          <a:ea typeface="+mn-ea"/>
                          <a:cs typeface="Segoe UI Semibold" panose="020B0702040204020203" pitchFamily="34" charset="0"/>
                        </a:rPr>
                        <a:t>Opportunity to impact Healthcare KPIs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hMerge="1">
                  <a:txBody>
                    <a:bodyPr/>
                    <a:lstStyle/>
                    <a:p>
                      <a:endParaRPr lang="en-IN"/>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46526871"/>
                  </a:ext>
                </a:extLst>
              </a:tr>
              <a:tr h="480368">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chemeClr val="tx1"/>
                          </a:solidFill>
                          <a:effectLst/>
                          <a:uLnTx/>
                          <a:uFillTx/>
                          <a:latin typeface="+mj-lt"/>
                          <a:ea typeface="+mn-ea"/>
                          <a:cs typeface="Segoe UI Semibold" panose="020B0702040204020203" pitchFamily="34" charset="0"/>
                        </a:rPr>
                        <a:t>Patient/ Customer retention</a:t>
                      </a:r>
                    </a:p>
                  </a:txBody>
                  <a:tcPr marL="54864" marR="54864" marT="27432" marB="27432"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chemeClr val="tx1"/>
                          </a:solidFill>
                          <a:effectLst/>
                          <a:uLnTx/>
                          <a:uFillTx/>
                          <a:latin typeface="+mn-lt"/>
                          <a:ea typeface="+mn-ea"/>
                          <a:cs typeface="Segoe UI Semibold" panose="020B0702040204020203" pitchFamily="34" charset="0"/>
                        </a:rPr>
                        <a:t>This KPI measures the percentage of patients who return to the same healthcare facility for future care or customers who remain with the same insurance plan. </a:t>
                      </a:r>
                    </a:p>
                  </a:txBody>
                  <a:tcPr marL="54864" marR="54864" marT="27432" marB="27432"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42407484"/>
                  </a:ext>
                </a:extLst>
              </a:tr>
              <a:tr h="50779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chemeClr val="tx1"/>
                          </a:solidFill>
                          <a:effectLst/>
                          <a:uLnTx/>
                          <a:uFillTx/>
                          <a:latin typeface="+mj-lt"/>
                          <a:ea typeface="+mn-ea"/>
                          <a:cs typeface="Segoe UI Semibold" panose="020B0702040204020203" pitchFamily="34" charset="0"/>
                        </a:rPr>
                        <a:t>Readmission rate</a:t>
                      </a:r>
                    </a:p>
                  </a:txBody>
                  <a:tcPr marL="54864" marR="54864" marT="27432" marB="27432"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chemeClr val="tx1"/>
                          </a:solidFill>
                          <a:effectLst/>
                          <a:uLnTx/>
                          <a:uFillTx/>
                          <a:latin typeface="+mn-lt"/>
                          <a:ea typeface="+mn-ea"/>
                          <a:cs typeface="Segoe UI Semibold" panose="020B0702040204020203" pitchFamily="34" charset="0"/>
                        </a:rPr>
                        <a:t>This measures the percentage of patients who are readmitted to the hospital within a specific time frame after being discharged. </a:t>
                      </a:r>
                    </a:p>
                  </a:txBody>
                  <a:tcPr marL="54864" marR="54864" marT="27432" marB="27432"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73384838"/>
                  </a:ext>
                </a:extLst>
              </a:tr>
              <a:tr h="528405">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chemeClr val="tx1"/>
                          </a:solidFill>
                          <a:effectLst/>
                          <a:uLnTx/>
                          <a:uFillTx/>
                          <a:latin typeface="+mj-lt"/>
                          <a:ea typeface="+mn-ea"/>
                          <a:cs typeface="Segoe UI Semibold" panose="020B0702040204020203" pitchFamily="34" charset="0"/>
                        </a:rPr>
                        <a:t>Wait times</a:t>
                      </a:r>
                    </a:p>
                  </a:txBody>
                  <a:tcPr marL="54864" marR="54864" marT="27432" marB="27432"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chemeClr val="tx1"/>
                          </a:solidFill>
                          <a:effectLst/>
                          <a:uLnTx/>
                          <a:uFillTx/>
                          <a:latin typeface="+mn-lt"/>
                          <a:ea typeface="+mn-ea"/>
                          <a:cs typeface="Segoe UI Semibold" panose="020B0702040204020203" pitchFamily="34" charset="0"/>
                        </a:rPr>
                        <a:t>This measures the average time a patient waits before receiving care. It’s calculated by dividing the total wait time by the number of patients. </a:t>
                      </a:r>
                    </a:p>
                  </a:txBody>
                  <a:tcPr marL="54864" marR="54864" marT="27432" marB="27432"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10844117"/>
                  </a:ext>
                </a:extLst>
              </a:tr>
              <a:tr h="384294">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chemeClr val="tx1"/>
                          </a:solidFill>
                          <a:effectLst/>
                          <a:uLnTx/>
                          <a:uFillTx/>
                          <a:latin typeface="+mj-lt"/>
                          <a:ea typeface="+mn-ea"/>
                          <a:cs typeface="Segoe UI Semibold" panose="020B0702040204020203" pitchFamily="34" charset="0"/>
                        </a:rPr>
                        <a:t>Claims processing time</a:t>
                      </a:r>
                    </a:p>
                  </a:txBody>
                  <a:tcPr marL="54864" marR="54864" marT="27432" marB="27432"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chemeClr val="tx1"/>
                          </a:solidFill>
                          <a:effectLst/>
                          <a:uLnTx/>
                          <a:uFillTx/>
                          <a:latin typeface="+mn-lt"/>
                          <a:ea typeface="+mn-ea"/>
                          <a:cs typeface="Segoe UI Semibold" panose="020B0702040204020203" pitchFamily="34" charset="0"/>
                        </a:rPr>
                        <a:t>This KPI measures the average time to process a claim and can impact patient satisfaction.</a:t>
                      </a:r>
                    </a:p>
                  </a:txBody>
                  <a:tcPr marL="54864" marR="54864" marT="27432" marB="27432"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18171760"/>
                  </a:ext>
                </a:extLst>
              </a:tr>
              <a:tr h="384294">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chemeClr val="tx1"/>
                          </a:solidFill>
                          <a:effectLst/>
                          <a:uLnTx/>
                          <a:uFillTx/>
                          <a:latin typeface="+mj-lt"/>
                          <a:ea typeface="+mn-ea"/>
                          <a:cs typeface="Segoe UI Semibold" panose="020B0702040204020203" pitchFamily="34" charset="0"/>
                        </a:rPr>
                        <a:t>Product time to market</a:t>
                      </a:r>
                    </a:p>
                  </a:txBody>
                  <a:tcPr marL="54864" marR="54864" marT="27432" marB="27432"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chemeClr val="tx1"/>
                          </a:solidFill>
                          <a:effectLst/>
                          <a:uLnTx/>
                          <a:uFillTx/>
                          <a:latin typeface="+mn-lt"/>
                          <a:ea typeface="+mn-ea"/>
                          <a:cs typeface="Segoe UI Semibold" panose="020B0702040204020203" pitchFamily="34" charset="0"/>
                        </a:rPr>
                        <a:t>The time spent on drug research and trials. Reducing time to market can reduce costs and accelerate revenues.</a:t>
                      </a:r>
                    </a:p>
                  </a:txBody>
                  <a:tcPr marL="54864" marR="54864" marT="27432" marB="27432"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49416420"/>
                  </a:ext>
                </a:extLst>
              </a:tr>
            </a:tbl>
          </a:graphicData>
        </a:graphic>
      </p:graphicFrame>
      <p:sp>
        <p:nvSpPr>
          <p:cNvPr id="30" name="Freeform 27">
            <a:extLst>
              <a:ext uri="{FF2B5EF4-FFF2-40B4-BE49-F238E27FC236}">
                <a16:creationId xmlns:a16="http://schemas.microsoft.com/office/drawing/2014/main" id="{CBBB0483-1EB7-824E-15CC-1BA0D2A820F1}"/>
              </a:ext>
              <a:ext uri="{C183D7F6-B498-43B3-948B-1728B52AA6E4}">
                <adec:decorative xmlns:adec="http://schemas.microsoft.com/office/drawing/2017/decorative" val="1"/>
              </a:ext>
            </a:extLst>
          </p:cNvPr>
          <p:cNvSpPr/>
          <p:nvPr/>
        </p:nvSpPr>
        <p:spPr bwMode="auto">
          <a:xfrm rot="5400000">
            <a:off x="1423800" y="3444671"/>
            <a:ext cx="1231784" cy="27432"/>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9" name="TextBox 18">
            <a:extLst>
              <a:ext uri="{FF2B5EF4-FFF2-40B4-BE49-F238E27FC236}">
                <a16:creationId xmlns:a16="http://schemas.microsoft.com/office/drawing/2014/main" id="{D7F08E31-0274-80BA-516E-7D27B670C6EF}"/>
              </a:ext>
            </a:extLst>
          </p:cNvPr>
          <p:cNvSpPr txBox="1">
            <a:spLocks/>
          </p:cNvSpPr>
          <p:nvPr/>
        </p:nvSpPr>
        <p:spPr>
          <a:xfrm>
            <a:off x="739970" y="3464093"/>
            <a:ext cx="1213415"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gradFill flip="none" rotWithShape="1">
                  <a:gsLst>
                    <a:gs pos="55000">
                      <a:srgbClr val="0078D4"/>
                    </a:gs>
                    <a:gs pos="0">
                      <a:srgbClr val="C03BC4"/>
                    </a:gs>
                  </a:gsLst>
                  <a:lin ang="13500000" scaled="1"/>
                  <a:tileRect/>
                </a:gradFill>
                <a:effectLst/>
                <a:uLnTx/>
                <a:uFillTx/>
                <a:latin typeface="Segoe UI Semibold"/>
                <a:cs typeface="Segoe UI Semibold" panose="020B0702040204020203" pitchFamily="34" charset="0"/>
              </a:rPr>
              <a:t>Healthcare roles using AI</a:t>
            </a:r>
          </a:p>
        </p:txBody>
      </p:sp>
      <p:sp>
        <p:nvSpPr>
          <p:cNvPr id="48" name="Graphic 74" descr="Icon of a person with a checkmark">
            <a:extLst>
              <a:ext uri="{FF2B5EF4-FFF2-40B4-BE49-F238E27FC236}">
                <a16:creationId xmlns:a16="http://schemas.microsoft.com/office/drawing/2014/main" id="{008E760E-F4B7-5E88-18B3-0367EBD1E07E}"/>
              </a:ext>
            </a:extLst>
          </p:cNvPr>
          <p:cNvSpPr/>
          <p:nvPr/>
        </p:nvSpPr>
        <p:spPr>
          <a:xfrm>
            <a:off x="739970" y="3021793"/>
            <a:ext cx="305140" cy="3051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1" name="Rectangle: Top Corners Rounded 50">
            <a:extLst>
              <a:ext uri="{FF2B5EF4-FFF2-40B4-BE49-F238E27FC236}">
                <a16:creationId xmlns:a16="http://schemas.microsoft.com/office/drawing/2014/main" id="{991B9EC3-7CDB-FD0B-FC95-8031225C4D9C}"/>
              </a:ext>
            </a:extLst>
          </p:cNvPr>
          <p:cNvSpPr/>
          <p:nvPr/>
        </p:nvSpPr>
        <p:spPr bwMode="auto">
          <a:xfrm flipH="1">
            <a:off x="3170731" y="4361760"/>
            <a:ext cx="8361632" cy="210312"/>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ctr"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aphicFrame>
        <p:nvGraphicFramePr>
          <p:cNvPr id="3" name="Table 2">
            <a:extLst>
              <a:ext uri="{FF2B5EF4-FFF2-40B4-BE49-F238E27FC236}">
                <a16:creationId xmlns:a16="http://schemas.microsoft.com/office/drawing/2014/main" id="{53D06330-5F2B-3729-F4D2-40BA48E8BB77}"/>
              </a:ext>
            </a:extLst>
          </p:cNvPr>
          <p:cNvGraphicFramePr>
            <a:graphicFrameLocks noGrp="1"/>
          </p:cNvGraphicFramePr>
          <p:nvPr>
            <p:extLst>
              <p:ext uri="{D42A27DB-BD31-4B8C-83A1-F6EECF244321}">
                <p14:modId xmlns:p14="http://schemas.microsoft.com/office/powerpoint/2010/main" val="1506277336"/>
              </p:ext>
            </p:extLst>
          </p:nvPr>
        </p:nvGraphicFramePr>
        <p:xfrm>
          <a:off x="3242105" y="4376845"/>
          <a:ext cx="8361632" cy="2325307"/>
        </p:xfrm>
        <a:graphic>
          <a:graphicData uri="http://schemas.openxmlformats.org/drawingml/2006/table">
            <a:tbl>
              <a:tblPr firstRow="1" bandRow="1">
                <a:tableStyleId>{5C22544A-7EE6-4342-B048-85BDC9FD1C3A}</a:tableStyleId>
              </a:tblPr>
              <a:tblGrid>
                <a:gridCol w="1081229">
                  <a:extLst>
                    <a:ext uri="{9D8B030D-6E8A-4147-A177-3AD203B41FA5}">
                      <a16:colId xmlns:a16="http://schemas.microsoft.com/office/drawing/2014/main" val="1464606022"/>
                    </a:ext>
                  </a:extLst>
                </a:gridCol>
                <a:gridCol w="1280160">
                  <a:extLst>
                    <a:ext uri="{9D8B030D-6E8A-4147-A177-3AD203B41FA5}">
                      <a16:colId xmlns:a16="http://schemas.microsoft.com/office/drawing/2014/main" val="2911697903"/>
                    </a:ext>
                  </a:extLst>
                </a:gridCol>
                <a:gridCol w="1836420">
                  <a:extLst>
                    <a:ext uri="{9D8B030D-6E8A-4147-A177-3AD203B41FA5}">
                      <a16:colId xmlns:a16="http://schemas.microsoft.com/office/drawing/2014/main" val="246450982"/>
                    </a:ext>
                  </a:extLst>
                </a:gridCol>
                <a:gridCol w="2042160">
                  <a:extLst>
                    <a:ext uri="{9D8B030D-6E8A-4147-A177-3AD203B41FA5}">
                      <a16:colId xmlns:a16="http://schemas.microsoft.com/office/drawing/2014/main" val="386935525"/>
                    </a:ext>
                  </a:extLst>
                </a:gridCol>
                <a:gridCol w="2121663">
                  <a:extLst>
                    <a:ext uri="{9D8B030D-6E8A-4147-A177-3AD203B41FA5}">
                      <a16:colId xmlns:a16="http://schemas.microsoft.com/office/drawing/2014/main" val="4269272687"/>
                    </a:ext>
                  </a:extLst>
                </a:gridCol>
              </a:tblGrid>
              <a:tr h="113085">
                <a:tc>
                  <a:txBody>
                    <a:bodyPr/>
                    <a:lstStyle/>
                    <a:p>
                      <a:pPr marL="0" algn="l" defTabSz="932742" rtl="0" eaLnBrk="1" latinLnBrk="0" hangingPunct="1"/>
                      <a:r>
                        <a:rPr lang="en-US" sz="900" b="0" kern="1200" noProof="0" dirty="0">
                          <a:solidFill>
                            <a:schemeClr val="bg1"/>
                          </a:solidFill>
                          <a:latin typeface="+mj-lt"/>
                          <a:ea typeface="+mn-ea"/>
                          <a:cs typeface="+mn-cs"/>
                        </a:rPr>
                        <a:t>Process</a:t>
                      </a:r>
                    </a:p>
                  </a:txBody>
                  <a:tcPr marT="36576" marB="36576"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dirty="0">
                          <a:solidFill>
                            <a:schemeClr val="bg1"/>
                          </a:solidFill>
                          <a:latin typeface="+mj-lt"/>
                        </a:rPr>
                        <a:t>Start</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a:solidFill>
                            <a:schemeClr val="bg1"/>
                          </a:solidFill>
                          <a:latin typeface="+mj-lt"/>
                        </a:rPr>
                        <a:t>Buy</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a:solidFill>
                            <a:schemeClr val="bg1"/>
                          </a:solidFill>
                          <a:latin typeface="+mj-lt"/>
                        </a:rPr>
                        <a:t>Extend</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dirty="0">
                          <a:solidFill>
                            <a:schemeClr val="bg1"/>
                          </a:solidFill>
                          <a:latin typeface="+mj-lt"/>
                        </a:rPr>
                        <a:t>Build</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46526871"/>
                  </a:ext>
                </a:extLst>
              </a:tr>
              <a:tr h="184105">
                <a:tc>
                  <a:txBody>
                    <a:bodyPr/>
                    <a:lstStyle/>
                    <a:p>
                      <a:pPr algn="l">
                        <a:lnSpc>
                          <a:spcPct val="100000"/>
                        </a:lnSpc>
                        <a:spcBef>
                          <a:spcPts val="0"/>
                        </a:spcBef>
                        <a:spcAft>
                          <a:spcPts val="300"/>
                        </a:spcAft>
                      </a:pPr>
                      <a:r>
                        <a:rPr lang="en-US" sz="1000" dirty="0">
                          <a:solidFill>
                            <a:schemeClr val="tx1"/>
                          </a:solidFill>
                          <a:latin typeface="+mn-lt"/>
                        </a:rPr>
                        <a:t>Operations efficiency</a:t>
                      </a:r>
                    </a:p>
                  </a:txBody>
                  <a:tcPr marT="27432" marB="27432">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2713" indent="-112713">
                        <a:spcAft>
                          <a:spcPts val="200"/>
                        </a:spcAft>
                        <a:buClr>
                          <a:schemeClr val="tx1"/>
                        </a:buClr>
                        <a:buFont typeface="Arial" panose="020B0604020202020204" pitchFamily="34" charset="0"/>
                        <a:buChar char="•"/>
                      </a:pP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lang="en-US" sz="800" u="sng" kern="1200" noProof="0" dirty="0">
                          <a:solidFill>
                            <a:srgbClr val="8661C5"/>
                          </a:solidFill>
                          <a:latin typeface="+mn-lt"/>
                          <a:ea typeface="+mn-ea"/>
                          <a:cs typeface="Segoe UI Semilight"/>
                          <a:hlinkClick r:id="rId3" action="ppaction://hlinksldjump">
                            <a:extLst>
                              <a:ext uri="{A12FA001-AC4F-418D-AE19-62706E023703}">
                                <ahyp:hlinkClr xmlns:ahyp="http://schemas.microsoft.com/office/drawing/2018/hyperlinkcolor" val="tx"/>
                              </a:ext>
                            </a:extLst>
                          </a:hlinkClick>
                        </a:rPr>
                        <a:t>Provider – Optimize workforce planning</a:t>
                      </a:r>
                      <a:endParaRPr lang="en-US" sz="800" u="sng" kern="1200" noProof="0" dirty="0">
                        <a:solidFill>
                          <a:srgbClr val="8661C5"/>
                        </a:solidFill>
                        <a:latin typeface="+mn-lt"/>
                        <a:ea typeface="+mn-ea"/>
                        <a:cs typeface="Segoe UI Semilight"/>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lang="en-US" sz="800" u="sng" kern="1200" noProof="0" dirty="0">
                          <a:solidFill>
                            <a:srgbClr val="8661C5"/>
                          </a:solidFill>
                          <a:latin typeface="+mn-lt"/>
                          <a:ea typeface="+mn-ea"/>
                          <a:cs typeface="Segoe UI Semilight"/>
                          <a:hlinkClick r:id="rId4" action="ppaction://hlinksldjump">
                            <a:extLst>
                              <a:ext uri="{A12FA001-AC4F-418D-AE19-62706E023703}">
                                <ahyp:hlinkClr xmlns:ahyp="http://schemas.microsoft.com/office/drawing/2018/hyperlinkcolor" val="tx"/>
                              </a:ext>
                            </a:extLst>
                          </a:hlinkClick>
                        </a:rPr>
                        <a:t>Provider – Departmental meeting</a:t>
                      </a:r>
                      <a:endParaRPr lang="en-US" sz="800" u="sng" kern="1200" noProof="0" dirty="0">
                        <a:solidFill>
                          <a:srgbClr val="8661C5"/>
                        </a:solidFill>
                        <a:latin typeface="+mn-lt"/>
                        <a:ea typeface="+mn-ea"/>
                        <a:cs typeface="Segoe UI Semilight"/>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lang="en-US" sz="800" u="sng" kern="1200" noProof="0" dirty="0">
                          <a:solidFill>
                            <a:srgbClr val="8661C5"/>
                          </a:solidFill>
                          <a:latin typeface="+mn-lt"/>
                          <a:ea typeface="+mn-ea"/>
                          <a:cs typeface="Segoe UI Semilight"/>
                          <a:hlinkClick r:id="rId5" action="ppaction://hlinksldjump">
                            <a:extLst>
                              <a:ext uri="{A12FA001-AC4F-418D-AE19-62706E023703}">
                                <ahyp:hlinkClr xmlns:ahyp="http://schemas.microsoft.com/office/drawing/2018/hyperlinkcolor" val="tx"/>
                              </a:ext>
                            </a:extLst>
                          </a:hlinkClick>
                        </a:rPr>
                        <a:t>Provider – Enhance clinician efficiency</a:t>
                      </a: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71450" marR="0" lvl="0" indent="-17145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lang="en-US" sz="800" u="sng" kern="1200" noProof="0" dirty="0">
                          <a:solidFill>
                            <a:srgbClr val="8661C5"/>
                          </a:solidFill>
                          <a:latin typeface="+mn-lt"/>
                          <a:ea typeface="+mn-ea"/>
                          <a:cs typeface="Segoe UI Semilight"/>
                          <a:hlinkClick r:id="rId6" action="ppaction://hlinksldjump">
                            <a:extLst>
                              <a:ext uri="{A12FA001-AC4F-418D-AE19-62706E023703}">
                                <ahyp:hlinkClr xmlns:ahyp="http://schemas.microsoft.com/office/drawing/2018/hyperlinkcolor" val="tx"/>
                              </a:ext>
                            </a:extLst>
                          </a:hlinkClick>
                        </a:rPr>
                        <a:t>Payor – Speed claims processing</a:t>
                      </a:r>
                      <a:endParaRPr lang="en-US" sz="800" u="sng" kern="1200" noProof="0" dirty="0">
                        <a:solidFill>
                          <a:srgbClr val="8661C5"/>
                        </a:solidFill>
                        <a:latin typeface="+mn-lt"/>
                        <a:ea typeface="+mn-ea"/>
                        <a:cs typeface="Segoe UI Semilight"/>
                      </a:endParaRPr>
                    </a:p>
                    <a:p>
                      <a:pPr marL="171450" marR="0" lvl="0" indent="-17145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lang="en-US" sz="800" u="sng" kern="1200" noProof="0" dirty="0">
                          <a:solidFill>
                            <a:srgbClr val="8661C5"/>
                          </a:solidFill>
                          <a:latin typeface="+mn-lt"/>
                          <a:ea typeface="+mn-ea"/>
                          <a:cs typeface="Segoe UI Semilight"/>
                          <a:hlinkClick r:id="rId7" action="ppaction://hlinksldjump">
                            <a:extLst>
                              <a:ext uri="{A12FA001-AC4F-418D-AE19-62706E023703}">
                                <ahyp:hlinkClr xmlns:ahyp="http://schemas.microsoft.com/office/drawing/2018/hyperlinkcolor" val="tx"/>
                              </a:ext>
                            </a:extLst>
                          </a:hlinkClick>
                        </a:rPr>
                        <a:t>Payor – Simplify prior authorization (PA)</a:t>
                      </a:r>
                      <a:endParaRPr lang="en-US" sz="800" u="sng" kern="1200" noProof="0" dirty="0">
                        <a:solidFill>
                          <a:srgbClr val="8661C5"/>
                        </a:solidFill>
                        <a:latin typeface="+mn-lt"/>
                        <a:ea typeface="+mn-ea"/>
                        <a:cs typeface="Segoe UI Semiligh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42407484"/>
                  </a:ext>
                </a:extLst>
              </a:tr>
              <a:tr h="113607">
                <a:tc>
                  <a:txBody>
                    <a:bodyPr/>
                    <a:lstStyle/>
                    <a:p>
                      <a:pPr algn="l">
                        <a:lnSpc>
                          <a:spcPct val="100000"/>
                        </a:lnSpc>
                        <a:spcBef>
                          <a:spcPts val="0"/>
                        </a:spcBef>
                        <a:spcAft>
                          <a:spcPts val="300"/>
                        </a:spcAft>
                      </a:pPr>
                      <a:r>
                        <a:rPr lang="en-US" sz="1000" dirty="0">
                          <a:solidFill>
                            <a:schemeClr val="tx1"/>
                          </a:solidFill>
                          <a:latin typeface="+mn-lt"/>
                        </a:rPr>
                        <a:t>Training</a:t>
                      </a:r>
                    </a:p>
                  </a:txBody>
                  <a:tcPr marT="27432" marB="27432">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2713" marR="0" lvl="0" indent="-112713"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indent="-114300">
                        <a:spcAft>
                          <a:spcPts val="200"/>
                        </a:spcAft>
                        <a:buClr>
                          <a:schemeClr val="tx1"/>
                        </a:buClr>
                        <a:buFont typeface="Arial" panose="020B0604020202020204" pitchFamily="34" charset="0"/>
                        <a:buChar char="•"/>
                      </a:pPr>
                      <a:r>
                        <a:rPr lang="en-US" sz="800" u="sng" kern="1200" noProof="0" dirty="0">
                          <a:solidFill>
                            <a:srgbClr val="8661C5"/>
                          </a:solidFill>
                          <a:latin typeface="+mn-lt"/>
                          <a:ea typeface="+mn-ea"/>
                          <a:cs typeface="Segoe UI Semilight"/>
                          <a:hlinkClick r:id="rId8" action="ppaction://hlinksldjump">
                            <a:extLst>
                              <a:ext uri="{A12FA001-AC4F-418D-AE19-62706E023703}">
                                <ahyp:hlinkClr xmlns:ahyp="http://schemas.microsoft.com/office/drawing/2018/hyperlinkcolor" val="tx"/>
                              </a:ext>
                            </a:extLst>
                          </a:hlinkClick>
                        </a:rPr>
                        <a:t>Provider – Medical conference perspectives </a:t>
                      </a:r>
                      <a:r>
                        <a:rPr lang="en-US" sz="800" u="sng" kern="1200" noProof="0" dirty="0">
                          <a:solidFill>
                            <a:srgbClr val="8661C5"/>
                          </a:solidFill>
                          <a:latin typeface="+mn-lt"/>
                          <a:ea typeface="+mn-ea"/>
                          <a:cs typeface="Segoe UI Semilight"/>
                        </a:rPr>
                        <a:t>creation</a:t>
                      </a: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endParaRPr lang="en-US" sz="800" b="0" noProof="0" dirty="0">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73384838"/>
                  </a:ext>
                </a:extLst>
              </a:tr>
              <a:tr h="263320">
                <a:tc>
                  <a:txBody>
                    <a:bodyPr/>
                    <a:lstStyle/>
                    <a:p>
                      <a:pPr algn="l">
                        <a:lnSpc>
                          <a:spcPct val="100000"/>
                        </a:lnSpc>
                        <a:spcBef>
                          <a:spcPts val="0"/>
                        </a:spcBef>
                        <a:spcAft>
                          <a:spcPts val="300"/>
                        </a:spcAft>
                      </a:pPr>
                      <a:r>
                        <a:rPr lang="en-US" sz="1000" dirty="0">
                          <a:solidFill>
                            <a:schemeClr val="tx1"/>
                          </a:solidFill>
                          <a:latin typeface="+mn-lt"/>
                        </a:rPr>
                        <a:t>Research/ development/ trials</a:t>
                      </a:r>
                    </a:p>
                  </a:txBody>
                  <a:tcPr marT="27432" marB="27432">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indent="-114300">
                        <a:spcAft>
                          <a:spcPts val="200"/>
                        </a:spcAft>
                        <a:buClr>
                          <a:schemeClr val="tx1"/>
                        </a:buClr>
                        <a:buFont typeface="Arial" panose="020B0604020202020204" pitchFamily="34" charset="0"/>
                        <a:buChar char="•"/>
                      </a:pP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lang="en-US" sz="800" u="sng" kern="1200" noProof="0" dirty="0">
                          <a:solidFill>
                            <a:srgbClr val="8661C5"/>
                          </a:solidFill>
                          <a:latin typeface="+mn-lt"/>
                          <a:ea typeface="+mn-ea"/>
                          <a:cs typeface="Segoe UI Semilight"/>
                          <a:hlinkClick r:id="rId9" action="ppaction://hlinksldjump">
                            <a:extLst>
                              <a:ext uri="{A12FA001-AC4F-418D-AE19-62706E023703}">
                                <ahyp:hlinkClr xmlns:ahyp="http://schemas.microsoft.com/office/drawing/2018/hyperlinkcolor" val="tx"/>
                              </a:ext>
                            </a:extLst>
                          </a:hlinkClick>
                        </a:rPr>
                        <a:t>Provider – Organize and manage research knowledge</a:t>
                      </a:r>
                      <a:endParaRPr lang="en-US" sz="800" u="sng" kern="1200" noProof="0" dirty="0">
                        <a:solidFill>
                          <a:srgbClr val="8661C5"/>
                        </a:solidFill>
                        <a:latin typeface="+mn-lt"/>
                        <a:ea typeface="+mn-ea"/>
                        <a:cs typeface="Segoe UI Semilight"/>
                      </a:endParaRPr>
                    </a:p>
                    <a:p>
                      <a:pPr marL="114300" marR="0" lvl="0" indent="-1143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800" u="sng" kern="1200" noProof="0" dirty="0">
                          <a:solidFill>
                            <a:srgbClr val="8661C5"/>
                          </a:solidFill>
                          <a:latin typeface="+mn-lt"/>
                          <a:ea typeface="+mn-ea"/>
                          <a:cs typeface="Segoe UI Semilight"/>
                          <a:hlinkClick r:id="rId10" action="ppaction://hlinksldjump">
                            <a:extLst>
                              <a:ext uri="{A12FA001-AC4F-418D-AE19-62706E023703}">
                                <ahyp:hlinkClr xmlns:ahyp="http://schemas.microsoft.com/office/drawing/2018/hyperlinkcolor" val="tx"/>
                              </a:ext>
                            </a:extLst>
                          </a:hlinkClick>
                        </a:rPr>
                        <a:t>Pharma – Drug research</a:t>
                      </a:r>
                      <a:endParaRPr lang="en-US" sz="800" u="sng" kern="1200" noProof="0" dirty="0">
                        <a:solidFill>
                          <a:srgbClr val="8661C5"/>
                        </a:solidFill>
                        <a:latin typeface="+mn-lt"/>
                        <a:ea typeface="+mn-ea"/>
                        <a:cs typeface="Segoe UI Semilight"/>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800" u="sng" kern="1200" noProof="0" dirty="0">
                          <a:solidFill>
                            <a:srgbClr val="8661C5"/>
                          </a:solidFill>
                          <a:latin typeface="+mn-lt"/>
                          <a:ea typeface="+mn-ea"/>
                          <a:cs typeface="Segoe UI Semilight"/>
                          <a:hlinkClick r:id="rId11" action="ppaction://hlinksldjump">
                            <a:extLst>
                              <a:ext uri="{A12FA001-AC4F-418D-AE19-62706E023703}">
                                <ahyp:hlinkClr xmlns:ahyp="http://schemas.microsoft.com/office/drawing/2018/hyperlinkcolor" val="tx"/>
                              </a:ext>
                            </a:extLst>
                          </a:hlinkClick>
                        </a:rPr>
                        <a:t>Pharma – Clinical trials</a:t>
                      </a: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indent="-114300">
                        <a:spcAft>
                          <a:spcPts val="200"/>
                        </a:spcAft>
                        <a:buClr>
                          <a:schemeClr val="tx1"/>
                        </a:buClr>
                        <a:buFont typeface="Arial" panose="020B0604020202020204" pitchFamily="34" charset="0"/>
                        <a:buChar char="•"/>
                      </a:pPr>
                      <a:endParaRPr lang="en-US" sz="800" b="0" noProof="0" dirty="0">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indent="-114300">
                        <a:spcAft>
                          <a:spcPts val="200"/>
                        </a:spcAft>
                        <a:buClr>
                          <a:schemeClr val="tx1"/>
                        </a:buClr>
                        <a:buFont typeface="Arial" panose="020B0604020202020204" pitchFamily="34" charset="0"/>
                        <a:buChar char="•"/>
                      </a:pPr>
                      <a:endParaRPr lang="en-US" sz="800" b="0" noProof="0" dirty="0">
                        <a:solidFill>
                          <a:schemeClr val="tx1"/>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02616339"/>
                  </a:ext>
                </a:extLst>
              </a:tr>
              <a:tr h="263320">
                <a:tc>
                  <a:txBody>
                    <a:bodyPr/>
                    <a:lstStyle/>
                    <a:p>
                      <a:pPr algn="l">
                        <a:lnSpc>
                          <a:spcPct val="100000"/>
                        </a:lnSpc>
                        <a:spcBef>
                          <a:spcPts val="0"/>
                        </a:spcBef>
                        <a:spcAft>
                          <a:spcPts val="300"/>
                        </a:spcAft>
                      </a:pPr>
                      <a:r>
                        <a:rPr lang="en-US" sz="1000" dirty="0">
                          <a:solidFill>
                            <a:schemeClr val="tx1"/>
                          </a:solidFill>
                          <a:latin typeface="+mn-lt"/>
                        </a:rPr>
                        <a:t>Patient and Member service</a:t>
                      </a:r>
                    </a:p>
                  </a:txBody>
                  <a:tcPr marT="27432" marB="27432">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indent="-114300">
                        <a:spcAft>
                          <a:spcPts val="200"/>
                        </a:spcAft>
                        <a:buClr>
                          <a:schemeClr val="tx1"/>
                        </a:buClr>
                        <a:buFont typeface="Arial" panose="020B0604020202020204" pitchFamily="34" charset="0"/>
                        <a:buChar char="•"/>
                      </a:pP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71450" marR="0" lvl="0" indent="-17145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indent="-114300">
                        <a:spcAft>
                          <a:spcPts val="200"/>
                        </a:spcAft>
                        <a:buClr>
                          <a:schemeClr val="tx1"/>
                        </a:buClr>
                        <a:buFont typeface="Arial" panose="020B0604020202020204" pitchFamily="34" charset="0"/>
                        <a:buChar char="•"/>
                      </a:pPr>
                      <a:endParaRPr lang="en-US" sz="800" b="0" noProof="0" dirty="0">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indent="-114300">
                        <a:spcAft>
                          <a:spcPts val="200"/>
                        </a:spcAft>
                        <a:buClr>
                          <a:schemeClr val="tx1"/>
                        </a:buClr>
                        <a:buFont typeface="Arial" panose="020B0604020202020204" pitchFamily="34" charset="0"/>
                        <a:buChar char="•"/>
                      </a:pPr>
                      <a:r>
                        <a:rPr lang="en-US" sz="800" u="sng" kern="1200" noProof="0" dirty="0">
                          <a:solidFill>
                            <a:srgbClr val="8661C5"/>
                          </a:solidFill>
                          <a:latin typeface="+mn-lt"/>
                          <a:ea typeface="+mn-ea"/>
                          <a:cs typeface="Segoe UI Semilight"/>
                          <a:hlinkClick r:id="rId12" action="ppaction://hlinksldjump">
                            <a:extLst>
                              <a:ext uri="{A12FA001-AC4F-418D-AE19-62706E023703}">
                                <ahyp:hlinkClr xmlns:ahyp="http://schemas.microsoft.com/office/drawing/2018/hyperlinkcolor" val="tx"/>
                              </a:ext>
                            </a:extLst>
                          </a:hlinkClick>
                        </a:rPr>
                        <a:t>Payor – Manage appeals</a:t>
                      </a:r>
                      <a:endParaRPr lang="en-US" sz="800" u="sng" kern="1200" noProof="0" dirty="0">
                        <a:solidFill>
                          <a:srgbClr val="8661C5"/>
                        </a:solidFill>
                        <a:latin typeface="+mn-lt"/>
                        <a:ea typeface="+mn-ea"/>
                        <a:cs typeface="Segoe UI Semilight"/>
                      </a:endParaRPr>
                    </a:p>
                    <a:p>
                      <a:pPr marL="114300" indent="-114300">
                        <a:spcAft>
                          <a:spcPts val="200"/>
                        </a:spcAft>
                        <a:buClr>
                          <a:schemeClr val="tx1"/>
                        </a:buClr>
                        <a:buFont typeface="Arial" panose="020B0604020202020204" pitchFamily="34" charset="0"/>
                        <a:buChar char="•"/>
                      </a:pPr>
                      <a:r>
                        <a:rPr lang="en-US" sz="800" u="sng" kern="1200" noProof="0" dirty="0">
                          <a:solidFill>
                            <a:srgbClr val="8661C5"/>
                          </a:solidFill>
                          <a:latin typeface="+mn-lt"/>
                          <a:ea typeface="+mn-ea"/>
                          <a:cs typeface="Segoe UI Semilight"/>
                          <a:hlinkClick r:id="rId13" action="ppaction://hlinksldjump">
                            <a:extLst>
                              <a:ext uri="{A12FA001-AC4F-418D-AE19-62706E023703}">
                                <ahyp:hlinkClr xmlns:ahyp="http://schemas.microsoft.com/office/drawing/2018/hyperlinkcolor" val="tx"/>
                              </a:ext>
                            </a:extLst>
                          </a:hlinkClick>
                        </a:rPr>
                        <a:t>Payor – Curate member education materials</a:t>
                      </a:r>
                      <a:endParaRPr lang="en-US" sz="800" b="0" noProof="0" dirty="0">
                        <a:solidFill>
                          <a:schemeClr val="tx1"/>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52511209"/>
                  </a:ext>
                </a:extLst>
              </a:tr>
            </a:tbl>
          </a:graphicData>
        </a:graphic>
      </p:graphicFrame>
      <p:sp>
        <p:nvSpPr>
          <p:cNvPr id="18" name="Text Placeholder 10">
            <a:extLst>
              <a:ext uri="{FF2B5EF4-FFF2-40B4-BE49-F238E27FC236}">
                <a16:creationId xmlns:a16="http://schemas.microsoft.com/office/drawing/2014/main" id="{77AB560D-AE1C-3602-5DC2-D1BD87C88C62}"/>
              </a:ext>
            </a:extLst>
          </p:cNvPr>
          <p:cNvSpPr txBox="1">
            <a:spLocks/>
          </p:cNvSpPr>
          <p:nvPr/>
        </p:nvSpPr>
        <p:spPr>
          <a:xfrm>
            <a:off x="2927023" y="3812615"/>
            <a:ext cx="808495"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Researcher</a:t>
            </a:r>
          </a:p>
        </p:txBody>
      </p:sp>
      <p:sp>
        <p:nvSpPr>
          <p:cNvPr id="20" name="Text Placeholder 10">
            <a:extLst>
              <a:ext uri="{FF2B5EF4-FFF2-40B4-BE49-F238E27FC236}">
                <a16:creationId xmlns:a16="http://schemas.microsoft.com/office/drawing/2014/main" id="{49B5451F-8F9D-A1BE-64BF-0D12D7EB3C9D}"/>
              </a:ext>
            </a:extLst>
          </p:cNvPr>
          <p:cNvSpPr txBox="1">
            <a:spLocks/>
          </p:cNvSpPr>
          <p:nvPr/>
        </p:nvSpPr>
        <p:spPr>
          <a:xfrm>
            <a:off x="2067735" y="3812614"/>
            <a:ext cx="808494"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Clinician</a:t>
            </a:r>
          </a:p>
        </p:txBody>
      </p:sp>
      <p:sp>
        <p:nvSpPr>
          <p:cNvPr id="21" name="Text Placeholder 10">
            <a:extLst>
              <a:ext uri="{FF2B5EF4-FFF2-40B4-BE49-F238E27FC236}">
                <a16:creationId xmlns:a16="http://schemas.microsoft.com/office/drawing/2014/main" id="{FCC75454-1286-9986-065A-1534B298B30A}"/>
              </a:ext>
            </a:extLst>
          </p:cNvPr>
          <p:cNvSpPr txBox="1">
            <a:spLocks/>
          </p:cNvSpPr>
          <p:nvPr/>
        </p:nvSpPr>
        <p:spPr>
          <a:xfrm>
            <a:off x="3764181" y="3812615"/>
            <a:ext cx="1075088"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Claims Manager</a:t>
            </a:r>
          </a:p>
        </p:txBody>
      </p:sp>
      <p:sp>
        <p:nvSpPr>
          <p:cNvPr id="22" name="Text Placeholder 10">
            <a:extLst>
              <a:ext uri="{FF2B5EF4-FFF2-40B4-BE49-F238E27FC236}">
                <a16:creationId xmlns:a16="http://schemas.microsoft.com/office/drawing/2014/main" id="{3A565061-6321-3AF9-C04B-5C01034115CA}"/>
              </a:ext>
            </a:extLst>
          </p:cNvPr>
          <p:cNvSpPr txBox="1">
            <a:spLocks/>
          </p:cNvSpPr>
          <p:nvPr/>
        </p:nvSpPr>
        <p:spPr>
          <a:xfrm>
            <a:off x="4903066" y="3812615"/>
            <a:ext cx="1044956"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lvl="0" algn="ctr">
              <a:defRPr/>
            </a:pPr>
            <a:r>
              <a:rPr lang="en-US" noProof="0">
                <a:gradFill>
                  <a:gsLst>
                    <a:gs pos="47000">
                      <a:srgbClr val="0078D4"/>
                    </a:gs>
                    <a:gs pos="0">
                      <a:srgbClr val="C03BC4"/>
                    </a:gs>
                  </a:gsLst>
                  <a:path path="circle">
                    <a:fillToRect l="100000" t="100000"/>
                  </a:path>
                </a:gradFill>
              </a:rPr>
              <a:t>Medical Director </a:t>
            </a:r>
            <a:endPar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endParaRPr>
          </a:p>
        </p:txBody>
      </p:sp>
      <p:pic>
        <p:nvPicPr>
          <p:cNvPr id="23" name="Picture 22">
            <a:extLst>
              <a:ext uri="{FF2B5EF4-FFF2-40B4-BE49-F238E27FC236}">
                <a16:creationId xmlns:a16="http://schemas.microsoft.com/office/drawing/2014/main" id="{709DCEC2-0A46-0A44-8B6F-168ECB9001A6}"/>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2988370" y="3081800"/>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24" name="Picture 23">
            <a:extLst>
              <a:ext uri="{FF2B5EF4-FFF2-40B4-BE49-F238E27FC236}">
                <a16:creationId xmlns:a16="http://schemas.microsoft.com/office/drawing/2014/main" id="{280A85AE-64A5-E80D-E4FB-F8485F8688D7}"/>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3958825" y="3081800"/>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25" name="Picture 24">
            <a:extLst>
              <a:ext uri="{FF2B5EF4-FFF2-40B4-BE49-F238E27FC236}">
                <a16:creationId xmlns:a16="http://schemas.microsoft.com/office/drawing/2014/main" id="{EF67234B-E232-A5FC-B676-95B1318E13E3}"/>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flipH="1">
            <a:off x="5085392" y="3081800"/>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26" name="Picture 25">
            <a:extLst>
              <a:ext uri="{FF2B5EF4-FFF2-40B4-BE49-F238E27FC236}">
                <a16:creationId xmlns:a16="http://schemas.microsoft.com/office/drawing/2014/main" id="{DAE981A6-32A4-1DB4-7AFE-61167C211921}"/>
              </a:ext>
            </a:extLst>
          </p:cNvPr>
          <p:cNvPicPr>
            <a:picLocks noChangeAspect="1"/>
          </p:cNvPicPr>
          <p:nvPr/>
        </p:nvPicPr>
        <p:blipFill rotWithShape="1">
          <a:blip r:embed="rId17" cstate="screen">
            <a:extLst>
              <a:ext uri="{BEBA8EAE-BF5A-486C-A8C5-ECC9F3942E4B}">
                <a14:imgProps xmlns:a14="http://schemas.microsoft.com/office/drawing/2010/main">
                  <a14:imgLayer r:embed="rId18">
                    <a14:imgEffect>
                      <a14:brightnessContrast bright="20000"/>
                    </a14:imgEffect>
                  </a14:imgLayer>
                </a14:imgProps>
              </a:ext>
              <a:ext uri="{28A0092B-C50C-407E-A947-70E740481C1C}">
                <a14:useLocalDpi xmlns:a14="http://schemas.microsoft.com/office/drawing/2010/main"/>
              </a:ext>
            </a:extLst>
          </a:blip>
          <a:srcRect/>
          <a:stretch/>
        </p:blipFill>
        <p:spPr>
          <a:xfrm>
            <a:off x="2105092" y="3081800"/>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spTree>
    <p:extLst>
      <p:ext uri="{BB962C8B-B14F-4D97-AF65-F5344CB8AC3E}">
        <p14:creationId xmlns:p14="http://schemas.microsoft.com/office/powerpoint/2010/main" val="358312692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Placeholder 49">
            <a:extLst>
              <a:ext uri="{FF2B5EF4-FFF2-40B4-BE49-F238E27FC236}">
                <a16:creationId xmlns:a16="http://schemas.microsoft.com/office/drawing/2014/main" id="{DA1274DF-BE47-77C4-8B80-0C06AD256AC4}"/>
              </a:ext>
            </a:extLst>
          </p:cNvPr>
          <p:cNvSpPr>
            <a:spLocks noGrp="1"/>
          </p:cNvSpPr>
          <p:nvPr>
            <p:ph type="body" sz="quarter" idx="42"/>
          </p:nvPr>
        </p:nvSpPr>
        <p:spPr>
          <a:xfrm>
            <a:off x="311388" y="1026303"/>
            <a:ext cx="2431246" cy="1131079"/>
          </a:xfrm>
        </p:spPr>
        <p:txBody>
          <a:bodyPr/>
          <a:lstStyle/>
          <a:p>
            <a:r>
              <a:rPr lang="en-US" dirty="0"/>
              <a:t>Provide your clinicians with an AI assistant to simplify tasks and free up time for patient interactions.</a:t>
            </a:r>
            <a:endParaRPr lang="en-US" noProof="0" dirty="0"/>
          </a:p>
        </p:txBody>
      </p:sp>
      <p:sp>
        <p:nvSpPr>
          <p:cNvPr id="29" name="Text Placeholder 28">
            <a:extLst>
              <a:ext uri="{FF2B5EF4-FFF2-40B4-BE49-F238E27FC236}">
                <a16:creationId xmlns:a16="http://schemas.microsoft.com/office/drawing/2014/main" id="{A37AFFF4-57FE-0A3F-EE56-70DF674F4E81}"/>
              </a:ext>
            </a:extLst>
          </p:cNvPr>
          <p:cNvSpPr>
            <a:spLocks noGrp="1"/>
          </p:cNvSpPr>
          <p:nvPr>
            <p:ph type="body" sz="quarter" idx="43"/>
          </p:nvPr>
        </p:nvSpPr>
        <p:spPr>
          <a:xfrm>
            <a:off x="10430351" y="521099"/>
            <a:ext cx="1456966" cy="175614"/>
          </a:xfrm>
        </p:spPr>
        <p:txBody>
          <a:bodyPr/>
          <a:lstStyle/>
          <a:p>
            <a:r>
              <a:rPr lang="en-US" noProof="0"/>
              <a:t>Buy</a:t>
            </a:r>
          </a:p>
        </p:txBody>
      </p:sp>
      <p:sp>
        <p:nvSpPr>
          <p:cNvPr id="34" name="Text Placeholder 33">
            <a:extLst>
              <a:ext uri="{FF2B5EF4-FFF2-40B4-BE49-F238E27FC236}">
                <a16:creationId xmlns:a16="http://schemas.microsoft.com/office/drawing/2014/main" id="{11E97D2A-ADDC-1863-E4BB-72D83F2DD757}"/>
              </a:ext>
            </a:extLst>
          </p:cNvPr>
          <p:cNvSpPr>
            <a:spLocks noGrp="1"/>
          </p:cNvSpPr>
          <p:nvPr>
            <p:ph type="body" sz="quarter" idx="44"/>
          </p:nvPr>
        </p:nvSpPr>
        <p:spPr>
          <a:xfrm>
            <a:off x="7149557" y="521100"/>
            <a:ext cx="2969488" cy="169277"/>
          </a:xfrm>
        </p:spPr>
        <p:txBody>
          <a:bodyPr/>
          <a:lstStyle/>
          <a:p>
            <a:r>
              <a:rPr lang="en-US" noProof="0"/>
              <a:t>Microsoft 365 Copilot</a:t>
            </a:r>
          </a:p>
        </p:txBody>
      </p:sp>
      <p:sp>
        <p:nvSpPr>
          <p:cNvPr id="23" name="Text Placeholder 22">
            <a:extLst>
              <a:ext uri="{FF2B5EF4-FFF2-40B4-BE49-F238E27FC236}">
                <a16:creationId xmlns:a16="http://schemas.microsoft.com/office/drawing/2014/main" id="{1F339156-EF4E-E103-8825-FA998AF44AAB}"/>
              </a:ext>
            </a:extLst>
          </p:cNvPr>
          <p:cNvSpPr>
            <a:spLocks noGrp="1"/>
          </p:cNvSpPr>
          <p:nvPr>
            <p:ph type="body" sz="quarter" idx="46"/>
          </p:nvPr>
        </p:nvSpPr>
        <p:spPr>
          <a:xfrm>
            <a:off x="3182889" y="2725494"/>
            <a:ext cx="2572262" cy="712876"/>
          </a:xfrm>
        </p:spPr>
        <p:txBody>
          <a:bodyPr/>
          <a:lstStyle/>
          <a:p>
            <a:r>
              <a:rPr lang="en-US" noProof="0"/>
              <a:t>Benefit: </a:t>
            </a:r>
            <a:r>
              <a:rPr lang="en-US" noProof="0">
                <a:latin typeface="+mj-lt"/>
              </a:rPr>
              <a:t>Catch up </a:t>
            </a:r>
            <a:r>
              <a:rPr lang="en-US" noProof="0"/>
              <a:t>on your day and manage appointments from your calendar, ensuring follow-up on past action items.</a:t>
            </a:r>
          </a:p>
        </p:txBody>
      </p:sp>
      <p:sp>
        <p:nvSpPr>
          <p:cNvPr id="49" name="Text Placeholder 48">
            <a:extLst>
              <a:ext uri="{FF2B5EF4-FFF2-40B4-BE49-F238E27FC236}">
                <a16:creationId xmlns:a16="http://schemas.microsoft.com/office/drawing/2014/main" id="{498522DC-EAB8-236A-EE31-68423958D2F4}"/>
              </a:ext>
            </a:extLst>
          </p:cNvPr>
          <p:cNvSpPr>
            <a:spLocks noGrp="1"/>
          </p:cNvSpPr>
          <p:nvPr>
            <p:ph type="body" sz="quarter" idx="47"/>
          </p:nvPr>
        </p:nvSpPr>
        <p:spPr>
          <a:xfrm>
            <a:off x="3182890" y="1112478"/>
            <a:ext cx="2572262" cy="153888"/>
          </a:xfrm>
        </p:spPr>
        <p:txBody>
          <a:bodyPr/>
          <a:lstStyle/>
          <a:p>
            <a:r>
              <a:rPr lang="en-US" noProof="0"/>
              <a:t>Manage appointments</a:t>
            </a:r>
          </a:p>
        </p:txBody>
      </p:sp>
      <p:sp>
        <p:nvSpPr>
          <p:cNvPr id="59" name="Text Placeholder 58">
            <a:extLst>
              <a:ext uri="{FF2B5EF4-FFF2-40B4-BE49-F238E27FC236}">
                <a16:creationId xmlns:a16="http://schemas.microsoft.com/office/drawing/2014/main" id="{51439621-2DD0-C6D1-A3A1-28DDCD38DAAD}"/>
              </a:ext>
            </a:extLst>
          </p:cNvPr>
          <p:cNvSpPr>
            <a:spLocks noGrp="1"/>
          </p:cNvSpPr>
          <p:nvPr>
            <p:ph type="body" sz="quarter" idx="48"/>
          </p:nvPr>
        </p:nvSpPr>
        <p:spPr>
          <a:xfrm>
            <a:off x="3182890" y="1438715"/>
            <a:ext cx="2572262" cy="626701"/>
          </a:xfrm>
        </p:spPr>
        <p:txBody>
          <a:bodyPr/>
          <a:lstStyle/>
          <a:p>
            <a:r>
              <a:rPr lang="en-US" noProof="0"/>
              <a:t>Prompt Copilot to summarize your upcoming patient appointments.</a:t>
            </a:r>
          </a:p>
        </p:txBody>
      </p:sp>
      <p:sp>
        <p:nvSpPr>
          <p:cNvPr id="66" name="Text Placeholder 65">
            <a:extLst>
              <a:ext uri="{FF2B5EF4-FFF2-40B4-BE49-F238E27FC236}">
                <a16:creationId xmlns:a16="http://schemas.microsoft.com/office/drawing/2014/main" id="{E938C860-A663-6D45-BC38-850F598F3311}"/>
              </a:ext>
            </a:extLst>
          </p:cNvPr>
          <p:cNvSpPr>
            <a:spLocks noGrp="1"/>
          </p:cNvSpPr>
          <p:nvPr>
            <p:ph type="body" sz="quarter" idx="49"/>
          </p:nvPr>
        </p:nvSpPr>
        <p:spPr>
          <a:xfrm>
            <a:off x="6066682" y="1112478"/>
            <a:ext cx="2572262" cy="153888"/>
          </a:xfrm>
        </p:spPr>
        <p:txBody>
          <a:bodyPr/>
          <a:lstStyle/>
          <a:p>
            <a:r>
              <a:rPr lang="en-US" noProof="0"/>
              <a:t>Summarize departmental meeting</a:t>
            </a:r>
          </a:p>
        </p:txBody>
      </p:sp>
      <p:sp>
        <p:nvSpPr>
          <p:cNvPr id="68" name="Text Placeholder 67">
            <a:extLst>
              <a:ext uri="{FF2B5EF4-FFF2-40B4-BE49-F238E27FC236}">
                <a16:creationId xmlns:a16="http://schemas.microsoft.com/office/drawing/2014/main" id="{56F4FF02-5D2F-A347-CD04-494CFEE50355}"/>
              </a:ext>
            </a:extLst>
          </p:cNvPr>
          <p:cNvSpPr>
            <a:spLocks noGrp="1"/>
          </p:cNvSpPr>
          <p:nvPr>
            <p:ph type="body" sz="quarter" idx="50"/>
          </p:nvPr>
        </p:nvSpPr>
        <p:spPr>
          <a:xfrm>
            <a:off x="6066682" y="1438715"/>
            <a:ext cx="2572262" cy="626701"/>
          </a:xfrm>
        </p:spPr>
        <p:txBody>
          <a:bodyPr/>
          <a:lstStyle/>
          <a:p>
            <a:r>
              <a:rPr lang="en-US" noProof="0"/>
              <a:t>After a departmental meeting, perform a quick comparative study on the reviewed metrics.</a:t>
            </a:r>
          </a:p>
        </p:txBody>
      </p:sp>
      <p:sp>
        <p:nvSpPr>
          <p:cNvPr id="109" name="Text Placeholder 108">
            <a:extLst>
              <a:ext uri="{FF2B5EF4-FFF2-40B4-BE49-F238E27FC236}">
                <a16:creationId xmlns:a16="http://schemas.microsoft.com/office/drawing/2014/main" id="{32C16670-594A-E1F5-4906-63CF3117925D}"/>
              </a:ext>
            </a:extLst>
          </p:cNvPr>
          <p:cNvSpPr>
            <a:spLocks noGrp="1"/>
          </p:cNvSpPr>
          <p:nvPr>
            <p:ph type="body" sz="quarter" idx="67"/>
          </p:nvPr>
        </p:nvSpPr>
        <p:spPr>
          <a:xfrm>
            <a:off x="8950475" y="2725494"/>
            <a:ext cx="2572262" cy="712876"/>
          </a:xfrm>
        </p:spPr>
        <p:txBody>
          <a:bodyPr/>
          <a:lstStyle/>
          <a:p>
            <a:r>
              <a:rPr lang="en-US" noProof="0"/>
              <a:t>Benefit: </a:t>
            </a:r>
            <a:r>
              <a:rPr lang="en-US">
                <a:latin typeface="+mj-lt"/>
              </a:rPr>
              <a:t>Quickly draft an email </a:t>
            </a:r>
            <a:r>
              <a:rPr lang="en-US" noProof="0"/>
              <a:t>with notes and action items from the past meeting.</a:t>
            </a:r>
          </a:p>
        </p:txBody>
      </p:sp>
      <p:sp>
        <p:nvSpPr>
          <p:cNvPr id="72" name="Text Placeholder 71">
            <a:extLst>
              <a:ext uri="{FF2B5EF4-FFF2-40B4-BE49-F238E27FC236}">
                <a16:creationId xmlns:a16="http://schemas.microsoft.com/office/drawing/2014/main" id="{7E7C5649-B3B8-6D40-B568-F77C975A215C}"/>
              </a:ext>
            </a:extLst>
          </p:cNvPr>
          <p:cNvSpPr>
            <a:spLocks noGrp="1"/>
          </p:cNvSpPr>
          <p:nvPr>
            <p:ph type="body" sz="quarter" idx="52"/>
          </p:nvPr>
        </p:nvSpPr>
        <p:spPr>
          <a:xfrm>
            <a:off x="8950475" y="1112478"/>
            <a:ext cx="2572262" cy="153888"/>
          </a:xfrm>
        </p:spPr>
        <p:txBody>
          <a:bodyPr/>
          <a:lstStyle/>
          <a:p>
            <a:r>
              <a:rPr lang="en-US" noProof="0"/>
              <a:t>Update team on new metrics</a:t>
            </a:r>
          </a:p>
        </p:txBody>
      </p:sp>
      <p:sp>
        <p:nvSpPr>
          <p:cNvPr id="74" name="Text Placeholder 73">
            <a:extLst>
              <a:ext uri="{FF2B5EF4-FFF2-40B4-BE49-F238E27FC236}">
                <a16:creationId xmlns:a16="http://schemas.microsoft.com/office/drawing/2014/main" id="{023AEDA3-A85D-BE56-DF7D-F29CDBA202D7}"/>
              </a:ext>
            </a:extLst>
          </p:cNvPr>
          <p:cNvSpPr>
            <a:spLocks noGrp="1"/>
          </p:cNvSpPr>
          <p:nvPr>
            <p:ph type="body" sz="quarter" idx="53"/>
          </p:nvPr>
        </p:nvSpPr>
        <p:spPr>
          <a:xfrm>
            <a:off x="8950475" y="1438715"/>
            <a:ext cx="2572262" cy="626701"/>
          </a:xfrm>
        </p:spPr>
        <p:txBody>
          <a:bodyPr/>
          <a:lstStyle/>
          <a:p>
            <a:r>
              <a:rPr lang="en-US" noProof="0"/>
              <a:t>Draft an email for your team with relevant notes, important documents, and operational metrics from the discussion.</a:t>
            </a:r>
          </a:p>
        </p:txBody>
      </p:sp>
      <p:sp>
        <p:nvSpPr>
          <p:cNvPr id="82" name="Text Placeholder 81">
            <a:extLst>
              <a:ext uri="{FF2B5EF4-FFF2-40B4-BE49-F238E27FC236}">
                <a16:creationId xmlns:a16="http://schemas.microsoft.com/office/drawing/2014/main" id="{A6D206A0-1DE7-EC61-1C4D-D766AC77A13F}"/>
              </a:ext>
            </a:extLst>
          </p:cNvPr>
          <p:cNvSpPr>
            <a:spLocks noGrp="1"/>
          </p:cNvSpPr>
          <p:nvPr>
            <p:ph type="body" sz="quarter" idx="66"/>
          </p:nvPr>
        </p:nvSpPr>
        <p:spPr>
          <a:xfrm>
            <a:off x="6066682" y="2725494"/>
            <a:ext cx="2572262" cy="712876"/>
          </a:xfrm>
        </p:spPr>
        <p:txBody>
          <a:bodyPr/>
          <a:lstStyle/>
          <a:p>
            <a:r>
              <a:rPr lang="en-US" noProof="0"/>
              <a:t>Benefit: </a:t>
            </a:r>
            <a:r>
              <a:rPr lang="en-US">
                <a:latin typeface="+mj-lt"/>
              </a:rPr>
              <a:t>Perform quick analysis </a:t>
            </a:r>
            <a:r>
              <a:rPr lang="en-US" noProof="0"/>
              <a:t>between notes and summarize the changes to the performance metrics in a table.</a:t>
            </a:r>
          </a:p>
        </p:txBody>
      </p:sp>
      <p:sp>
        <p:nvSpPr>
          <p:cNvPr id="78" name="Text Placeholder 77">
            <a:extLst>
              <a:ext uri="{FF2B5EF4-FFF2-40B4-BE49-F238E27FC236}">
                <a16:creationId xmlns:a16="http://schemas.microsoft.com/office/drawing/2014/main" id="{337D85B9-4E5D-EB7A-8518-BF41B53DC2AD}"/>
              </a:ext>
            </a:extLst>
          </p:cNvPr>
          <p:cNvSpPr>
            <a:spLocks noGrp="1"/>
          </p:cNvSpPr>
          <p:nvPr>
            <p:ph type="body" sz="quarter" idx="58"/>
          </p:nvPr>
        </p:nvSpPr>
        <p:spPr>
          <a:xfrm>
            <a:off x="4036409" y="3725103"/>
            <a:ext cx="3161734" cy="153888"/>
          </a:xfrm>
        </p:spPr>
        <p:txBody>
          <a:bodyPr/>
          <a:lstStyle/>
          <a:p>
            <a:r>
              <a:rPr lang="en-US" noProof="0"/>
              <a:t>Prepare for a conference</a:t>
            </a:r>
          </a:p>
        </p:txBody>
      </p:sp>
      <p:sp>
        <p:nvSpPr>
          <p:cNvPr id="80" name="Text Placeholder 79">
            <a:extLst>
              <a:ext uri="{FF2B5EF4-FFF2-40B4-BE49-F238E27FC236}">
                <a16:creationId xmlns:a16="http://schemas.microsoft.com/office/drawing/2014/main" id="{A15D3718-4B49-6FC5-5F96-0199FFF5DD0F}"/>
              </a:ext>
            </a:extLst>
          </p:cNvPr>
          <p:cNvSpPr>
            <a:spLocks noGrp="1"/>
          </p:cNvSpPr>
          <p:nvPr>
            <p:ph type="body" sz="quarter" idx="59"/>
          </p:nvPr>
        </p:nvSpPr>
        <p:spPr>
          <a:xfrm>
            <a:off x="4037013" y="4051300"/>
            <a:ext cx="3160712" cy="627063"/>
          </a:xfrm>
        </p:spPr>
        <p:txBody>
          <a:bodyPr/>
          <a:lstStyle/>
          <a:p>
            <a:r>
              <a:rPr lang="en-US" noProof="0"/>
              <a:t>Prepare a compelling white paper for an upcoming medical conference on innovative surgical techniques for minimally invasive procedures and has limited time.</a:t>
            </a:r>
          </a:p>
        </p:txBody>
      </p:sp>
      <p:sp>
        <p:nvSpPr>
          <p:cNvPr id="36" name="Text Placeholder 35">
            <a:extLst>
              <a:ext uri="{FF2B5EF4-FFF2-40B4-BE49-F238E27FC236}">
                <a16:creationId xmlns:a16="http://schemas.microsoft.com/office/drawing/2014/main" id="{278BAE2E-D1EB-A6D7-AF31-D64FC96BF2AA}"/>
              </a:ext>
            </a:extLst>
          </p:cNvPr>
          <p:cNvSpPr>
            <a:spLocks noGrp="1"/>
          </p:cNvSpPr>
          <p:nvPr>
            <p:ph type="body" sz="quarter" idx="69"/>
          </p:nvPr>
        </p:nvSpPr>
        <p:spPr>
          <a:xfrm>
            <a:off x="7507483" y="5338502"/>
            <a:ext cx="3161734" cy="712876"/>
          </a:xfrm>
        </p:spPr>
        <p:txBody>
          <a:bodyPr/>
          <a:lstStyle/>
          <a:p>
            <a:r>
              <a:rPr lang="en-US" noProof="0"/>
              <a:t>Benefit: </a:t>
            </a:r>
            <a:r>
              <a:rPr lang="en-US">
                <a:latin typeface="+mj-lt"/>
              </a:rPr>
              <a:t>Reduce time for research </a:t>
            </a:r>
            <a:r>
              <a:rPr lang="en-US" noProof="0"/>
              <a:t>about drug interactions, side effects, and more with Copilot locating important documents.</a:t>
            </a:r>
          </a:p>
        </p:txBody>
      </p:sp>
      <p:sp>
        <p:nvSpPr>
          <p:cNvPr id="84" name="Text Placeholder 83">
            <a:extLst>
              <a:ext uri="{FF2B5EF4-FFF2-40B4-BE49-F238E27FC236}">
                <a16:creationId xmlns:a16="http://schemas.microsoft.com/office/drawing/2014/main" id="{16E996C0-6421-17DF-AA48-B6AD6C126E44}"/>
              </a:ext>
            </a:extLst>
          </p:cNvPr>
          <p:cNvSpPr>
            <a:spLocks noGrp="1"/>
          </p:cNvSpPr>
          <p:nvPr>
            <p:ph type="body" sz="quarter" idx="61"/>
          </p:nvPr>
        </p:nvSpPr>
        <p:spPr>
          <a:xfrm>
            <a:off x="7507483" y="3725103"/>
            <a:ext cx="3161734" cy="153888"/>
          </a:xfrm>
        </p:spPr>
        <p:txBody>
          <a:bodyPr/>
          <a:lstStyle/>
          <a:p>
            <a:r>
              <a:rPr lang="en-US" noProof="0"/>
              <a:t>Find prescribing information</a:t>
            </a:r>
          </a:p>
        </p:txBody>
      </p:sp>
      <p:sp>
        <p:nvSpPr>
          <p:cNvPr id="108" name="Text Placeholder 107">
            <a:extLst>
              <a:ext uri="{FF2B5EF4-FFF2-40B4-BE49-F238E27FC236}">
                <a16:creationId xmlns:a16="http://schemas.microsoft.com/office/drawing/2014/main" id="{8495F34A-4A3E-FE53-AA13-61A4AE2D5749}"/>
              </a:ext>
            </a:extLst>
          </p:cNvPr>
          <p:cNvSpPr>
            <a:spLocks noGrp="1"/>
          </p:cNvSpPr>
          <p:nvPr>
            <p:ph type="body" sz="quarter" idx="62"/>
          </p:nvPr>
        </p:nvSpPr>
        <p:spPr>
          <a:xfrm>
            <a:off x="7507483" y="4050957"/>
            <a:ext cx="3161734" cy="626701"/>
          </a:xfrm>
        </p:spPr>
        <p:txBody>
          <a:bodyPr/>
          <a:lstStyle/>
          <a:p>
            <a:pPr lvl="0"/>
            <a:r>
              <a:rPr lang="en-US" noProof="0"/>
              <a:t>Before prescribing new medication to a patient, ask Copilot to locate the Prescribing Information (PI) document. </a:t>
            </a:r>
          </a:p>
        </p:txBody>
      </p:sp>
      <p:sp>
        <p:nvSpPr>
          <p:cNvPr id="35" name="Text Placeholder 34">
            <a:extLst>
              <a:ext uri="{FF2B5EF4-FFF2-40B4-BE49-F238E27FC236}">
                <a16:creationId xmlns:a16="http://schemas.microsoft.com/office/drawing/2014/main" id="{FD3C18FF-8421-ACDD-2F23-B1D469EFDF8F}"/>
              </a:ext>
            </a:extLst>
          </p:cNvPr>
          <p:cNvSpPr>
            <a:spLocks noGrp="1"/>
          </p:cNvSpPr>
          <p:nvPr>
            <p:ph type="body" sz="quarter" idx="68"/>
          </p:nvPr>
        </p:nvSpPr>
        <p:spPr>
          <a:xfrm>
            <a:off x="4036409" y="5338502"/>
            <a:ext cx="3161734" cy="712876"/>
          </a:xfrm>
        </p:spPr>
        <p:txBody>
          <a:bodyPr/>
          <a:lstStyle/>
          <a:p>
            <a:r>
              <a:rPr lang="en-US" noProof="0"/>
              <a:t>Benefit: </a:t>
            </a:r>
            <a:r>
              <a:rPr lang="en-US">
                <a:latin typeface="+mj-lt"/>
              </a:rPr>
              <a:t>Assimilate</a:t>
            </a:r>
            <a:r>
              <a:rPr lang="en-US" noProof="0"/>
              <a:t> relevant research materials, existing collateral, case studies, and other content on the topic from existing repositories.</a:t>
            </a:r>
          </a:p>
        </p:txBody>
      </p:sp>
      <p:sp>
        <p:nvSpPr>
          <p:cNvPr id="27" name="Text Placeholder 26">
            <a:extLst>
              <a:ext uri="{FF2B5EF4-FFF2-40B4-BE49-F238E27FC236}">
                <a16:creationId xmlns:a16="http://schemas.microsoft.com/office/drawing/2014/main" id="{DA5E2524-AE4E-205B-8132-D53FF437BA4C}"/>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25" name="Text Placeholder 24">
            <a:extLst>
              <a:ext uri="{FF2B5EF4-FFF2-40B4-BE49-F238E27FC236}">
                <a16:creationId xmlns:a16="http://schemas.microsoft.com/office/drawing/2014/main" id="{4F7587B6-3106-7BC0-7D4B-D14D858F0D60}"/>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22" name="Text Placeholder 21">
            <a:extLst>
              <a:ext uri="{FF2B5EF4-FFF2-40B4-BE49-F238E27FC236}">
                <a16:creationId xmlns:a16="http://schemas.microsoft.com/office/drawing/2014/main" id="{A90BC617-E7F4-43CC-24E9-373DB61B80D2}"/>
              </a:ext>
            </a:extLst>
          </p:cNvPr>
          <p:cNvSpPr>
            <a:spLocks noGrp="1"/>
          </p:cNvSpPr>
          <p:nvPr>
            <p:ph type="body" sz="quarter" idx="33"/>
          </p:nvPr>
        </p:nvSpPr>
        <p:spPr>
          <a:xfrm>
            <a:off x="304796" y="413987"/>
            <a:ext cx="1941119" cy="307777"/>
          </a:xfrm>
        </p:spPr>
        <p:txBody>
          <a:bodyPr/>
          <a:lstStyle/>
          <a:p>
            <a:r>
              <a:rPr lang="en-US" noProof="0"/>
              <a:t>Health provider</a:t>
            </a:r>
          </a:p>
        </p:txBody>
      </p:sp>
      <p:sp>
        <p:nvSpPr>
          <p:cNvPr id="3" name="Title 2">
            <a:extLst>
              <a:ext uri="{FF2B5EF4-FFF2-40B4-BE49-F238E27FC236}">
                <a16:creationId xmlns:a16="http://schemas.microsoft.com/office/drawing/2014/main" id="{062037FB-ADE7-0E50-B345-849D379A2E5F}"/>
              </a:ext>
            </a:extLst>
          </p:cNvPr>
          <p:cNvSpPr>
            <a:spLocks noGrp="1"/>
          </p:cNvSpPr>
          <p:nvPr>
            <p:ph type="title"/>
          </p:nvPr>
        </p:nvSpPr>
        <p:spPr>
          <a:xfrm>
            <a:off x="2492556" y="429376"/>
            <a:ext cx="4144817" cy="276999"/>
          </a:xfrm>
        </p:spPr>
        <p:txBody>
          <a:bodyPr>
            <a:spAutoFit/>
          </a:bodyPr>
          <a:lstStyle/>
          <a:p>
            <a:r>
              <a:rPr lang="en-US" noProof="0" dirty="0"/>
              <a:t>Enhance clinician efficiency</a:t>
            </a:r>
          </a:p>
        </p:txBody>
      </p:sp>
      <p:grpSp>
        <p:nvGrpSpPr>
          <p:cNvPr id="114" name="Group 113">
            <a:extLst>
              <a:ext uri="{FF2B5EF4-FFF2-40B4-BE49-F238E27FC236}">
                <a16:creationId xmlns:a16="http://schemas.microsoft.com/office/drawing/2014/main" id="{80BF2880-38E7-D2EB-8A29-76B816E95C38}"/>
              </a:ext>
            </a:extLst>
          </p:cNvPr>
          <p:cNvGrpSpPr/>
          <p:nvPr/>
        </p:nvGrpSpPr>
        <p:grpSpPr>
          <a:xfrm>
            <a:off x="320719" y="3778836"/>
            <a:ext cx="1771607" cy="504622"/>
            <a:chOff x="320719" y="4228589"/>
            <a:chExt cx="1771607" cy="504622"/>
          </a:xfrm>
        </p:grpSpPr>
        <p:grpSp>
          <p:nvGrpSpPr>
            <p:cNvPr id="115" name="Group 114">
              <a:extLst>
                <a:ext uri="{FF2B5EF4-FFF2-40B4-BE49-F238E27FC236}">
                  <a16:creationId xmlns:a16="http://schemas.microsoft.com/office/drawing/2014/main" id="{CAC9E4AF-C5BB-EDF8-3237-EBB069E64332}"/>
                </a:ext>
              </a:extLst>
            </p:cNvPr>
            <p:cNvGrpSpPr/>
            <p:nvPr/>
          </p:nvGrpSpPr>
          <p:grpSpPr>
            <a:xfrm>
              <a:off x="320719" y="4228589"/>
              <a:ext cx="1771605" cy="216000"/>
              <a:chOff x="320719" y="4224848"/>
              <a:chExt cx="1771605" cy="219456"/>
            </a:xfrm>
          </p:grpSpPr>
          <p:sp>
            <p:nvSpPr>
              <p:cNvPr id="119" name="Rectangle: Rounded Corners 6">
                <a:extLst>
                  <a:ext uri="{FF2B5EF4-FFF2-40B4-BE49-F238E27FC236}">
                    <a16:creationId xmlns:a16="http://schemas.microsoft.com/office/drawing/2014/main" id="{3A3F8244-F36E-1C14-BEC9-C0EFFD0887FB}"/>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Wait times</a:t>
                </a:r>
              </a:p>
            </p:txBody>
          </p:sp>
          <p:pic>
            <p:nvPicPr>
              <p:cNvPr id="120" name="Graphic 119">
                <a:extLst>
                  <a:ext uri="{FF2B5EF4-FFF2-40B4-BE49-F238E27FC236}">
                    <a16:creationId xmlns:a16="http://schemas.microsoft.com/office/drawing/2014/main" id="{D78D54AF-0E05-4D01-FC99-8988FD981CD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7506" y="4260849"/>
                <a:ext cx="144000" cy="144000"/>
              </a:xfrm>
              <a:prstGeom prst="rect">
                <a:avLst/>
              </a:prstGeom>
            </p:spPr>
          </p:pic>
        </p:grpSp>
        <p:grpSp>
          <p:nvGrpSpPr>
            <p:cNvPr id="116" name="Group 115">
              <a:extLst>
                <a:ext uri="{FF2B5EF4-FFF2-40B4-BE49-F238E27FC236}">
                  <a16:creationId xmlns:a16="http://schemas.microsoft.com/office/drawing/2014/main" id="{5676B6D2-5767-3F7C-F8DD-AF660860B923}"/>
                </a:ext>
              </a:extLst>
            </p:cNvPr>
            <p:cNvGrpSpPr/>
            <p:nvPr/>
          </p:nvGrpSpPr>
          <p:grpSpPr>
            <a:xfrm>
              <a:off x="320721" y="4517211"/>
              <a:ext cx="1771605" cy="216000"/>
              <a:chOff x="320721" y="4517211"/>
              <a:chExt cx="1771605" cy="216000"/>
            </a:xfrm>
          </p:grpSpPr>
          <p:sp>
            <p:nvSpPr>
              <p:cNvPr id="117" name="Rectangle: Rounded Corners 6">
                <a:extLst>
                  <a:ext uri="{FF2B5EF4-FFF2-40B4-BE49-F238E27FC236}">
                    <a16:creationId xmlns:a16="http://schemas.microsoft.com/office/drawing/2014/main" id="{BB122A2F-16DF-2B9A-536F-4FA9DD60FF40}"/>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Patient satisfaction</a:t>
                </a:r>
              </a:p>
            </p:txBody>
          </p:sp>
          <p:pic>
            <p:nvPicPr>
              <p:cNvPr id="118" name="Graphic 117">
                <a:extLst>
                  <a:ext uri="{FF2B5EF4-FFF2-40B4-BE49-F238E27FC236}">
                    <a16:creationId xmlns:a16="http://schemas.microsoft.com/office/drawing/2014/main" id="{F701F652-F71E-2A1C-D0D1-253EFA696E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7507" y="4552645"/>
                <a:ext cx="144000" cy="141732"/>
              </a:xfrm>
              <a:prstGeom prst="rect">
                <a:avLst/>
              </a:prstGeom>
            </p:spPr>
          </p:pic>
        </p:grpSp>
      </p:grpSp>
      <p:grpSp>
        <p:nvGrpSpPr>
          <p:cNvPr id="121" name="Group 120">
            <a:extLst>
              <a:ext uri="{FF2B5EF4-FFF2-40B4-BE49-F238E27FC236}">
                <a16:creationId xmlns:a16="http://schemas.microsoft.com/office/drawing/2014/main" id="{FF9F37AE-B578-97E5-4F7C-8E57AC1C162A}"/>
              </a:ext>
            </a:extLst>
          </p:cNvPr>
          <p:cNvGrpSpPr/>
          <p:nvPr/>
        </p:nvGrpSpPr>
        <p:grpSpPr>
          <a:xfrm>
            <a:off x="320719" y="5020658"/>
            <a:ext cx="1771607" cy="504622"/>
            <a:chOff x="320719" y="5293823"/>
            <a:chExt cx="1771607" cy="504622"/>
          </a:xfrm>
        </p:grpSpPr>
        <p:grpSp>
          <p:nvGrpSpPr>
            <p:cNvPr id="122" name="Group 121">
              <a:extLst>
                <a:ext uri="{FF2B5EF4-FFF2-40B4-BE49-F238E27FC236}">
                  <a16:creationId xmlns:a16="http://schemas.microsoft.com/office/drawing/2014/main" id="{F3892904-E053-02E0-A2BF-D77F8FA67A32}"/>
                </a:ext>
              </a:extLst>
            </p:cNvPr>
            <p:cNvGrpSpPr/>
            <p:nvPr/>
          </p:nvGrpSpPr>
          <p:grpSpPr>
            <a:xfrm>
              <a:off x="320719" y="5293823"/>
              <a:ext cx="1771605" cy="216000"/>
              <a:chOff x="320719" y="5270676"/>
              <a:chExt cx="1771605" cy="216000"/>
            </a:xfrm>
          </p:grpSpPr>
          <p:sp>
            <p:nvSpPr>
              <p:cNvPr id="126" name="Rectangle: Rounded Corners 6">
                <a:extLst>
                  <a:ext uri="{FF2B5EF4-FFF2-40B4-BE49-F238E27FC236}">
                    <a16:creationId xmlns:a16="http://schemas.microsoft.com/office/drawing/2014/main" id="{3ED7EB4C-03F7-8E7D-B2C5-2A19F3DDDDF3}"/>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27" name="Graphic 126">
                <a:extLst>
                  <a:ext uri="{FF2B5EF4-FFF2-40B4-BE49-F238E27FC236}">
                    <a16:creationId xmlns:a16="http://schemas.microsoft.com/office/drawing/2014/main" id="{F08AD037-AD81-6432-380D-0488E56917C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306676"/>
                <a:ext cx="144000" cy="144000"/>
              </a:xfrm>
              <a:prstGeom prst="rect">
                <a:avLst/>
              </a:prstGeom>
            </p:spPr>
          </p:pic>
        </p:grpSp>
        <p:grpSp>
          <p:nvGrpSpPr>
            <p:cNvPr id="123" name="Group 122">
              <a:extLst>
                <a:ext uri="{FF2B5EF4-FFF2-40B4-BE49-F238E27FC236}">
                  <a16:creationId xmlns:a16="http://schemas.microsoft.com/office/drawing/2014/main" id="{5A681D38-0451-6C97-EB36-5250F97217B4}"/>
                </a:ext>
              </a:extLst>
            </p:cNvPr>
            <p:cNvGrpSpPr/>
            <p:nvPr/>
          </p:nvGrpSpPr>
          <p:grpSpPr>
            <a:xfrm>
              <a:off x="320721" y="5582445"/>
              <a:ext cx="1771605" cy="216000"/>
              <a:chOff x="320721" y="5582445"/>
              <a:chExt cx="1771605" cy="216000"/>
            </a:xfrm>
          </p:grpSpPr>
          <p:sp>
            <p:nvSpPr>
              <p:cNvPr id="124" name="Rectangle: Rounded Corners 123">
                <a:extLst>
                  <a:ext uri="{FF2B5EF4-FFF2-40B4-BE49-F238E27FC236}">
                    <a16:creationId xmlns:a16="http://schemas.microsoft.com/office/drawing/2014/main" id="{8F6F98E3-0589-B8FE-B184-93951CBC91B0}"/>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125" name="Graphic 124">
                <a:extLst>
                  <a:ext uri="{FF2B5EF4-FFF2-40B4-BE49-F238E27FC236}">
                    <a16:creationId xmlns:a16="http://schemas.microsoft.com/office/drawing/2014/main" id="{33CD367E-5699-C7DC-BAF5-34B4CD842F3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618445"/>
                <a:ext cx="144000" cy="144000"/>
              </a:xfrm>
              <a:prstGeom prst="rect">
                <a:avLst/>
              </a:prstGeom>
            </p:spPr>
          </p:pic>
        </p:grpSp>
      </p:grpSp>
      <p:pic>
        <p:nvPicPr>
          <p:cNvPr id="145" name="Graphic 144">
            <a:extLst>
              <a:ext uri="{FF2B5EF4-FFF2-40B4-BE49-F238E27FC236}">
                <a16:creationId xmlns:a16="http://schemas.microsoft.com/office/drawing/2014/main" id="{F914ECCA-AEF5-5015-D6BD-0CE337416F05}"/>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6818" b="-6818"/>
          <a:stretch/>
        </p:blipFill>
        <p:spPr>
          <a:xfrm>
            <a:off x="4037013" y="4842608"/>
            <a:ext cx="237610" cy="237610"/>
          </a:xfrm>
          <a:prstGeom prst="rect">
            <a:avLst/>
          </a:prstGeom>
        </p:spPr>
      </p:pic>
      <p:sp>
        <p:nvSpPr>
          <p:cNvPr id="94" name="TextBox 93">
            <a:extLst>
              <a:ext uri="{FF2B5EF4-FFF2-40B4-BE49-F238E27FC236}">
                <a16:creationId xmlns:a16="http://schemas.microsoft.com/office/drawing/2014/main" id="{A0905094-6613-EDE1-C797-A0AB09D3CC91}"/>
              </a:ext>
              <a:ext uri="{C183D7F6-B498-43B3-948B-1728B52AA6E4}">
                <adec:decorative xmlns:adec="http://schemas.microsoft.com/office/drawing/2017/decorative" val="0"/>
              </a:ext>
            </a:extLst>
          </p:cNvPr>
          <p:cNvSpPr txBox="1"/>
          <p:nvPr/>
        </p:nvSpPr>
        <p:spPr>
          <a:xfrm>
            <a:off x="7886085"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95" name="Picture 50">
            <a:hlinkClick r:id="rId8"/>
            <a:extLst>
              <a:ext uri="{FF2B5EF4-FFF2-40B4-BE49-F238E27FC236}">
                <a16:creationId xmlns:a16="http://schemas.microsoft.com/office/drawing/2014/main" id="{477E9D7F-A6B0-C0AC-DF3B-94A448BFFF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07483" y="4840226"/>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a16="http://schemas.microsoft.com/office/drawing/2014/main" id="{00B521A4-B65A-6F5C-0ACE-60E516C3C234}"/>
              </a:ext>
              <a:ext uri="{C183D7F6-B498-43B3-948B-1728B52AA6E4}">
                <adec:decorative xmlns:adec="http://schemas.microsoft.com/office/drawing/2017/decorative" val="0"/>
              </a:ext>
            </a:extLst>
          </p:cNvPr>
          <p:cNvSpPr txBox="1"/>
          <p:nvPr/>
        </p:nvSpPr>
        <p:spPr>
          <a:xfrm>
            <a:off x="3561491"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97" name="Picture 50">
            <a:hlinkClick r:id="rId8"/>
            <a:extLst>
              <a:ext uri="{FF2B5EF4-FFF2-40B4-BE49-F238E27FC236}">
                <a16:creationId xmlns:a16="http://schemas.microsoft.com/office/drawing/2014/main" id="{B1723967-26E2-3D3C-7F35-AC55A18F803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2889"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a:extLst>
              <a:ext uri="{FF2B5EF4-FFF2-40B4-BE49-F238E27FC236}">
                <a16:creationId xmlns:a16="http://schemas.microsoft.com/office/drawing/2014/main" id="{6033B922-83D0-B41A-24B7-E0DAE9E478A5}"/>
              </a:ext>
              <a:ext uri="{C183D7F6-B498-43B3-948B-1728B52AA6E4}">
                <adec:decorative xmlns:adec="http://schemas.microsoft.com/office/drawing/2017/decorative" val="0"/>
              </a:ext>
            </a:extLst>
          </p:cNvPr>
          <p:cNvSpPr txBox="1"/>
          <p:nvPr/>
        </p:nvSpPr>
        <p:spPr>
          <a:xfrm>
            <a:off x="9329077"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99" name="Picture 50">
            <a:hlinkClick r:id="rId8"/>
            <a:extLst>
              <a:ext uri="{FF2B5EF4-FFF2-40B4-BE49-F238E27FC236}">
                <a16:creationId xmlns:a16="http://schemas.microsoft.com/office/drawing/2014/main" id="{A9EEFA2A-8DEA-5E6D-6F12-9456B0FFE27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5047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6" descr="Microsoft Teams Logo, symbol, meaning, history, PNG, brand">
            <a:extLst>
              <a:ext uri="{FF2B5EF4-FFF2-40B4-BE49-F238E27FC236}">
                <a16:creationId xmlns:a16="http://schemas.microsoft.com/office/drawing/2014/main" id="{8586AC57-BA5A-27F7-7135-C1828257318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9049" r="19049"/>
          <a:stretch/>
        </p:blipFill>
        <p:spPr bwMode="auto">
          <a:xfrm>
            <a:off x="6067424" y="2216566"/>
            <a:ext cx="245612" cy="223322"/>
          </a:xfrm>
          <a:prstGeom prst="rect">
            <a:avLst/>
          </a:prstGeom>
          <a:noFill/>
          <a:extLst>
            <a:ext uri="{909E8E84-426E-40DD-AFC4-6F175D3DCCD1}">
              <a14:hiddenFill xmlns:a14="http://schemas.microsoft.com/office/drawing/2010/main">
                <a:solidFill>
                  <a:srgbClr val="FFFFFF"/>
                </a:solidFill>
              </a14:hiddenFill>
            </a:ext>
          </a:extLst>
        </p:spPr>
      </p:pic>
      <p:sp>
        <p:nvSpPr>
          <p:cNvPr id="101" name="TextBox 100">
            <a:extLst>
              <a:ext uri="{FF2B5EF4-FFF2-40B4-BE49-F238E27FC236}">
                <a16:creationId xmlns:a16="http://schemas.microsoft.com/office/drawing/2014/main" id="{9F2C4861-DBF4-A1B0-2367-B500DC13D126}"/>
              </a:ext>
              <a:ext uri="{C183D7F6-B498-43B3-948B-1728B52AA6E4}">
                <adec:decorative xmlns:adec="http://schemas.microsoft.com/office/drawing/2017/decorative" val="0"/>
              </a:ext>
            </a:extLst>
          </p:cNvPr>
          <p:cNvSpPr txBox="1"/>
          <p:nvPr/>
        </p:nvSpPr>
        <p:spPr>
          <a:xfrm>
            <a:off x="6445284" y="2101850"/>
            <a:ext cx="1830524" cy="4527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sp>
        <p:nvSpPr>
          <p:cNvPr id="103" name="TextBox 102">
            <a:extLst>
              <a:ext uri="{FF2B5EF4-FFF2-40B4-BE49-F238E27FC236}">
                <a16:creationId xmlns:a16="http://schemas.microsoft.com/office/drawing/2014/main" id="{6B70ADC1-93B3-AB09-6DC8-65445ED20150}"/>
              </a:ext>
              <a:ext uri="{C183D7F6-B498-43B3-948B-1728B52AA6E4}">
                <adec:decorative xmlns:adec="http://schemas.microsoft.com/office/drawing/2017/decorative" val="0"/>
              </a:ext>
            </a:extLst>
          </p:cNvPr>
          <p:cNvSpPr txBox="1"/>
          <p:nvPr/>
        </p:nvSpPr>
        <p:spPr>
          <a:xfrm>
            <a:off x="4415011" y="4705350"/>
            <a:ext cx="1830524" cy="51212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spTree>
    <p:extLst>
      <p:ext uri="{BB962C8B-B14F-4D97-AF65-F5344CB8AC3E}">
        <p14:creationId xmlns:p14="http://schemas.microsoft.com/office/powerpoint/2010/main" val="414284657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A9003-708E-AEE0-8BBF-4988AB442087}"/>
            </a:ext>
          </a:extLst>
        </p:cNvPr>
        <p:cNvGrpSpPr/>
        <p:nvPr/>
      </p:nvGrpSpPr>
      <p:grpSpPr>
        <a:xfrm>
          <a:off x="0" y="0"/>
          <a:ext cx="0" cy="0"/>
          <a:chOff x="0" y="0"/>
          <a:chExt cx="0" cy="0"/>
        </a:xfrm>
      </p:grpSpPr>
      <p:sp>
        <p:nvSpPr>
          <p:cNvPr id="22" name="Text Placeholder 21">
            <a:extLst>
              <a:ext uri="{FF2B5EF4-FFF2-40B4-BE49-F238E27FC236}">
                <a16:creationId xmlns:a16="http://schemas.microsoft.com/office/drawing/2014/main" id="{C05BED3C-3024-2EAD-788D-84F2992E5F55}"/>
              </a:ext>
            </a:extLst>
          </p:cNvPr>
          <p:cNvSpPr>
            <a:spLocks noGrp="1"/>
          </p:cNvSpPr>
          <p:nvPr>
            <p:ph type="body" sz="quarter" idx="42"/>
          </p:nvPr>
        </p:nvSpPr>
        <p:spPr>
          <a:xfrm>
            <a:off x="311388" y="1026303"/>
            <a:ext cx="2431246" cy="1131079"/>
          </a:xfrm>
        </p:spPr>
        <p:txBody>
          <a:bodyPr/>
          <a:lstStyle/>
          <a:p>
            <a:r>
              <a:rPr lang="en-US" noProof="0" dirty="0"/>
              <a:t>Hospital administrators can use AI to help manage staff planning, communication, tracking, and reporting.</a:t>
            </a:r>
          </a:p>
        </p:txBody>
      </p:sp>
      <p:sp>
        <p:nvSpPr>
          <p:cNvPr id="220" name="Text Placeholder 219">
            <a:extLst>
              <a:ext uri="{FF2B5EF4-FFF2-40B4-BE49-F238E27FC236}">
                <a16:creationId xmlns:a16="http://schemas.microsoft.com/office/drawing/2014/main" id="{82575A28-5171-9BD9-8F0C-383221D20F68}"/>
              </a:ext>
            </a:extLst>
          </p:cNvPr>
          <p:cNvSpPr>
            <a:spLocks noGrp="1"/>
          </p:cNvSpPr>
          <p:nvPr>
            <p:ph type="body" sz="quarter" idx="43"/>
          </p:nvPr>
        </p:nvSpPr>
        <p:spPr>
          <a:xfrm>
            <a:off x="10430351" y="521099"/>
            <a:ext cx="1456966" cy="175614"/>
          </a:xfrm>
        </p:spPr>
        <p:txBody>
          <a:bodyPr/>
          <a:lstStyle/>
          <a:p>
            <a:r>
              <a:rPr lang="en-US" noProof="0"/>
              <a:t>Buy</a:t>
            </a:r>
          </a:p>
        </p:txBody>
      </p:sp>
      <p:sp>
        <p:nvSpPr>
          <p:cNvPr id="221" name="Text Placeholder 220">
            <a:extLst>
              <a:ext uri="{FF2B5EF4-FFF2-40B4-BE49-F238E27FC236}">
                <a16:creationId xmlns:a16="http://schemas.microsoft.com/office/drawing/2014/main" id="{D2A68CE3-CCEE-C0BE-4542-191986D95B80}"/>
              </a:ext>
            </a:extLst>
          </p:cNvPr>
          <p:cNvSpPr>
            <a:spLocks noGrp="1"/>
          </p:cNvSpPr>
          <p:nvPr>
            <p:ph type="body" sz="quarter" idx="44"/>
          </p:nvPr>
        </p:nvSpPr>
        <p:spPr>
          <a:xfrm>
            <a:off x="7149557" y="521100"/>
            <a:ext cx="2969488" cy="169277"/>
          </a:xfrm>
        </p:spPr>
        <p:txBody>
          <a:bodyPr/>
          <a:lstStyle/>
          <a:p>
            <a:r>
              <a:rPr lang="en-US" noProof="0"/>
              <a:t>Microsoft 365 Copilot</a:t>
            </a:r>
          </a:p>
        </p:txBody>
      </p:sp>
      <p:sp>
        <p:nvSpPr>
          <p:cNvPr id="23" name="Text Placeholder 22">
            <a:extLst>
              <a:ext uri="{FF2B5EF4-FFF2-40B4-BE49-F238E27FC236}">
                <a16:creationId xmlns:a16="http://schemas.microsoft.com/office/drawing/2014/main" id="{95766B9D-5EA2-2EF5-F69B-19C8F70726FF}"/>
              </a:ext>
            </a:extLst>
          </p:cNvPr>
          <p:cNvSpPr>
            <a:spLocks noGrp="1"/>
          </p:cNvSpPr>
          <p:nvPr>
            <p:ph type="body" sz="quarter" idx="46"/>
          </p:nvPr>
        </p:nvSpPr>
        <p:spPr>
          <a:xfrm>
            <a:off x="3182889" y="2725494"/>
            <a:ext cx="2572262" cy="712876"/>
          </a:xfrm>
        </p:spPr>
        <p:txBody>
          <a:bodyPr/>
          <a:lstStyle/>
          <a:p>
            <a:r>
              <a:rPr lang="en-US" noProof="0" dirty="0"/>
              <a:t>Benefit: </a:t>
            </a:r>
            <a:r>
              <a:rPr lang="en-US" dirty="0">
                <a:latin typeface="+mj-lt"/>
              </a:rPr>
              <a:t>Analyze trends and identify patterns </a:t>
            </a:r>
            <a:r>
              <a:rPr lang="en-US" noProof="0" dirty="0"/>
              <a:t>in nurse call-offs, patient volumes, skill sets, and workload distribution across different departments and specialties.</a:t>
            </a:r>
          </a:p>
        </p:txBody>
      </p:sp>
      <p:sp>
        <p:nvSpPr>
          <p:cNvPr id="184" name="Text Placeholder 183">
            <a:extLst>
              <a:ext uri="{FF2B5EF4-FFF2-40B4-BE49-F238E27FC236}">
                <a16:creationId xmlns:a16="http://schemas.microsoft.com/office/drawing/2014/main" id="{D19A1BDF-ABFD-4C7F-CE91-91EEF388AA00}"/>
              </a:ext>
            </a:extLst>
          </p:cNvPr>
          <p:cNvSpPr>
            <a:spLocks noGrp="1"/>
          </p:cNvSpPr>
          <p:nvPr>
            <p:ph type="body" sz="quarter" idx="47"/>
          </p:nvPr>
        </p:nvSpPr>
        <p:spPr>
          <a:xfrm>
            <a:off x="3182890" y="1112478"/>
            <a:ext cx="2572262" cy="153888"/>
          </a:xfrm>
        </p:spPr>
        <p:txBody>
          <a:bodyPr/>
          <a:lstStyle/>
          <a:p>
            <a:r>
              <a:rPr lang="en-US" noProof="0"/>
              <a:t>Data analysis</a:t>
            </a:r>
          </a:p>
        </p:txBody>
      </p:sp>
      <p:sp>
        <p:nvSpPr>
          <p:cNvPr id="223" name="Text Placeholder 222">
            <a:extLst>
              <a:ext uri="{FF2B5EF4-FFF2-40B4-BE49-F238E27FC236}">
                <a16:creationId xmlns:a16="http://schemas.microsoft.com/office/drawing/2014/main" id="{5889F009-7E69-5872-A036-E237599D7229}"/>
              </a:ext>
            </a:extLst>
          </p:cNvPr>
          <p:cNvSpPr>
            <a:spLocks noGrp="1"/>
          </p:cNvSpPr>
          <p:nvPr>
            <p:ph type="body" sz="quarter" idx="48"/>
          </p:nvPr>
        </p:nvSpPr>
        <p:spPr>
          <a:xfrm>
            <a:off x="3182938" y="1438275"/>
            <a:ext cx="2571750" cy="627063"/>
          </a:xfrm>
        </p:spPr>
        <p:txBody>
          <a:bodyPr/>
          <a:lstStyle/>
          <a:p>
            <a:r>
              <a:rPr lang="en-US" noProof="0"/>
              <a:t>A hospital’s clinical leader faces challenges in managing their nursing staff effectively due to high turnover, scheduling complexities, and skill gaps and wants proactive workforce planning measures.</a:t>
            </a:r>
          </a:p>
        </p:txBody>
      </p:sp>
      <p:sp>
        <p:nvSpPr>
          <p:cNvPr id="224" name="Text Placeholder 223">
            <a:extLst>
              <a:ext uri="{FF2B5EF4-FFF2-40B4-BE49-F238E27FC236}">
                <a16:creationId xmlns:a16="http://schemas.microsoft.com/office/drawing/2014/main" id="{F0D785E5-0DB2-9684-7849-1BB91143CAA8}"/>
              </a:ext>
            </a:extLst>
          </p:cNvPr>
          <p:cNvSpPr>
            <a:spLocks noGrp="1"/>
          </p:cNvSpPr>
          <p:nvPr>
            <p:ph type="body" sz="quarter" idx="49"/>
          </p:nvPr>
        </p:nvSpPr>
        <p:spPr>
          <a:xfrm>
            <a:off x="6066682" y="1112478"/>
            <a:ext cx="2572262" cy="153888"/>
          </a:xfrm>
        </p:spPr>
        <p:txBody>
          <a:bodyPr/>
          <a:lstStyle/>
          <a:p>
            <a:r>
              <a:rPr lang="en-US" noProof="0"/>
              <a:t>Optimal shift planning</a:t>
            </a:r>
          </a:p>
        </p:txBody>
      </p:sp>
      <p:sp>
        <p:nvSpPr>
          <p:cNvPr id="225" name="Text Placeholder 224">
            <a:extLst>
              <a:ext uri="{FF2B5EF4-FFF2-40B4-BE49-F238E27FC236}">
                <a16:creationId xmlns:a16="http://schemas.microsoft.com/office/drawing/2014/main" id="{C63E24F0-8EFD-B098-E9A3-322CD31DA2AC}"/>
              </a:ext>
            </a:extLst>
          </p:cNvPr>
          <p:cNvSpPr>
            <a:spLocks noGrp="1"/>
          </p:cNvSpPr>
          <p:nvPr>
            <p:ph type="body" sz="quarter" idx="50"/>
          </p:nvPr>
        </p:nvSpPr>
        <p:spPr>
          <a:xfrm>
            <a:off x="6067425" y="1438275"/>
            <a:ext cx="2571750" cy="627063"/>
          </a:xfrm>
        </p:spPr>
        <p:txBody>
          <a:bodyPr/>
          <a:lstStyle/>
          <a:p>
            <a:r>
              <a:rPr lang="en-US" noProof="0"/>
              <a:t>Using data from the enterprise resourcing application, design balanced schedules that consider individual preferences, skill sets, and workload distribution for real-time and predicted need.</a:t>
            </a:r>
          </a:p>
        </p:txBody>
      </p:sp>
      <p:sp>
        <p:nvSpPr>
          <p:cNvPr id="229" name="Text Placeholder 228">
            <a:extLst>
              <a:ext uri="{FF2B5EF4-FFF2-40B4-BE49-F238E27FC236}">
                <a16:creationId xmlns:a16="http://schemas.microsoft.com/office/drawing/2014/main" id="{0DCBF89F-7871-688A-7366-8379ABDF994E}"/>
              </a:ext>
            </a:extLst>
          </p:cNvPr>
          <p:cNvSpPr>
            <a:spLocks noGrp="1"/>
          </p:cNvSpPr>
          <p:nvPr>
            <p:ph type="body" sz="quarter" idx="67"/>
          </p:nvPr>
        </p:nvSpPr>
        <p:spPr>
          <a:xfrm>
            <a:off x="8950475" y="2725494"/>
            <a:ext cx="2572262" cy="712876"/>
          </a:xfrm>
        </p:spPr>
        <p:txBody>
          <a:bodyPr/>
          <a:lstStyle/>
          <a:p>
            <a:r>
              <a:rPr lang="en-US" noProof="0"/>
              <a:t>Benefit: </a:t>
            </a:r>
            <a:r>
              <a:rPr lang="en-US">
                <a:latin typeface="+mj-lt"/>
              </a:rPr>
              <a:t>Draft</a:t>
            </a:r>
            <a:r>
              <a:rPr lang="en-US" noProof="0"/>
              <a:t> communication to provide the workforce with updates on staffing and scheduling.</a:t>
            </a:r>
          </a:p>
        </p:txBody>
      </p:sp>
      <p:sp>
        <p:nvSpPr>
          <p:cNvPr id="227" name="Text Placeholder 226">
            <a:extLst>
              <a:ext uri="{FF2B5EF4-FFF2-40B4-BE49-F238E27FC236}">
                <a16:creationId xmlns:a16="http://schemas.microsoft.com/office/drawing/2014/main" id="{A01AA39C-0C76-5CE9-4563-F0892B606398}"/>
              </a:ext>
            </a:extLst>
          </p:cNvPr>
          <p:cNvSpPr>
            <a:spLocks noGrp="1"/>
          </p:cNvSpPr>
          <p:nvPr>
            <p:ph type="body" sz="quarter" idx="52"/>
          </p:nvPr>
        </p:nvSpPr>
        <p:spPr>
          <a:xfrm>
            <a:off x="8950475" y="1112478"/>
            <a:ext cx="2572262" cy="153888"/>
          </a:xfrm>
        </p:spPr>
        <p:txBody>
          <a:bodyPr/>
          <a:lstStyle/>
          <a:p>
            <a:r>
              <a:rPr lang="en-US" noProof="0"/>
              <a:t>Streamline communication</a:t>
            </a:r>
          </a:p>
        </p:txBody>
      </p:sp>
      <p:sp>
        <p:nvSpPr>
          <p:cNvPr id="228" name="Text Placeholder 227">
            <a:extLst>
              <a:ext uri="{FF2B5EF4-FFF2-40B4-BE49-F238E27FC236}">
                <a16:creationId xmlns:a16="http://schemas.microsoft.com/office/drawing/2014/main" id="{256B9033-32D4-9699-EBC6-A434EB6AB4BE}"/>
              </a:ext>
            </a:extLst>
          </p:cNvPr>
          <p:cNvSpPr>
            <a:spLocks noGrp="1"/>
          </p:cNvSpPr>
          <p:nvPr>
            <p:ph type="body" sz="quarter" idx="53"/>
          </p:nvPr>
        </p:nvSpPr>
        <p:spPr>
          <a:xfrm>
            <a:off x="8950475" y="1438715"/>
            <a:ext cx="2572262" cy="626701"/>
          </a:xfrm>
        </p:spPr>
        <p:txBody>
          <a:bodyPr/>
          <a:lstStyle/>
          <a:p>
            <a:r>
              <a:rPr lang="en-US" noProof="0"/>
              <a:t>Communicate with staff on the updated shift plans, staffing needs, and other operational requirements.</a:t>
            </a:r>
          </a:p>
          <a:p>
            <a:endParaRPr lang="en-US" noProof="0"/>
          </a:p>
        </p:txBody>
      </p:sp>
      <p:sp>
        <p:nvSpPr>
          <p:cNvPr id="226" name="Text Placeholder 225">
            <a:extLst>
              <a:ext uri="{FF2B5EF4-FFF2-40B4-BE49-F238E27FC236}">
                <a16:creationId xmlns:a16="http://schemas.microsoft.com/office/drawing/2014/main" id="{833028B4-5644-BEAE-F85D-38AF78C163A7}"/>
              </a:ext>
            </a:extLst>
          </p:cNvPr>
          <p:cNvSpPr>
            <a:spLocks noGrp="1"/>
          </p:cNvSpPr>
          <p:nvPr>
            <p:ph type="body" sz="quarter" idx="66"/>
          </p:nvPr>
        </p:nvSpPr>
        <p:spPr>
          <a:xfrm>
            <a:off x="6066682" y="2725494"/>
            <a:ext cx="2572262" cy="712876"/>
          </a:xfrm>
        </p:spPr>
        <p:txBody>
          <a:bodyPr/>
          <a:lstStyle/>
          <a:p>
            <a:r>
              <a:rPr lang="en-US" noProof="0"/>
              <a:t>Benefit: </a:t>
            </a:r>
            <a:r>
              <a:rPr lang="en-US">
                <a:latin typeface="+mj-lt"/>
              </a:rPr>
              <a:t>Explore</a:t>
            </a:r>
            <a:r>
              <a:rPr lang="en-US" noProof="0"/>
              <a:t> flexible scheduling options such short shifts or part-time roles to attract and retain nurses seeking work-life balance.</a:t>
            </a:r>
          </a:p>
        </p:txBody>
      </p:sp>
      <p:sp>
        <p:nvSpPr>
          <p:cNvPr id="230" name="Text Placeholder 229">
            <a:extLst>
              <a:ext uri="{FF2B5EF4-FFF2-40B4-BE49-F238E27FC236}">
                <a16:creationId xmlns:a16="http://schemas.microsoft.com/office/drawing/2014/main" id="{76BB0588-3D1C-E96E-D100-286A09FA41A0}"/>
              </a:ext>
            </a:extLst>
          </p:cNvPr>
          <p:cNvSpPr>
            <a:spLocks noGrp="1"/>
          </p:cNvSpPr>
          <p:nvPr>
            <p:ph type="body" sz="quarter" idx="58"/>
          </p:nvPr>
        </p:nvSpPr>
        <p:spPr>
          <a:xfrm>
            <a:off x="4036409" y="3725103"/>
            <a:ext cx="3161734" cy="153888"/>
          </a:xfrm>
        </p:spPr>
        <p:txBody>
          <a:bodyPr/>
          <a:lstStyle/>
          <a:p>
            <a:r>
              <a:rPr lang="en-US" noProof="0"/>
              <a:t>Administrative efficiency reporting</a:t>
            </a:r>
          </a:p>
        </p:txBody>
      </p:sp>
      <p:sp>
        <p:nvSpPr>
          <p:cNvPr id="231" name="Text Placeholder 230">
            <a:extLst>
              <a:ext uri="{FF2B5EF4-FFF2-40B4-BE49-F238E27FC236}">
                <a16:creationId xmlns:a16="http://schemas.microsoft.com/office/drawing/2014/main" id="{85C3B73D-C343-FF25-A52A-CBFC8BDC2844}"/>
              </a:ext>
            </a:extLst>
          </p:cNvPr>
          <p:cNvSpPr>
            <a:spLocks noGrp="1"/>
          </p:cNvSpPr>
          <p:nvPr>
            <p:ph type="body" sz="quarter" idx="59"/>
          </p:nvPr>
        </p:nvSpPr>
        <p:spPr>
          <a:xfrm>
            <a:off x="4037013" y="4051300"/>
            <a:ext cx="3160712" cy="627063"/>
          </a:xfrm>
        </p:spPr>
        <p:txBody>
          <a:bodyPr/>
          <a:lstStyle/>
          <a:p>
            <a:r>
              <a:rPr lang="en-US" noProof="0"/>
              <a:t>Report on staffing costs, overtime hours, and nurse-to-patient ratios, freeing up time for strategic decision-making.</a:t>
            </a:r>
          </a:p>
        </p:txBody>
      </p:sp>
      <p:sp>
        <p:nvSpPr>
          <p:cNvPr id="235" name="Text Placeholder 234">
            <a:extLst>
              <a:ext uri="{FF2B5EF4-FFF2-40B4-BE49-F238E27FC236}">
                <a16:creationId xmlns:a16="http://schemas.microsoft.com/office/drawing/2014/main" id="{71AFBA0F-4F9A-D7CA-90E2-11F0CB83F202}"/>
              </a:ext>
            </a:extLst>
          </p:cNvPr>
          <p:cNvSpPr>
            <a:spLocks noGrp="1"/>
          </p:cNvSpPr>
          <p:nvPr>
            <p:ph type="body" sz="quarter" idx="69"/>
          </p:nvPr>
        </p:nvSpPr>
        <p:spPr>
          <a:xfrm>
            <a:off x="7507483" y="5338502"/>
            <a:ext cx="3161734" cy="712876"/>
          </a:xfrm>
        </p:spPr>
        <p:txBody>
          <a:bodyPr/>
          <a:lstStyle/>
          <a:p>
            <a:r>
              <a:rPr lang="en-US" noProof="0"/>
              <a:t>Benefit: </a:t>
            </a:r>
            <a:r>
              <a:rPr lang="en-US">
                <a:latin typeface="+mj-lt"/>
              </a:rPr>
              <a:t>Analyze</a:t>
            </a:r>
            <a:r>
              <a:rPr lang="en-US" noProof="0"/>
              <a:t> the KPI data and create customized visuals to identify improvement areas.</a:t>
            </a:r>
          </a:p>
        </p:txBody>
      </p:sp>
      <p:sp>
        <p:nvSpPr>
          <p:cNvPr id="233" name="Text Placeholder 232">
            <a:extLst>
              <a:ext uri="{FF2B5EF4-FFF2-40B4-BE49-F238E27FC236}">
                <a16:creationId xmlns:a16="http://schemas.microsoft.com/office/drawing/2014/main" id="{04FC2B57-4385-F744-1F4B-D1F34A6A1714}"/>
              </a:ext>
            </a:extLst>
          </p:cNvPr>
          <p:cNvSpPr>
            <a:spLocks noGrp="1"/>
          </p:cNvSpPr>
          <p:nvPr>
            <p:ph type="body" sz="quarter" idx="61"/>
          </p:nvPr>
        </p:nvSpPr>
        <p:spPr>
          <a:xfrm>
            <a:off x="7507483" y="3725103"/>
            <a:ext cx="3161734" cy="153888"/>
          </a:xfrm>
        </p:spPr>
        <p:txBody>
          <a:bodyPr/>
          <a:lstStyle/>
          <a:p>
            <a:r>
              <a:rPr lang="en-US" noProof="0"/>
              <a:t>Performance tracking</a:t>
            </a:r>
          </a:p>
        </p:txBody>
      </p:sp>
      <p:sp>
        <p:nvSpPr>
          <p:cNvPr id="234" name="Text Placeholder 233">
            <a:extLst>
              <a:ext uri="{FF2B5EF4-FFF2-40B4-BE49-F238E27FC236}">
                <a16:creationId xmlns:a16="http://schemas.microsoft.com/office/drawing/2014/main" id="{9020462F-55F8-6FAF-0923-A37820942921}"/>
              </a:ext>
            </a:extLst>
          </p:cNvPr>
          <p:cNvSpPr>
            <a:spLocks noGrp="1"/>
          </p:cNvSpPr>
          <p:nvPr>
            <p:ph type="body" sz="quarter" idx="62"/>
          </p:nvPr>
        </p:nvSpPr>
        <p:spPr>
          <a:xfrm>
            <a:off x="7507288" y="4051300"/>
            <a:ext cx="3162300" cy="627063"/>
          </a:xfrm>
        </p:spPr>
        <p:txBody>
          <a:bodyPr/>
          <a:lstStyle/>
          <a:p>
            <a:pPr lvl="0"/>
            <a:r>
              <a:rPr lang="en-US" noProof="0"/>
              <a:t>Track Key Performance Indicators (KPIs) such as overtime hours, peak interval staffing levels, and skill utilization to identify areas for individual and team improvement. </a:t>
            </a:r>
          </a:p>
        </p:txBody>
      </p:sp>
      <p:sp>
        <p:nvSpPr>
          <p:cNvPr id="232" name="Text Placeholder 231">
            <a:extLst>
              <a:ext uri="{FF2B5EF4-FFF2-40B4-BE49-F238E27FC236}">
                <a16:creationId xmlns:a16="http://schemas.microsoft.com/office/drawing/2014/main" id="{570938AB-CA4B-F3C9-D71A-12164DE10D5B}"/>
              </a:ext>
            </a:extLst>
          </p:cNvPr>
          <p:cNvSpPr>
            <a:spLocks noGrp="1"/>
          </p:cNvSpPr>
          <p:nvPr>
            <p:ph type="body" sz="quarter" idx="68"/>
          </p:nvPr>
        </p:nvSpPr>
        <p:spPr>
          <a:xfrm>
            <a:off x="4036409" y="5338502"/>
            <a:ext cx="3161734" cy="712876"/>
          </a:xfrm>
        </p:spPr>
        <p:txBody>
          <a:bodyPr/>
          <a:lstStyle/>
          <a:p>
            <a:r>
              <a:rPr lang="en-US" noProof="0"/>
              <a:t>Benefit: </a:t>
            </a:r>
            <a:r>
              <a:rPr lang="en-US">
                <a:latin typeface="+mj-lt"/>
              </a:rPr>
              <a:t>Generate visuals </a:t>
            </a:r>
            <a:r>
              <a:rPr lang="en-US" noProof="0"/>
              <a:t>and summaries to effectively communicate staffing insights to hospital management.</a:t>
            </a:r>
          </a:p>
        </p:txBody>
      </p:sp>
      <p:sp>
        <p:nvSpPr>
          <p:cNvPr id="198" name="Text Placeholder 197">
            <a:extLst>
              <a:ext uri="{FF2B5EF4-FFF2-40B4-BE49-F238E27FC236}">
                <a16:creationId xmlns:a16="http://schemas.microsoft.com/office/drawing/2014/main" id="{A0631D22-1ABA-08A4-2D83-B6C31DD90F0E}"/>
              </a:ext>
            </a:extLst>
          </p:cNvPr>
          <p:cNvSpPr>
            <a:spLocks noGrp="1"/>
          </p:cNvSpPr>
          <p:nvPr>
            <p:ph type="body" sz="quarter" idx="64"/>
          </p:nvPr>
        </p:nvSpPr>
        <p:spPr>
          <a:xfrm>
            <a:off x="320721" y="4709762"/>
            <a:ext cx="1131651" cy="219456"/>
          </a:xfrm>
        </p:spPr>
        <p:txBody>
          <a:bodyPr/>
          <a:lstStyle/>
          <a:p>
            <a:pPr lvl="0"/>
            <a:r>
              <a:rPr lang="en-US" noProof="0"/>
              <a:t>Value benefit</a:t>
            </a:r>
          </a:p>
        </p:txBody>
      </p:sp>
      <p:sp>
        <p:nvSpPr>
          <p:cNvPr id="199" name="Text Placeholder 198">
            <a:extLst>
              <a:ext uri="{FF2B5EF4-FFF2-40B4-BE49-F238E27FC236}">
                <a16:creationId xmlns:a16="http://schemas.microsoft.com/office/drawing/2014/main" id="{779DBCF8-AB6C-A88D-72D2-FCB87CF11382}"/>
              </a:ext>
            </a:extLst>
          </p:cNvPr>
          <p:cNvSpPr>
            <a:spLocks noGrp="1"/>
          </p:cNvSpPr>
          <p:nvPr>
            <p:ph type="body" sz="quarter" idx="65"/>
          </p:nvPr>
        </p:nvSpPr>
        <p:spPr>
          <a:xfrm>
            <a:off x="320721" y="3467940"/>
            <a:ext cx="1131650" cy="219456"/>
          </a:xfrm>
        </p:spPr>
        <p:txBody>
          <a:bodyPr/>
          <a:lstStyle/>
          <a:p>
            <a:pPr lvl="0"/>
            <a:r>
              <a:rPr lang="en-US" noProof="0"/>
              <a:t>KPIs impacted</a:t>
            </a:r>
          </a:p>
        </p:txBody>
      </p:sp>
      <p:sp>
        <p:nvSpPr>
          <p:cNvPr id="157" name="Text Placeholder 156">
            <a:extLst>
              <a:ext uri="{FF2B5EF4-FFF2-40B4-BE49-F238E27FC236}">
                <a16:creationId xmlns:a16="http://schemas.microsoft.com/office/drawing/2014/main" id="{552DA4BE-B881-4185-665B-3AD58F73FF0F}"/>
              </a:ext>
            </a:extLst>
          </p:cNvPr>
          <p:cNvSpPr>
            <a:spLocks noGrp="1"/>
          </p:cNvSpPr>
          <p:nvPr>
            <p:ph type="body" sz="quarter" idx="33"/>
          </p:nvPr>
        </p:nvSpPr>
        <p:spPr>
          <a:xfrm>
            <a:off x="304796" y="413987"/>
            <a:ext cx="1941119" cy="307777"/>
          </a:xfrm>
        </p:spPr>
        <p:txBody>
          <a:bodyPr/>
          <a:lstStyle/>
          <a:p>
            <a:r>
              <a:rPr lang="en-US" noProof="0"/>
              <a:t>Health provider</a:t>
            </a:r>
          </a:p>
        </p:txBody>
      </p:sp>
      <p:sp>
        <p:nvSpPr>
          <p:cNvPr id="134" name="Title 133">
            <a:extLst>
              <a:ext uri="{FF2B5EF4-FFF2-40B4-BE49-F238E27FC236}">
                <a16:creationId xmlns:a16="http://schemas.microsoft.com/office/drawing/2014/main" id="{24E81EF6-91DF-19A1-ACF3-56ADC3080FD9}"/>
              </a:ext>
            </a:extLst>
          </p:cNvPr>
          <p:cNvSpPr>
            <a:spLocks noGrp="1"/>
          </p:cNvSpPr>
          <p:nvPr>
            <p:ph type="title"/>
          </p:nvPr>
        </p:nvSpPr>
        <p:spPr>
          <a:xfrm>
            <a:off x="2492556" y="429376"/>
            <a:ext cx="4144817" cy="276999"/>
          </a:xfrm>
        </p:spPr>
        <p:txBody>
          <a:bodyPr>
            <a:spAutoFit/>
          </a:bodyPr>
          <a:lstStyle/>
          <a:p>
            <a:r>
              <a:rPr lang="en-US" noProof="0"/>
              <a:t>Optimize workforce planning</a:t>
            </a:r>
          </a:p>
        </p:txBody>
      </p:sp>
      <p:grpSp>
        <p:nvGrpSpPr>
          <p:cNvPr id="200" name="Group 199">
            <a:extLst>
              <a:ext uri="{FF2B5EF4-FFF2-40B4-BE49-F238E27FC236}">
                <a16:creationId xmlns:a16="http://schemas.microsoft.com/office/drawing/2014/main" id="{DF2A8936-8012-AFAC-1F96-AF8E20EDF806}"/>
              </a:ext>
            </a:extLst>
          </p:cNvPr>
          <p:cNvGrpSpPr/>
          <p:nvPr/>
        </p:nvGrpSpPr>
        <p:grpSpPr>
          <a:xfrm>
            <a:off x="320719" y="3778836"/>
            <a:ext cx="1771607" cy="504622"/>
            <a:chOff x="320719" y="4228589"/>
            <a:chExt cx="1771607" cy="504622"/>
          </a:xfrm>
        </p:grpSpPr>
        <p:grpSp>
          <p:nvGrpSpPr>
            <p:cNvPr id="201" name="Group 200">
              <a:extLst>
                <a:ext uri="{FF2B5EF4-FFF2-40B4-BE49-F238E27FC236}">
                  <a16:creationId xmlns:a16="http://schemas.microsoft.com/office/drawing/2014/main" id="{BAA75B29-15AE-90C8-4D97-3C44419DB342}"/>
                </a:ext>
              </a:extLst>
            </p:cNvPr>
            <p:cNvGrpSpPr/>
            <p:nvPr/>
          </p:nvGrpSpPr>
          <p:grpSpPr>
            <a:xfrm>
              <a:off x="320719" y="4228589"/>
              <a:ext cx="1771605" cy="216000"/>
              <a:chOff x="320719" y="4224848"/>
              <a:chExt cx="1771605" cy="219456"/>
            </a:xfrm>
          </p:grpSpPr>
          <p:sp>
            <p:nvSpPr>
              <p:cNvPr id="205" name="Rectangle: Rounded Corners 6">
                <a:extLst>
                  <a:ext uri="{FF2B5EF4-FFF2-40B4-BE49-F238E27FC236}">
                    <a16:creationId xmlns:a16="http://schemas.microsoft.com/office/drawing/2014/main" id="{AEBC9E9E-0673-5B95-26CC-EEBE13DE31C4}"/>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Wait times</a:t>
                </a:r>
              </a:p>
            </p:txBody>
          </p:sp>
          <p:pic>
            <p:nvPicPr>
              <p:cNvPr id="206" name="Graphic 205">
                <a:extLst>
                  <a:ext uri="{FF2B5EF4-FFF2-40B4-BE49-F238E27FC236}">
                    <a16:creationId xmlns:a16="http://schemas.microsoft.com/office/drawing/2014/main" id="{FC54073E-FB8E-F0C9-7168-D557AECB8EC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7506" y="4260849"/>
                <a:ext cx="144000" cy="144000"/>
              </a:xfrm>
              <a:prstGeom prst="rect">
                <a:avLst/>
              </a:prstGeom>
            </p:spPr>
          </p:pic>
        </p:grpSp>
        <p:grpSp>
          <p:nvGrpSpPr>
            <p:cNvPr id="202" name="Group 201">
              <a:extLst>
                <a:ext uri="{FF2B5EF4-FFF2-40B4-BE49-F238E27FC236}">
                  <a16:creationId xmlns:a16="http://schemas.microsoft.com/office/drawing/2014/main" id="{651AA3E4-31E2-AAD1-12ED-166841A02F8C}"/>
                </a:ext>
              </a:extLst>
            </p:cNvPr>
            <p:cNvGrpSpPr/>
            <p:nvPr/>
          </p:nvGrpSpPr>
          <p:grpSpPr>
            <a:xfrm>
              <a:off x="320721" y="4517211"/>
              <a:ext cx="1771605" cy="216000"/>
              <a:chOff x="320721" y="4517211"/>
              <a:chExt cx="1771605" cy="216000"/>
            </a:xfrm>
          </p:grpSpPr>
          <p:sp>
            <p:nvSpPr>
              <p:cNvPr id="203" name="Rectangle: Rounded Corners 6">
                <a:extLst>
                  <a:ext uri="{FF2B5EF4-FFF2-40B4-BE49-F238E27FC236}">
                    <a16:creationId xmlns:a16="http://schemas.microsoft.com/office/drawing/2014/main" id="{28391FF5-6A62-E17B-8F9F-24893904E19B}"/>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Patient satisfaction</a:t>
                </a:r>
              </a:p>
            </p:txBody>
          </p:sp>
          <p:pic>
            <p:nvPicPr>
              <p:cNvPr id="204" name="Graphic 203">
                <a:extLst>
                  <a:ext uri="{FF2B5EF4-FFF2-40B4-BE49-F238E27FC236}">
                    <a16:creationId xmlns:a16="http://schemas.microsoft.com/office/drawing/2014/main" id="{E480566A-6FFE-D64B-08B6-26047A994D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7507" y="4552645"/>
                <a:ext cx="144000" cy="141732"/>
              </a:xfrm>
              <a:prstGeom prst="rect">
                <a:avLst/>
              </a:prstGeom>
            </p:spPr>
          </p:pic>
        </p:grpSp>
      </p:grpSp>
      <p:grpSp>
        <p:nvGrpSpPr>
          <p:cNvPr id="207" name="Group 206">
            <a:extLst>
              <a:ext uri="{FF2B5EF4-FFF2-40B4-BE49-F238E27FC236}">
                <a16:creationId xmlns:a16="http://schemas.microsoft.com/office/drawing/2014/main" id="{202FD30D-8126-7FA8-011B-4B7F35A00121}"/>
              </a:ext>
            </a:extLst>
          </p:cNvPr>
          <p:cNvGrpSpPr/>
          <p:nvPr/>
        </p:nvGrpSpPr>
        <p:grpSpPr>
          <a:xfrm>
            <a:off x="320719" y="5020658"/>
            <a:ext cx="1771607" cy="504622"/>
            <a:chOff x="320719" y="5293823"/>
            <a:chExt cx="1771607" cy="504622"/>
          </a:xfrm>
        </p:grpSpPr>
        <p:grpSp>
          <p:nvGrpSpPr>
            <p:cNvPr id="208" name="Group 207">
              <a:extLst>
                <a:ext uri="{FF2B5EF4-FFF2-40B4-BE49-F238E27FC236}">
                  <a16:creationId xmlns:a16="http://schemas.microsoft.com/office/drawing/2014/main" id="{D7102066-E45A-7487-667E-9101664476E7}"/>
                </a:ext>
              </a:extLst>
            </p:cNvPr>
            <p:cNvGrpSpPr/>
            <p:nvPr/>
          </p:nvGrpSpPr>
          <p:grpSpPr>
            <a:xfrm>
              <a:off x="320719" y="5293823"/>
              <a:ext cx="1771605" cy="216000"/>
              <a:chOff x="320719" y="5270676"/>
              <a:chExt cx="1771605" cy="216000"/>
            </a:xfrm>
          </p:grpSpPr>
          <p:sp>
            <p:nvSpPr>
              <p:cNvPr id="212" name="Rectangle: Rounded Corners 6">
                <a:extLst>
                  <a:ext uri="{FF2B5EF4-FFF2-40B4-BE49-F238E27FC236}">
                    <a16:creationId xmlns:a16="http://schemas.microsoft.com/office/drawing/2014/main" id="{71E33BD2-B6D3-BC53-89C3-732106D8F57F}"/>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Employee experience</a:t>
                </a:r>
              </a:p>
            </p:txBody>
          </p:sp>
          <p:pic>
            <p:nvPicPr>
              <p:cNvPr id="213" name="Graphic 212">
                <a:extLst>
                  <a:ext uri="{FF2B5EF4-FFF2-40B4-BE49-F238E27FC236}">
                    <a16:creationId xmlns:a16="http://schemas.microsoft.com/office/drawing/2014/main" id="{11015015-8024-8B1E-430C-92B9B7056FC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306676"/>
                <a:ext cx="144000" cy="144000"/>
              </a:xfrm>
              <a:prstGeom prst="rect">
                <a:avLst/>
              </a:prstGeom>
            </p:spPr>
          </p:pic>
        </p:grpSp>
        <p:grpSp>
          <p:nvGrpSpPr>
            <p:cNvPr id="209" name="Group 208">
              <a:extLst>
                <a:ext uri="{FF2B5EF4-FFF2-40B4-BE49-F238E27FC236}">
                  <a16:creationId xmlns:a16="http://schemas.microsoft.com/office/drawing/2014/main" id="{DB2FD8F7-355E-4986-5B11-80D1F9CD5E4E}"/>
                </a:ext>
              </a:extLst>
            </p:cNvPr>
            <p:cNvGrpSpPr/>
            <p:nvPr/>
          </p:nvGrpSpPr>
          <p:grpSpPr>
            <a:xfrm>
              <a:off x="320721" y="5582445"/>
              <a:ext cx="1771605" cy="216000"/>
              <a:chOff x="320721" y="5582445"/>
              <a:chExt cx="1771605" cy="216000"/>
            </a:xfrm>
          </p:grpSpPr>
          <p:sp>
            <p:nvSpPr>
              <p:cNvPr id="210" name="Rectangle: Rounded Corners 209">
                <a:extLst>
                  <a:ext uri="{FF2B5EF4-FFF2-40B4-BE49-F238E27FC236}">
                    <a16:creationId xmlns:a16="http://schemas.microsoft.com/office/drawing/2014/main" id="{AA92C807-9745-9E03-430A-78F6BA70293E}"/>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211" name="Graphic 210">
                <a:extLst>
                  <a:ext uri="{FF2B5EF4-FFF2-40B4-BE49-F238E27FC236}">
                    <a16:creationId xmlns:a16="http://schemas.microsoft.com/office/drawing/2014/main" id="{782BDAE7-716F-49FB-1517-A00AA867486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618445"/>
                <a:ext cx="144000" cy="144000"/>
              </a:xfrm>
              <a:prstGeom prst="rect">
                <a:avLst/>
              </a:prstGeom>
            </p:spPr>
          </p:pic>
        </p:grpSp>
      </p:grpSp>
      <p:pic>
        <p:nvPicPr>
          <p:cNvPr id="268" name="Graphic 267">
            <a:extLst>
              <a:ext uri="{FF2B5EF4-FFF2-40B4-BE49-F238E27FC236}">
                <a16:creationId xmlns:a16="http://schemas.microsoft.com/office/drawing/2014/main" id="{967F432F-1740-EAF1-9B89-2C47FC002801}"/>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5682" b="-5682"/>
          <a:stretch/>
        </p:blipFill>
        <p:spPr>
          <a:xfrm>
            <a:off x="6067425" y="2217886"/>
            <a:ext cx="220682" cy="220682"/>
          </a:xfrm>
          <a:prstGeom prst="rect">
            <a:avLst/>
          </a:prstGeom>
        </p:spPr>
      </p:pic>
      <p:pic>
        <p:nvPicPr>
          <p:cNvPr id="275" name="Graphic 274">
            <a:extLst>
              <a:ext uri="{FF2B5EF4-FFF2-40B4-BE49-F238E27FC236}">
                <a16:creationId xmlns:a16="http://schemas.microsoft.com/office/drawing/2014/main" id="{4347C346-FC8D-9D60-557D-B53CEA217E15}"/>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5682" b="-5682"/>
          <a:stretch/>
        </p:blipFill>
        <p:spPr>
          <a:xfrm>
            <a:off x="3182938" y="2217886"/>
            <a:ext cx="220682" cy="220682"/>
          </a:xfrm>
          <a:prstGeom prst="rect">
            <a:avLst/>
          </a:prstGeom>
        </p:spPr>
      </p:pic>
      <p:pic>
        <p:nvPicPr>
          <p:cNvPr id="331" name="Graphic 330">
            <a:extLst>
              <a:ext uri="{FF2B5EF4-FFF2-40B4-BE49-F238E27FC236}">
                <a16:creationId xmlns:a16="http://schemas.microsoft.com/office/drawing/2014/main" id="{A43B1434-8BE3-2353-91E2-CE361BB5D0D7}"/>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5682" b="-5682"/>
          <a:stretch/>
        </p:blipFill>
        <p:spPr>
          <a:xfrm>
            <a:off x="7507288" y="4851072"/>
            <a:ext cx="220682" cy="220682"/>
          </a:xfrm>
          <a:prstGeom prst="rect">
            <a:avLst/>
          </a:prstGeom>
        </p:spPr>
      </p:pic>
      <p:pic>
        <p:nvPicPr>
          <p:cNvPr id="12" name="Graphic 11">
            <a:extLst>
              <a:ext uri="{FF2B5EF4-FFF2-40B4-BE49-F238E27FC236}">
                <a16:creationId xmlns:a16="http://schemas.microsoft.com/office/drawing/2014/main" id="{FE95E384-ED07-A58C-8E99-F749D3F233A8}"/>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7386" b="-7386"/>
          <a:stretch/>
        </p:blipFill>
        <p:spPr>
          <a:xfrm>
            <a:off x="4037013" y="4832288"/>
            <a:ext cx="258250" cy="258250"/>
          </a:xfrm>
          <a:prstGeom prst="rect">
            <a:avLst/>
          </a:prstGeom>
        </p:spPr>
      </p:pic>
      <p:sp>
        <p:nvSpPr>
          <p:cNvPr id="142" name="TextBox 141">
            <a:extLst>
              <a:ext uri="{FF2B5EF4-FFF2-40B4-BE49-F238E27FC236}">
                <a16:creationId xmlns:a16="http://schemas.microsoft.com/office/drawing/2014/main" id="{0C999CED-29D1-BA83-432E-72B7DA039033}"/>
              </a:ext>
              <a:ext uri="{C183D7F6-B498-43B3-948B-1728B52AA6E4}">
                <adec:decorative xmlns:adec="http://schemas.microsoft.com/office/drawing/2017/decorative" val="0"/>
              </a:ext>
            </a:extLst>
          </p:cNvPr>
          <p:cNvSpPr txBox="1"/>
          <p:nvPr/>
        </p:nvSpPr>
        <p:spPr>
          <a:xfrm>
            <a:off x="9328927"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43" name="Picture 50">
            <a:hlinkClick r:id="rId10"/>
            <a:extLst>
              <a:ext uri="{FF2B5EF4-FFF2-40B4-BE49-F238E27FC236}">
                <a16:creationId xmlns:a16="http://schemas.microsoft.com/office/drawing/2014/main" id="{9348ECE3-831B-11A5-8039-3DC9774F407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5047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46" name="TextBox 145">
            <a:extLst>
              <a:ext uri="{FF2B5EF4-FFF2-40B4-BE49-F238E27FC236}">
                <a16:creationId xmlns:a16="http://schemas.microsoft.com/office/drawing/2014/main" id="{D6D3941E-A5E3-A883-9F76-D3E5BE0CF429}"/>
              </a:ext>
              <a:ext uri="{C183D7F6-B498-43B3-948B-1728B52AA6E4}">
                <adec:decorative xmlns:adec="http://schemas.microsoft.com/office/drawing/2017/decorative" val="0"/>
              </a:ext>
            </a:extLst>
          </p:cNvPr>
          <p:cNvSpPr txBox="1"/>
          <p:nvPr/>
        </p:nvSpPr>
        <p:spPr>
          <a:xfrm>
            <a:off x="3562472"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Excel</a:t>
            </a:r>
          </a:p>
        </p:txBody>
      </p:sp>
      <p:sp>
        <p:nvSpPr>
          <p:cNvPr id="147" name="TextBox 146">
            <a:extLst>
              <a:ext uri="{FF2B5EF4-FFF2-40B4-BE49-F238E27FC236}">
                <a16:creationId xmlns:a16="http://schemas.microsoft.com/office/drawing/2014/main" id="{6F0BDA1A-00CC-66FA-F192-BEF28F9BAAA4}"/>
              </a:ext>
              <a:ext uri="{C183D7F6-B498-43B3-948B-1728B52AA6E4}">
                <adec:decorative xmlns:adec="http://schemas.microsoft.com/office/drawing/2017/decorative" val="0"/>
              </a:ext>
            </a:extLst>
          </p:cNvPr>
          <p:cNvSpPr txBox="1"/>
          <p:nvPr/>
        </p:nvSpPr>
        <p:spPr>
          <a:xfrm>
            <a:off x="6446959" y="2101850"/>
            <a:ext cx="1830524" cy="4527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Excel</a:t>
            </a:r>
          </a:p>
        </p:txBody>
      </p:sp>
      <p:sp>
        <p:nvSpPr>
          <p:cNvPr id="148" name="TextBox 147">
            <a:extLst>
              <a:ext uri="{FF2B5EF4-FFF2-40B4-BE49-F238E27FC236}">
                <a16:creationId xmlns:a16="http://schemas.microsoft.com/office/drawing/2014/main" id="{A1B3F6E8-5819-58C0-311C-34074BDA73B3}"/>
              </a:ext>
              <a:ext uri="{C183D7F6-B498-43B3-948B-1728B52AA6E4}">
                <adec:decorative xmlns:adec="http://schemas.microsoft.com/office/drawing/2017/decorative" val="0"/>
              </a:ext>
            </a:extLst>
          </p:cNvPr>
          <p:cNvSpPr txBox="1"/>
          <p:nvPr/>
        </p:nvSpPr>
        <p:spPr>
          <a:xfrm>
            <a:off x="7886085"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Excel</a:t>
            </a:r>
          </a:p>
        </p:txBody>
      </p:sp>
      <p:sp>
        <p:nvSpPr>
          <p:cNvPr id="149" name="TextBox 148">
            <a:extLst>
              <a:ext uri="{FF2B5EF4-FFF2-40B4-BE49-F238E27FC236}">
                <a16:creationId xmlns:a16="http://schemas.microsoft.com/office/drawing/2014/main" id="{F463B656-01FC-5E7B-E39B-17A2354C92C5}"/>
              </a:ext>
              <a:ext uri="{C183D7F6-B498-43B3-948B-1728B52AA6E4}">
                <adec:decorative xmlns:adec="http://schemas.microsoft.com/office/drawing/2017/decorative" val="0"/>
              </a:ext>
            </a:extLst>
          </p:cNvPr>
          <p:cNvSpPr txBox="1"/>
          <p:nvPr/>
        </p:nvSpPr>
        <p:spPr>
          <a:xfrm>
            <a:off x="4415011" y="4705350"/>
            <a:ext cx="1830524" cy="51212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PowerPoint</a:t>
            </a:r>
          </a:p>
        </p:txBody>
      </p:sp>
    </p:spTree>
    <p:extLst>
      <p:ext uri="{BB962C8B-B14F-4D97-AF65-F5344CB8AC3E}">
        <p14:creationId xmlns:p14="http://schemas.microsoft.com/office/powerpoint/2010/main" val="2066140437"/>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4F575D1-D3E6-4B2E-81B9-7181EE16BCA3}">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3.xml><?xml version="1.0" encoding="utf-8"?>
<ds:datastoreItem xmlns:ds="http://schemas.openxmlformats.org/officeDocument/2006/customXml" ds:itemID="{D549B3AD-9962-4CE5-8E0A-2C8D95E7DE3D}">
  <ds:schemaRefs>
    <ds:schemaRef ds:uri="http://schemas.openxmlformats.org/package/2006/metadata/core-properties"/>
    <ds:schemaRef ds:uri="http://purl.org/dc/terms/"/>
    <ds:schemaRef ds:uri="http://purl.org/dc/dcmitype/"/>
    <ds:schemaRef ds:uri="http://schemas.microsoft.com/sharepoint/v3"/>
    <ds:schemaRef ds:uri="http://schemas.microsoft.com/office/2006/metadata/properties"/>
    <ds:schemaRef ds:uri="http://schemas.microsoft.com/office/2006/documentManagement/types"/>
    <ds:schemaRef ds:uri="http://purl.org/dc/elements/1.1/"/>
    <ds:schemaRef ds:uri="9b9b331a-5640-4f50-a010-6cc4266aa39c"/>
    <ds:schemaRef ds:uri="http://schemas.microsoft.com/office/infopath/2007/PartnerControls"/>
    <ds:schemaRef ds:uri="c12c9beb-9115-4dd4-b4b0-98592a7680e2"/>
    <ds:schemaRef ds:uri="http://www.w3.org/XML/1998/namespace"/>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21688</TotalTime>
  <Words>4610</Words>
  <Application>Microsoft Office PowerPoint</Application>
  <PresentationFormat>Widescreen</PresentationFormat>
  <Paragraphs>555</Paragraphs>
  <Slides>19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Arial</vt:lpstr>
      <vt:lpstr>Segoe UI</vt:lpstr>
      <vt:lpstr>Segoe UI </vt:lpstr>
      <vt:lpstr>Segoe UI Semibold</vt:lpstr>
      <vt:lpstr>Segoe UI Semilight</vt:lpstr>
      <vt:lpstr>Wingdings</vt:lpstr>
      <vt:lpstr>Light 16x9</vt:lpstr>
      <vt:lpstr>Microsoft Scenario Library</vt:lpstr>
      <vt:lpstr>Top 10 to "Try First"</vt:lpstr>
      <vt:lpstr>AI value journey</vt:lpstr>
      <vt:lpstr>”Effort” level for each scenario  </vt:lpstr>
      <vt:lpstr>AI use cases for Healthcare</vt:lpstr>
      <vt:lpstr>Copilot Healthcare use cases </vt:lpstr>
      <vt:lpstr>AI use cases for Healthcare</vt:lpstr>
      <vt:lpstr>Enhance clinician efficiency</vt:lpstr>
      <vt:lpstr>Optimize workforce planning</vt:lpstr>
      <vt:lpstr>Organize and manage research knowledge</vt:lpstr>
      <vt:lpstr>Departmental meeting</vt:lpstr>
      <vt:lpstr>Medical conference perspectives creation</vt:lpstr>
      <vt:lpstr>Speed claims processing</vt:lpstr>
      <vt:lpstr>Simplify Prior Authorization (PA)</vt:lpstr>
      <vt:lpstr>Manage appeals</vt:lpstr>
      <vt:lpstr>Curate member education materials </vt:lpstr>
      <vt:lpstr>Drug research</vt:lpstr>
      <vt:lpstr>Clinical trials</vt:lpstr>
      <vt:lpstr>Pharma | A day in the life of a Quality Assurance Manager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5</cp:revision>
  <dcterms:created xsi:type="dcterms:W3CDTF">2024-09-25T15:39:48Z</dcterms:created>
  <dcterms:modified xsi:type="dcterms:W3CDTF">2025-04-13T19:59:32Z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