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21474834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Copilot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principles.5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45830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909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hyperlink" Target="https://copilot.cloud.microsoft/prompts/3dc0470d-5e34-4b9e-9a59-b11f2fedeb9d" TargetMode="External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hyperlink" Target="https://copilot.cloud.microsoft/prompts/what-s-new-e92af03f-d0d9-4847-84d5-920026beba64" TargetMode="External"/><Relationship Id="rId10" Type="http://schemas.openxmlformats.org/officeDocument/2006/relationships/image" Target="../media/image12.svg"/><Relationship Id="rId4" Type="http://schemas.openxmlformats.org/officeDocument/2006/relationships/image" Target="../media/image8.emf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hink-cell data - do not delete" hidden="1">
            <a:extLst>
              <a:ext uri="{FF2B5EF4-FFF2-40B4-BE49-F238E27FC236}">
                <a16:creationId xmlns:a16="http://schemas.microsoft.com/office/drawing/2014/main" id="{10DEF4FA-2E45-46CD-42E2-CA6B038C0F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2" imgH="533" progId="TCLayout.ActiveDocument.1">
                  <p:embed/>
                </p:oleObj>
              </mc:Choice>
              <mc:Fallback>
                <p:oleObj name="think-cell Slide" r:id="rId3" imgW="532" imgH="533" progId="TCLayout.ActiveDocument.1">
                  <p:embed/>
                  <p:pic>
                    <p:nvPicPr>
                      <p:cNvPr id="6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0DEF4FA-2E45-46CD-42E2-CA6B038C0F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3154F8-901F-2000-D048-55B2B4F37DB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dirty="0"/>
              <a:t>Copilot can assist IT professionals when working with new equipment or performing infrequent tasks by providing detailed instructions and generating scripts to simplify the work.</a:t>
            </a:r>
          </a:p>
        </p:txBody>
      </p:sp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B2DC3A8D-C940-C46A-131E-14E27EF02F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17B8EF54-BED7-E441-3AAF-67224FB4F9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185" name="Text Placeholder 184">
            <a:extLst>
              <a:ext uri="{FF2B5EF4-FFF2-40B4-BE49-F238E27FC236}">
                <a16:creationId xmlns:a16="http://schemas.microsoft.com/office/drawing/2014/main" id="{C23BC09A-82AB-FA08-8448-6FA93697FEEE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938" y="2725738"/>
            <a:ext cx="2571750" cy="712787"/>
          </a:xfrm>
        </p:spPr>
        <p:txBody>
          <a:bodyPr/>
          <a:lstStyle/>
          <a:p>
            <a:r>
              <a:rPr lang="en-US" noProof="0" dirty="0"/>
              <a:t>Sample Prompt: </a:t>
            </a:r>
            <a:r>
              <a:rPr lang="en-US" noProof="0" dirty="0">
                <a:latin typeface="+mj-lt"/>
              </a:rPr>
              <a:t>Summarize my emails and messages</a:t>
            </a:r>
            <a:r>
              <a:rPr lang="en-US" noProof="0" dirty="0"/>
              <a:t> from past 24 hours which are important, categorized by emails and messages and messages where I was mentioned this week.</a:t>
            </a:r>
          </a:p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5"/>
              </a:rPr>
              <a:t>Try in Prompt Gallery: What’s new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endParaRPr lang="en-US" noProof="0" dirty="0"/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52FADFCB-5D9A-B620-7518-5EBBCCDE1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/>
              <a:t>Prepare for the day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33CA7737-D101-12DA-EDEF-F94CDA97C4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/>
          <a:lstStyle/>
          <a:p>
            <a:r>
              <a:rPr lang="en-US" noProof="0"/>
              <a:t>At the start of the day, catch up on urgent emails and messages. You discover code on a switch needs to be upgraded. 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2471AE61-719D-C7FA-EF3E-4E4C27B13CB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/>
              <a:t>Find the details in your email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A532C102-6089-04E4-F14A-6220073CC2F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noProof="0"/>
              <a:t>You drill into the request details from your stakeholder on the switch upgrade.</a:t>
            </a:r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84E9ACEA-171A-F9E9-F090-DA0A9E715F8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325" y="2725738"/>
            <a:ext cx="2571750" cy="712787"/>
          </a:xfrm>
        </p:spPr>
        <p:txBody>
          <a:bodyPr/>
          <a:lstStyle/>
          <a:p>
            <a:r>
              <a:rPr lang="en-US" noProof="0" dirty="0"/>
              <a:t>Action: In Meeting Recap, review meeting topics to quickly locate the relevant details.</a:t>
            </a:r>
          </a:p>
          <a:p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6"/>
              </a:rPr>
              <a:t>Try in Prompt Gallery: Summarize meetings and videos</a:t>
            </a:r>
            <a:endParaRPr kumimoji="0" lang="en-US" sz="10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endParaRPr lang="en-US" noProof="0" dirty="0"/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67370122-3B43-3666-6AD4-7F2AAB7971E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/>
              <a:t>Pinpoint detail from meeting</a:t>
            </a:r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6FE8B68D-6255-E25B-27FD-761BE179651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 noProof="0"/>
              <a:t>The email references a meeting with a Field Information Technology Manager in your region, so you need review the discussion to quickly get up to speed.</a:t>
            </a:r>
          </a:p>
          <a:p>
            <a:endParaRPr lang="en-US" noProof="0"/>
          </a:p>
        </p:txBody>
      </p:sp>
      <p:sp>
        <p:nvSpPr>
          <p:cNvPr id="189" name="Text Placeholder 188">
            <a:extLst>
              <a:ext uri="{FF2B5EF4-FFF2-40B4-BE49-F238E27FC236}">
                <a16:creationId xmlns:a16="http://schemas.microsoft.com/office/drawing/2014/main" id="{6C08C15F-0537-DAF8-7A1B-A360F02CD218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7425" y="2725738"/>
            <a:ext cx="2571750" cy="712787"/>
          </a:xfrm>
        </p:spPr>
        <p:txBody>
          <a:bodyPr/>
          <a:lstStyle/>
          <a:p>
            <a:r>
              <a:rPr lang="en-US" noProof="0"/>
              <a:t>Sample Prompt: </a:t>
            </a:r>
            <a:r>
              <a:rPr lang="en-US" noProof="0">
                <a:latin typeface="+mj-lt"/>
              </a:rPr>
              <a:t>Select “Summarize” </a:t>
            </a:r>
            <a:r>
              <a:rPr lang="en-US" noProof="0"/>
              <a:t>to distill the long email thread for details on the ask.</a:t>
            </a:r>
          </a:p>
        </p:txBody>
      </p:sp>
      <p:sp>
        <p:nvSpPr>
          <p:cNvPr id="180" name="Text Placeholder 179">
            <a:extLst>
              <a:ext uri="{FF2B5EF4-FFF2-40B4-BE49-F238E27FC236}">
                <a16:creationId xmlns:a16="http://schemas.microsoft.com/office/drawing/2014/main" id="{B12F39A0-D9D8-1282-6EB7-107C62F0C8B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 noProof="0"/>
              <a:t>Sample Prompt: </a:t>
            </a:r>
            <a:r>
              <a:rPr lang="en-US" noProof="0">
                <a:latin typeface="+mj-lt"/>
              </a:rPr>
              <a:t>Find all messages with change approvals</a:t>
            </a:r>
            <a:r>
              <a:rPr lang="en-US" noProof="0"/>
              <a:t> to locate the correct Teams group chat to send the approval link.</a:t>
            </a:r>
          </a:p>
        </p:txBody>
      </p:sp>
      <p:sp>
        <p:nvSpPr>
          <p:cNvPr id="181" name="Text Placeholder 180">
            <a:extLst>
              <a:ext uri="{FF2B5EF4-FFF2-40B4-BE49-F238E27FC236}">
                <a16:creationId xmlns:a16="http://schemas.microsoft.com/office/drawing/2014/main" id="{6F8FA55B-7FE4-FEF4-74E9-7537361C750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 noProof="0"/>
              <a:t>Approve the upgrade</a:t>
            </a:r>
          </a:p>
        </p:txBody>
      </p:sp>
      <p:sp>
        <p:nvSpPr>
          <p:cNvPr id="182" name="Text Placeholder 181">
            <a:extLst>
              <a:ext uri="{FF2B5EF4-FFF2-40B4-BE49-F238E27FC236}">
                <a16:creationId xmlns:a16="http://schemas.microsoft.com/office/drawing/2014/main" id="{B84A52A4-5F14-0FC0-97D0-78BFED1591E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/>
          <a:lstStyle/>
          <a:p>
            <a:r>
              <a:rPr lang="en-US" noProof="0"/>
              <a:t>Create a change request in the change management system and seek approval so the change can be executed.</a:t>
            </a:r>
          </a:p>
        </p:txBody>
      </p:sp>
      <p:sp>
        <p:nvSpPr>
          <p:cNvPr id="183" name="Text Placeholder 182">
            <a:extLst>
              <a:ext uri="{FF2B5EF4-FFF2-40B4-BE49-F238E27FC236}">
                <a16:creationId xmlns:a16="http://schemas.microsoft.com/office/drawing/2014/main" id="{D2CC078D-4842-D39E-5279-7248AE9BF4A0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 noProof="0"/>
              <a:t>Generate script to upgrade switch</a:t>
            </a:r>
          </a:p>
        </p:txBody>
      </p:sp>
      <p:sp>
        <p:nvSpPr>
          <p:cNvPr id="184" name="Text Placeholder 183">
            <a:extLst>
              <a:ext uri="{FF2B5EF4-FFF2-40B4-BE49-F238E27FC236}">
                <a16:creationId xmlns:a16="http://schemas.microsoft.com/office/drawing/2014/main" id="{23D9E47F-E996-F0CD-1E5D-9014F0D0D6A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/>
          <a:lstStyle/>
          <a:p>
            <a:r>
              <a:rPr lang="en-US" noProof="0"/>
              <a:t>You need to now write the Ansible script for upgrading code on the Cisco switch. </a:t>
            </a:r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CCFE97FC-02FD-A9FD-2E9F-B5A260D141D9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325" y="5334000"/>
            <a:ext cx="2571750" cy="712788"/>
          </a:xfrm>
        </p:spPr>
        <p:txBody>
          <a:bodyPr/>
          <a:lstStyle/>
          <a:p>
            <a:r>
              <a:rPr lang="en-US" noProof="0"/>
              <a:t>Sample Prompt: </a:t>
            </a:r>
            <a:r>
              <a:rPr lang="en-US" noProof="0">
                <a:latin typeface="+mj-lt"/>
              </a:rPr>
              <a:t>In Draft with Copilot</a:t>
            </a:r>
            <a:r>
              <a:rPr lang="en-US" noProof="0"/>
              <a:t> – draft an email to stakeholders notifying them of the upcoming upgrade. [Insert your draft communication email]. Tone = Neutral and Length = Short.</a:t>
            </a:r>
          </a:p>
        </p:txBody>
      </p:sp>
      <p:sp>
        <p:nvSpPr>
          <p:cNvPr id="187" name="Text Placeholder 186">
            <a:extLst>
              <a:ext uri="{FF2B5EF4-FFF2-40B4-BE49-F238E27FC236}">
                <a16:creationId xmlns:a16="http://schemas.microsoft.com/office/drawing/2014/main" id="{57DC9881-1AEB-F8FD-AD06-7A6D16681D2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 noProof="0"/>
              <a:t>Inform stakeholders</a:t>
            </a:r>
          </a:p>
        </p:txBody>
      </p:sp>
      <p:sp>
        <p:nvSpPr>
          <p:cNvPr id="188" name="Text Placeholder 187">
            <a:extLst>
              <a:ext uri="{FF2B5EF4-FFF2-40B4-BE49-F238E27FC236}">
                <a16:creationId xmlns:a16="http://schemas.microsoft.com/office/drawing/2014/main" id="{0A0C1283-6A8C-AB80-646D-D89BAA5B7A3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/>
          <a:lstStyle/>
          <a:p>
            <a:r>
              <a:rPr lang="en-US" noProof="0"/>
              <a:t>To prepare for the upgrade, notify stakeholders to minimize unexpected disruption while the network is being upgraded.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23F8FC61-72C0-5B19-5DE5-BA187961F57C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7425" y="5334000"/>
            <a:ext cx="2571750" cy="712788"/>
          </a:xfrm>
        </p:spPr>
        <p:txBody>
          <a:bodyPr/>
          <a:lstStyle/>
          <a:p>
            <a:r>
              <a:rPr lang="en-US" noProof="0"/>
              <a:t>Sample Prompt: I am a network engineer for an information technology organization. </a:t>
            </a:r>
            <a:r>
              <a:rPr lang="en-US" noProof="0">
                <a:latin typeface="+mj-lt"/>
              </a:rPr>
              <a:t>Please provide Ansible script</a:t>
            </a:r>
            <a:r>
              <a:rPr lang="en-US" noProof="0"/>
              <a:t> for upgrading code on a Cisco switch.</a:t>
            </a:r>
          </a:p>
        </p:txBody>
      </p:sp>
      <p:sp>
        <p:nvSpPr>
          <p:cNvPr id="190" name="Text Placeholder 189">
            <a:extLst>
              <a:ext uri="{FF2B5EF4-FFF2-40B4-BE49-F238E27FC236}">
                <a16:creationId xmlns:a16="http://schemas.microsoft.com/office/drawing/2014/main" id="{7C7DD26D-8D8D-C7B2-8170-E374D114F581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pPr lvl="0"/>
            <a:r>
              <a:rPr lang="en-US" noProof="0"/>
              <a:t>Value benefit</a:t>
            </a:r>
          </a:p>
        </p:txBody>
      </p: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F5337AAD-6C00-384D-9AB6-2C641A0622C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pPr lvl="0"/>
            <a:r>
              <a:rPr lang="en-US" noProof="0"/>
              <a:t>KPIs impacted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F0D2578-2776-B165-FFF0-97359724374B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193" name="Rectangle: Rounded Corners 6">
              <a:extLst>
                <a:ext uri="{FF2B5EF4-FFF2-40B4-BE49-F238E27FC236}">
                  <a16:creationId xmlns:a16="http://schemas.microsoft.com/office/drawing/2014/main" id="{DEC54FD3-FF24-B919-1BAE-6ED6E9AB2E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IT management costs</a:t>
              </a:r>
            </a:p>
          </p:txBody>
        </p:sp>
        <p:pic>
          <p:nvPicPr>
            <p:cNvPr id="194" name="Graphic 193">
              <a:extLst>
                <a:ext uri="{FF2B5EF4-FFF2-40B4-BE49-F238E27FC236}">
                  <a16:creationId xmlns:a16="http://schemas.microsoft.com/office/drawing/2014/main" id="{04BD1B07-6EE7-48F8-453A-26BCE117E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E816FC6-E92A-52E5-74CE-84F6B66965DE}"/>
              </a:ext>
            </a:extLst>
          </p:cNvPr>
          <p:cNvGrpSpPr/>
          <p:nvPr/>
        </p:nvGrpSpPr>
        <p:grpSpPr>
          <a:xfrm>
            <a:off x="320719" y="5020658"/>
            <a:ext cx="1771607" cy="504622"/>
            <a:chOff x="320719" y="5293823"/>
            <a:chExt cx="1771607" cy="504622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C5511FA4-31D5-E98D-3575-40FCA4F0E0C3}"/>
                </a:ext>
              </a:extLst>
            </p:cNvPr>
            <p:cNvGrpSpPr/>
            <p:nvPr/>
          </p:nvGrpSpPr>
          <p:grpSpPr>
            <a:xfrm>
              <a:off x="320719" y="5293823"/>
              <a:ext cx="1771605" cy="216000"/>
              <a:chOff x="320719" y="5270676"/>
              <a:chExt cx="1771605" cy="216000"/>
            </a:xfrm>
          </p:grpSpPr>
          <p:sp>
            <p:nvSpPr>
              <p:cNvPr id="204" name="Rectangle: Rounded Corners 6">
                <a:extLst>
                  <a:ext uri="{FF2B5EF4-FFF2-40B4-BE49-F238E27FC236}">
                    <a16:creationId xmlns:a16="http://schemas.microsoft.com/office/drawing/2014/main" id="{7958841E-3043-1959-0C83-C67BCBFE89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19" y="5270676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Cost savings</a:t>
                </a:r>
              </a:p>
            </p:txBody>
          </p:sp>
          <p:pic>
            <p:nvPicPr>
              <p:cNvPr id="205" name="Graphic 204">
                <a:extLst>
                  <a:ext uri="{FF2B5EF4-FFF2-40B4-BE49-F238E27FC236}">
                    <a16:creationId xmlns:a16="http://schemas.microsoft.com/office/drawing/2014/main" id="{AE291BC4-2963-2898-206D-1F6E350D8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67505" y="5306676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D3CBAD4D-8AAB-8D56-4E04-11C5C236FCA5}"/>
                </a:ext>
              </a:extLst>
            </p:cNvPr>
            <p:cNvGrpSpPr/>
            <p:nvPr/>
          </p:nvGrpSpPr>
          <p:grpSpPr>
            <a:xfrm>
              <a:off x="320721" y="5582445"/>
              <a:ext cx="1771605" cy="216000"/>
              <a:chOff x="320721" y="5582445"/>
              <a:chExt cx="1771605" cy="216000"/>
            </a:xfrm>
          </p:grpSpPr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FDB1FEBF-2435-CD32-FE65-00E55AA09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5582445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Employee experience</a:t>
                </a:r>
              </a:p>
            </p:txBody>
          </p:sp>
          <p:pic>
            <p:nvPicPr>
              <p:cNvPr id="203" name="Graphic 202">
                <a:extLst>
                  <a:ext uri="{FF2B5EF4-FFF2-40B4-BE49-F238E27FC236}">
                    <a16:creationId xmlns:a16="http://schemas.microsoft.com/office/drawing/2014/main" id="{D8A16BA1-3943-8F37-8E47-3D1C95F4A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67505" y="5618445"/>
                <a:ext cx="144000" cy="144000"/>
              </a:xfrm>
              <a:prstGeom prst="rect">
                <a:avLst/>
              </a:prstGeom>
            </p:spPr>
          </p:pic>
        </p:grpSp>
      </p:grpSp>
      <p:pic>
        <p:nvPicPr>
          <p:cNvPr id="208" name="Picture 50">
            <a:hlinkClick r:id="rId11"/>
            <a:extLst>
              <a:ext uri="{FF2B5EF4-FFF2-40B4-BE49-F238E27FC236}">
                <a16:creationId xmlns:a16="http://schemas.microsoft.com/office/drawing/2014/main" id="{98089C3C-44AB-FC12-C8E8-6D7143DA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90" y="2242688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22" descr="Microsoft Teams Logo, symbol, meaning, history, PNG, brand">
            <a:extLst>
              <a:ext uri="{FF2B5EF4-FFF2-40B4-BE49-F238E27FC236}">
                <a16:creationId xmlns:a16="http://schemas.microsoft.com/office/drawing/2014/main" id="{D95CEB18-E46F-F734-5A28-E3999428A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9" r="19049"/>
          <a:stretch/>
        </p:blipFill>
        <p:spPr bwMode="auto">
          <a:xfrm>
            <a:off x="8948857" y="2252214"/>
            <a:ext cx="245612" cy="2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28" descr="Microsoft Outlook Logo PNG, Logo Outlook.com Transparent Images - Free ...">
            <a:extLst>
              <a:ext uri="{FF2B5EF4-FFF2-40B4-BE49-F238E27FC236}">
                <a16:creationId xmlns:a16="http://schemas.microsoft.com/office/drawing/2014/main" id="{7BD8A0CF-6916-7283-86D9-70E5C62E7768}"/>
              </a:ext>
            </a:extLst>
          </p:cNvPr>
          <p:cNvPicPr>
            <a:picLocks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1" b="-3781"/>
          <a:stretch/>
        </p:blipFill>
        <p:spPr bwMode="auto">
          <a:xfrm>
            <a:off x="6076294" y="2252300"/>
            <a:ext cx="223150" cy="2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3510108F-BFA8-8D0F-14C8-517D7ADDD6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62472" y="2286931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D335515A-096D-8FD2-E60A-C943CFD90E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46959" y="2286931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D08FACC6-1A80-BA22-88AB-385450ADE8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28927" y="2286931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pic>
        <p:nvPicPr>
          <p:cNvPr id="211" name="Picture 50">
            <a:hlinkClick r:id="rId11"/>
            <a:extLst>
              <a:ext uri="{FF2B5EF4-FFF2-40B4-BE49-F238E27FC236}">
                <a16:creationId xmlns:a16="http://schemas.microsoft.com/office/drawing/2014/main" id="{4FCC21C5-FF8C-0EA5-DEDF-AF104946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90" y="4841827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50">
            <a:hlinkClick r:id="rId11"/>
            <a:extLst>
              <a:ext uri="{FF2B5EF4-FFF2-40B4-BE49-F238E27FC236}">
                <a16:creationId xmlns:a16="http://schemas.microsoft.com/office/drawing/2014/main" id="{B816010A-9DD8-7863-71E6-8D36C7978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82" y="4841827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28" descr="Microsoft Outlook Logo PNG, Logo Outlook.com Transparent Images - Free ...">
            <a:extLst>
              <a:ext uri="{FF2B5EF4-FFF2-40B4-BE49-F238E27FC236}">
                <a16:creationId xmlns:a16="http://schemas.microsoft.com/office/drawing/2014/main" id="{3A369D91-DA28-852F-108B-0611F366D21A}"/>
              </a:ext>
            </a:extLst>
          </p:cNvPr>
          <p:cNvPicPr>
            <a:picLocks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1" b="-3781"/>
          <a:stretch/>
        </p:blipFill>
        <p:spPr bwMode="auto">
          <a:xfrm>
            <a:off x="8960087" y="4851439"/>
            <a:ext cx="223150" cy="22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8648069E-9C70-D872-8792-0070A12E96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62472" y="488607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7EF349A-921A-8E4F-06C5-9FA77F1792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46959" y="488607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446F21CB-3BF7-03CA-31E6-C4D7485A6B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28927" y="488607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595EDDC-F1D1-D63F-D0CD-0B2E6FE7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/>
          <a:p>
            <a:r>
              <a:rPr lang="en-US"/>
              <a:t>Guidance on network upgrade script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A383D9-81B7-9685-1D3D-D627648D6EF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260099"/>
            <a:ext cx="2057403" cy="615553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1600"/>
              <a:t>Information Technology </a:t>
            </a:r>
          </a:p>
        </p:txBody>
      </p:sp>
    </p:spTree>
    <p:extLst>
      <p:ext uri="{BB962C8B-B14F-4D97-AF65-F5344CB8AC3E}">
        <p14:creationId xmlns:p14="http://schemas.microsoft.com/office/powerpoint/2010/main" val="427753981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373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Guidance on network upgrade script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2025-04-13T21:05:10Z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