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3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support.microsoft.com/en-us/copilot-powerpoint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7.png"/><Relationship Id="rId17" Type="http://schemas.openxmlformats.org/officeDocument/2006/relationships/image" Target="../media/image21.svg"/><Relationship Id="rId2" Type="http://schemas.openxmlformats.org/officeDocument/2006/relationships/image" Target="../media/image8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svg"/><Relationship Id="rId15" Type="http://schemas.openxmlformats.org/officeDocument/2006/relationships/image" Target="../media/image19.pn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F9F452B-A08E-B8C0-546F-DE3E3D4C1F9F}"/>
              </a:ext>
            </a:extLst>
          </p:cNvPr>
          <p:cNvGrpSpPr/>
          <p:nvPr/>
        </p:nvGrpSpPr>
        <p:grpSpPr>
          <a:xfrm>
            <a:off x="6969125" y="5266713"/>
            <a:ext cx="2351135" cy="360000"/>
            <a:chOff x="6969125" y="5266713"/>
            <a:chExt cx="2351135" cy="3600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354CA9C-3A33-BF4A-3242-32A123A2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9125" y="5266713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3AC9DB44-B86A-A384-75F5-B416E19E3DC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076" y="5369769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Forms</a:t>
              </a:r>
            </a:p>
          </p:txBody>
        </p:sp>
      </p:grpSp>
      <p:sp>
        <p:nvSpPr>
          <p:cNvPr id="150" name="Title 149">
            <a:extLst>
              <a:ext uri="{FF2B5EF4-FFF2-40B4-BE49-F238E27FC236}">
                <a16:creationId xmlns:a16="http://schemas.microsoft.com/office/drawing/2014/main" id="{6ECEF3DD-DAC4-C67F-60F6-FDD0A5A7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Senior Sales Specialist at Microsoft</a:t>
            </a:r>
          </a:p>
        </p:txBody>
      </p:sp>
      <p:sp>
        <p:nvSpPr>
          <p:cNvPr id="234" name="Text Placeholder 22">
            <a:extLst>
              <a:ext uri="{FF2B5EF4-FFF2-40B4-BE49-F238E27FC236}">
                <a16:creationId xmlns:a16="http://schemas.microsoft.com/office/drawing/2014/main" id="{C1D5D784-E954-D1A1-10BB-0C256E92B13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233" name="Text Placeholder 124">
            <a:extLst>
              <a:ext uri="{FF2B5EF4-FFF2-40B4-BE49-F238E27FC236}">
                <a16:creationId xmlns:a16="http://schemas.microsoft.com/office/drawing/2014/main" id="{0B4A5FD3-25BD-7A34-74AB-4775698B6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365 Copilot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D4A35F2F-A675-40E1-62A0-8E30C06660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pPr lvl="0"/>
            <a:r>
              <a:rPr lang="en-US" noProof="0"/>
              <a:t>8:30 am – Prepare for the day</a:t>
            </a:r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59218A98-F3F1-7F8C-380B-BB2C4AFC30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>
            <a:noAutofit/>
          </a:bodyPr>
          <a:lstStyle/>
          <a:p>
            <a:r>
              <a:rPr lang="en-US" noProof="0" dirty="0"/>
              <a:t>In the morning, Wanthipa kicks off her day by catching up on her email, meetings, and Teams chat messages. She uses Copilot to organize them in a clear way where her action items are listed so she can manage her time and tasks efficiently and effectively.</a:t>
            </a: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A4C7D902-A1A3-FCC8-0F0C-A665902593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Example prompt</a:t>
            </a:r>
            <a:r>
              <a:rPr lang="en-US" noProof="0">
                <a:latin typeface="+mj-lt"/>
              </a:rPr>
              <a:t>: </a:t>
            </a:r>
            <a:r>
              <a:rPr lang="en-US" b="1" noProof="0">
                <a:latin typeface="+mj-lt"/>
              </a:rPr>
              <a:t>Summarize my mails, Teams messages, and Meetings</a:t>
            </a:r>
            <a:r>
              <a:rPr lang="en-US" noProof="0"/>
              <a:t> from the last few days. Create me a table with column, (Mail/Teams Chat/Meeting) | Topic | Summarization | Action item | Follow Up.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90E9DB4B-E9CE-6784-7B88-78C9708D72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8:40 am – Draft an email</a:t>
            </a:r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3C46B6DE-2BD8-0DFD-8AD3-31FF31EFE8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 err="1"/>
              <a:t>Wanthipa</a:t>
            </a:r>
            <a:r>
              <a:rPr lang="en-US" noProof="0"/>
              <a:t> replies to all pending actions from the meeting she joined yesterday by using Copilot in Outlook to help to draft an email.</a:t>
            </a:r>
          </a:p>
        </p:txBody>
      </p:sp>
      <p:sp>
        <p:nvSpPr>
          <p:cNvPr id="206" name="Text Placeholder 205">
            <a:extLst>
              <a:ext uri="{FF2B5EF4-FFF2-40B4-BE49-F238E27FC236}">
                <a16:creationId xmlns:a16="http://schemas.microsoft.com/office/drawing/2014/main" id="{725621F4-AC58-A916-2290-B30B9A2B05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Example prompt: </a:t>
            </a:r>
            <a:r>
              <a:rPr lang="en-US" b="1" noProof="0">
                <a:latin typeface="+mj-lt"/>
              </a:rPr>
              <a:t>Draft an email </a:t>
            </a:r>
            <a:r>
              <a:rPr lang="en-US" noProof="0"/>
              <a:t>with meeting notes and follow up tasks to be shared with internal stakeholders. Create a table with Action items, Action owners, and timelines discussed.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F1B4CA79-9A24-4711-BD39-E96FACB8F9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684713"/>
            <a:ext cx="2808000" cy="345600"/>
          </a:xfrm>
        </p:spPr>
        <p:txBody>
          <a:bodyPr/>
          <a:lstStyle/>
          <a:p>
            <a:r>
              <a:rPr lang="en-US" noProof="0"/>
              <a:t>9:00 am – Generate ideas</a:t>
            </a:r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0A96E065-D7C3-EA09-7538-C14CE7C22D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>
            <a:noAutofit/>
          </a:bodyPr>
          <a:lstStyle/>
          <a:p>
            <a:r>
              <a:rPr lang="en-US" noProof="0" err="1"/>
              <a:t>Wanthipa</a:t>
            </a:r>
            <a:r>
              <a:rPr lang="en-US" noProof="0"/>
              <a:t> prepares for a customer meeting. She needs to understand the customer’s business. She asks Copilot to research for industry trends, ideas on use cases, and benefits from the use of Microsoft 365 Copilot. </a:t>
            </a:r>
          </a:p>
        </p:txBody>
      </p:sp>
      <p:sp>
        <p:nvSpPr>
          <p:cNvPr id="207" name="Text Placeholder 206">
            <a:extLst>
              <a:ext uri="{FF2B5EF4-FFF2-40B4-BE49-F238E27FC236}">
                <a16:creationId xmlns:a16="http://schemas.microsoft.com/office/drawing/2014/main" id="{0CA57358-63B7-96E2-8B31-EFF0AA32A2E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Example prompts: </a:t>
            </a:r>
            <a:r>
              <a:rPr lang="en-US" b="1" noProof="0">
                <a:latin typeface="+mj-lt"/>
              </a:rPr>
              <a:t>Generate 5 ideas </a:t>
            </a:r>
            <a:r>
              <a:rPr lang="en-US" noProof="0"/>
              <a:t>on how an insurance company can benefit from using Microsoft 365 Copilot.</a:t>
            </a:r>
          </a:p>
          <a:p>
            <a:pPr lvl="0"/>
            <a:r>
              <a:rPr lang="en-US" b="1" noProof="0">
                <a:latin typeface="+mj-lt"/>
              </a:rPr>
              <a:t>Generate 5 use cases </a:t>
            </a:r>
            <a:r>
              <a:rPr lang="en-US" noProof="0"/>
              <a:t>for a marketing team in the insurance industry to use Microsoft 365 Copilot.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11E829EF-D7D6-E642-0A42-8CDB790F1FD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11:00 am – Create a survey</a:t>
            </a:r>
          </a:p>
        </p:txBody>
      </p:sp>
      <p:sp>
        <p:nvSpPr>
          <p:cNvPr id="212" name="Text Placeholder 211">
            <a:extLst>
              <a:ext uri="{FF2B5EF4-FFF2-40B4-BE49-F238E27FC236}">
                <a16:creationId xmlns:a16="http://schemas.microsoft.com/office/drawing/2014/main" id="{EB5B2FC8-5AEB-DD74-A002-05696065CAF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 err="1"/>
              <a:t>Wanthipa</a:t>
            </a:r>
            <a:r>
              <a:rPr lang="en-US" noProof="0"/>
              <a:t> is preparing a few documents, including an end-user survey, to use for her Microsoft 365 migration project. She uses Copilot in Forms to help her develop the documents.</a:t>
            </a:r>
          </a:p>
        </p:txBody>
      </p:sp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2C24AB51-7648-30D4-22E9-CE319A05687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125" y="5681663"/>
            <a:ext cx="2613025" cy="625475"/>
          </a:xfrm>
        </p:spPr>
        <p:txBody>
          <a:bodyPr>
            <a:noAutofit/>
          </a:bodyPr>
          <a:lstStyle/>
          <a:p>
            <a:r>
              <a:rPr lang="en-US" noProof="0"/>
              <a:t>Example prompt: </a:t>
            </a:r>
            <a:r>
              <a:rPr lang="en-US" b="1" noProof="0">
                <a:latin typeface="+mj-lt"/>
              </a:rPr>
              <a:t>Generate end-user survey questions. </a:t>
            </a:r>
            <a:r>
              <a:rPr lang="en-US" noProof="0"/>
              <a:t>For each question include detailed response options. Include sections on communication prior to migration, onboarding, training, and issues handling.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46AB19AD-4099-88C5-CA19-4755E9288AF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1:00 pm – Be more creative</a:t>
            </a:r>
          </a:p>
        </p:txBody>
      </p:sp>
      <p:sp>
        <p:nvSpPr>
          <p:cNvPr id="210" name="Text Placeholder 209">
            <a:extLst>
              <a:ext uri="{FF2B5EF4-FFF2-40B4-BE49-F238E27FC236}">
                <a16:creationId xmlns:a16="http://schemas.microsoft.com/office/drawing/2014/main" id="{0F0474E6-DECA-CF41-744E-770A41F77C1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663" y="4584700"/>
            <a:ext cx="2808287" cy="627063"/>
          </a:xfrm>
        </p:spPr>
        <p:txBody>
          <a:bodyPr>
            <a:normAutofit/>
          </a:bodyPr>
          <a:lstStyle/>
          <a:p>
            <a:r>
              <a:rPr lang="en-US" noProof="0" err="1"/>
              <a:t>Wanthipa</a:t>
            </a:r>
            <a:r>
              <a:rPr lang="en-US" noProof="0"/>
              <a:t> will do a demo for the customer’s product marketing team. She uses Copilot in Whiteboard to help ideate on new product and services ideas.</a:t>
            </a:r>
          </a:p>
        </p:txBody>
      </p:sp>
      <p:sp>
        <p:nvSpPr>
          <p:cNvPr id="211" name="Text Placeholder 210">
            <a:extLst>
              <a:ext uri="{FF2B5EF4-FFF2-40B4-BE49-F238E27FC236}">
                <a16:creationId xmlns:a16="http://schemas.microsoft.com/office/drawing/2014/main" id="{30A7867A-CDDE-71E7-8969-D6F28E555D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663" y="5681663"/>
            <a:ext cx="2808287" cy="625475"/>
          </a:xfrm>
        </p:spPr>
        <p:txBody>
          <a:bodyPr>
            <a:normAutofit/>
          </a:bodyPr>
          <a:lstStyle/>
          <a:p>
            <a:r>
              <a:rPr lang="en-US" noProof="0"/>
              <a:t>Example prompt: </a:t>
            </a:r>
            <a:r>
              <a:rPr lang="en-US" b="1" noProof="0">
                <a:latin typeface="+mj-lt"/>
              </a:rPr>
              <a:t>Generate ideas </a:t>
            </a:r>
            <a:r>
              <a:rPr lang="en-US" noProof="0"/>
              <a:t>for a new investment product for customers just beginning their careers.</a:t>
            </a:r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4D8B8EB5-67C8-B422-FC6B-EC9B5C6A7B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3:00 pm – Create a presentation</a:t>
            </a:r>
          </a:p>
        </p:txBody>
      </p:sp>
      <p:sp>
        <p:nvSpPr>
          <p:cNvPr id="208" name="Text Placeholder 207">
            <a:extLst>
              <a:ext uri="{FF2B5EF4-FFF2-40B4-BE49-F238E27FC236}">
                <a16:creationId xmlns:a16="http://schemas.microsoft.com/office/drawing/2014/main" id="{1EACD57B-8E5C-DFB4-7BF6-B8162EB27E5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 err="1"/>
              <a:t>Wanthipa</a:t>
            </a:r>
            <a:r>
              <a:rPr lang="en-US" noProof="0"/>
              <a:t> has an upcoming meeting with a CEO to present an AI transformation plan. She uses Copilot to create a presentation outline and Copilot in PowerPoint to help generate the draft presentation.</a:t>
            </a:r>
          </a:p>
        </p:txBody>
      </p:sp>
      <p:sp>
        <p:nvSpPr>
          <p:cNvPr id="209" name="Text Placeholder 208">
            <a:extLst>
              <a:ext uri="{FF2B5EF4-FFF2-40B4-BE49-F238E27FC236}">
                <a16:creationId xmlns:a16="http://schemas.microsoft.com/office/drawing/2014/main" id="{D96F434D-29C6-7D26-F904-E255586F540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199" y="5681663"/>
            <a:ext cx="2882901" cy="625475"/>
          </a:xfrm>
        </p:spPr>
        <p:txBody>
          <a:bodyPr>
            <a:noAutofit/>
          </a:bodyPr>
          <a:lstStyle/>
          <a:p>
            <a:pPr lvl="0"/>
            <a:r>
              <a:rPr lang="en-US" noProof="0" dirty="0"/>
              <a:t>Example prompts: </a:t>
            </a:r>
            <a:r>
              <a:rPr lang="en-US" b="1" noProof="0" dirty="0">
                <a:latin typeface="+mj-lt"/>
              </a:rPr>
              <a:t>Create a presentation outline</a:t>
            </a:r>
            <a:r>
              <a:rPr lang="en-US" noProof="0" dirty="0">
                <a:latin typeface="+mj-lt"/>
              </a:rPr>
              <a:t> </a:t>
            </a:r>
            <a:r>
              <a:rPr lang="en-US" noProof="0" dirty="0"/>
              <a:t>for developing AI transformation roadmap plan in 3 years to present to CEO of Insurance customer. </a:t>
            </a:r>
            <a:r>
              <a:rPr lang="en-US" b="1" noProof="0" dirty="0">
                <a:latin typeface="+mj-lt"/>
              </a:rPr>
              <a:t>Generate presentation </a:t>
            </a:r>
            <a:r>
              <a:rPr lang="en-US" noProof="0" dirty="0"/>
              <a:t>using file [AI roadmap.docx] to present to a CEO of an Insurance company.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9E247-2EE9-FD69-7B77-5FA590B69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113084" y="3304858"/>
            <a:ext cx="2078916" cy="3657917"/>
          </a:xfrm>
          <a:prstGeom prst="rect">
            <a:avLst/>
          </a:prstGeom>
        </p:spPr>
      </p:pic>
      <p:sp>
        <p:nvSpPr>
          <p:cNvPr id="181" name="Rectangle: Rounded Corners 6">
            <a:extLst>
              <a:ext uri="{FF2B5EF4-FFF2-40B4-BE49-F238E27FC236}">
                <a16:creationId xmlns:a16="http://schemas.microsoft.com/office/drawing/2014/main" id="{D1CAEA28-0EE9-7CDC-2D12-AD54007F6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278CE5E-71DE-916A-40A5-CA9F1AA2878C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183" name="Rectangle: Rounded Corners 6">
              <a:extLst>
                <a:ext uri="{FF2B5EF4-FFF2-40B4-BE49-F238E27FC236}">
                  <a16:creationId xmlns:a16="http://schemas.microsoft.com/office/drawing/2014/main" id="{6D7D3F07-45D0-96B8-6096-66F61095E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~5 hours per week</a:t>
              </a:r>
            </a:p>
          </p:txBody>
        </p:sp>
        <p:pic>
          <p:nvPicPr>
            <p:cNvPr id="184" name="Graphic 183">
              <a:extLst>
                <a:ext uri="{FF2B5EF4-FFF2-40B4-BE49-F238E27FC236}">
                  <a16:creationId xmlns:a16="http://schemas.microsoft.com/office/drawing/2014/main" id="{4E7678E7-A7AD-280A-8120-889985E86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24E3952-5BAA-54FB-0623-2FDBC68AD430}"/>
              </a:ext>
            </a:extLst>
          </p:cNvPr>
          <p:cNvGrpSpPr/>
          <p:nvPr/>
        </p:nvGrpSpPr>
        <p:grpSpPr>
          <a:xfrm>
            <a:off x="5884991" y="1134767"/>
            <a:ext cx="2673696" cy="216000"/>
            <a:chOff x="5897724" y="1134767"/>
            <a:chExt cx="2673696" cy="216000"/>
          </a:xfrm>
        </p:grpSpPr>
        <p:sp>
          <p:nvSpPr>
            <p:cNvPr id="185" name="Rectangle: Rounded Corners 6">
              <a:extLst>
                <a:ext uri="{FF2B5EF4-FFF2-40B4-BE49-F238E27FC236}">
                  <a16:creationId xmlns:a16="http://schemas.microsoft.com/office/drawing/2014/main" id="{ECF552E1-32BB-A294-259A-3397676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5897724" y="1134767"/>
              <a:ext cx="267369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Better communication with colleagues</a:t>
              </a:r>
            </a:p>
          </p:txBody>
        </p:sp>
        <p:pic>
          <p:nvPicPr>
            <p:cNvPr id="186" name="Graphic 185">
              <a:extLst>
                <a:ext uri="{FF2B5EF4-FFF2-40B4-BE49-F238E27FC236}">
                  <a16:creationId xmlns:a16="http://schemas.microsoft.com/office/drawing/2014/main" id="{500D9DC2-88D9-D65C-201D-CECC9E64D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44857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E90D895-32E5-2D14-4058-075343A42B30}"/>
              </a:ext>
            </a:extLst>
          </p:cNvPr>
          <p:cNvGrpSpPr/>
          <p:nvPr/>
        </p:nvGrpSpPr>
        <p:grpSpPr>
          <a:xfrm>
            <a:off x="2908241" y="1134767"/>
            <a:ext cx="2926080" cy="216000"/>
            <a:chOff x="3133720" y="969899"/>
            <a:chExt cx="2926080" cy="216000"/>
          </a:xfrm>
        </p:grpSpPr>
        <p:sp>
          <p:nvSpPr>
            <p:cNvPr id="188" name="Rectangle: Rounded Corners 6">
              <a:extLst>
                <a:ext uri="{FF2B5EF4-FFF2-40B4-BE49-F238E27FC236}">
                  <a16:creationId xmlns:a16="http://schemas.microsoft.com/office/drawing/2014/main" id="{BD8E71CA-B43B-3819-F7BE-CF72A61B4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9260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Learning and new initiatives</a:t>
              </a:r>
            </a:p>
          </p:txBody>
        </p:sp>
        <p:pic>
          <p:nvPicPr>
            <p:cNvPr id="189" name="Graphic 188">
              <a:extLst>
                <a:ext uri="{FF2B5EF4-FFF2-40B4-BE49-F238E27FC236}">
                  <a16:creationId xmlns:a16="http://schemas.microsoft.com/office/drawing/2014/main" id="{0E71794A-BCF6-B0D8-F599-F6FC95DF4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4D16F26D-4E25-5C1C-D7F8-1304045E4628}"/>
              </a:ext>
            </a:extLst>
          </p:cNvPr>
          <p:cNvSpPr txBox="1">
            <a:spLocks/>
          </p:cNvSpPr>
          <p:nvPr/>
        </p:nvSpPr>
        <p:spPr>
          <a:xfrm>
            <a:off x="10123962" y="1684713"/>
            <a:ext cx="190506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Wanthipa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 Senior Sales Specialist for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Microsoft Thailand.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13D6D62-F532-3FD3-2D10-4CA603F1C3FA}"/>
              </a:ext>
            </a:extLst>
          </p:cNvPr>
          <p:cNvGrpSpPr/>
          <p:nvPr/>
        </p:nvGrpSpPr>
        <p:grpSpPr>
          <a:xfrm>
            <a:off x="584200" y="2850538"/>
            <a:ext cx="2351135" cy="360000"/>
            <a:chOff x="588263" y="1217924"/>
            <a:chExt cx="2351135" cy="360000"/>
          </a:xfrm>
        </p:grpSpPr>
        <p:pic>
          <p:nvPicPr>
            <p:cNvPr id="137" name="Picture 136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4EA9DC4F-7E0D-2AE9-2852-23DDA626F8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38AAD93-4F43-9112-25B8-9B85F8E2473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70DADE8-B8CD-F140-2DF6-61CD3A6CE6AD}"/>
              </a:ext>
            </a:extLst>
          </p:cNvPr>
          <p:cNvGrpSpPr/>
          <p:nvPr/>
        </p:nvGrpSpPr>
        <p:grpSpPr>
          <a:xfrm>
            <a:off x="3776663" y="2850537"/>
            <a:ext cx="2351135" cy="360000"/>
            <a:chOff x="696262" y="5414690"/>
            <a:chExt cx="2351135" cy="360000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47443E18-5EFB-0A97-0BF1-0CB7098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262" y="541469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1" name="TextBox 89">
              <a:extLst>
                <a:ext uri="{FF2B5EF4-FFF2-40B4-BE49-F238E27FC236}">
                  <a16:creationId xmlns:a16="http://schemas.microsoft.com/office/drawing/2014/main" id="{BD9F3E3D-3690-432B-B03F-0F32720E5C1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55213" y="5517745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283D088-5CE6-9631-9BA8-2902F37A1C24}"/>
              </a:ext>
            </a:extLst>
          </p:cNvPr>
          <p:cNvGrpSpPr/>
          <p:nvPr/>
        </p:nvGrpSpPr>
        <p:grpSpPr>
          <a:xfrm>
            <a:off x="6969125" y="2850538"/>
            <a:ext cx="2351135" cy="360000"/>
            <a:chOff x="588263" y="1217924"/>
            <a:chExt cx="2351135" cy="360000"/>
          </a:xfrm>
        </p:grpSpPr>
        <p:pic>
          <p:nvPicPr>
            <p:cNvPr id="143" name="Picture 142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26AE77A1-4D6D-CF52-BEDA-139CA11C69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CE012BD-0EC2-A128-7B7F-73505F4A3DC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1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EC7BD07-73D8-45B3-4EC5-DB5BFD736DE8}"/>
              </a:ext>
            </a:extLst>
          </p:cNvPr>
          <p:cNvGrpSpPr/>
          <p:nvPr/>
        </p:nvGrpSpPr>
        <p:grpSpPr>
          <a:xfrm>
            <a:off x="584200" y="5266713"/>
            <a:ext cx="2351135" cy="360000"/>
            <a:chOff x="588263" y="1217924"/>
            <a:chExt cx="2351135" cy="360000"/>
          </a:xfrm>
        </p:grpSpPr>
        <p:pic>
          <p:nvPicPr>
            <p:cNvPr id="146" name="Picture 145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2F628F66-D05F-EEE1-09B3-3B0FD96F4A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B215F11-C472-097E-B075-7A20C00378A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1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37702B1-87DA-FFFA-D996-0743B330A8CC}"/>
              </a:ext>
            </a:extLst>
          </p:cNvPr>
          <p:cNvGrpSpPr>
            <a:grpSpLocks/>
          </p:cNvGrpSpPr>
          <p:nvPr/>
        </p:nvGrpSpPr>
        <p:grpSpPr>
          <a:xfrm>
            <a:off x="1985963" y="5266713"/>
            <a:ext cx="1401763" cy="360000"/>
            <a:chOff x="6969125" y="5260425"/>
            <a:chExt cx="1401763" cy="360000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CE7B495-6C7A-921E-A796-C89B7CAA68D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286536"/>
              <a:ext cx="942577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7AE4811-1258-AE9C-8FD0-15D8781D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52" name="Picture 4" descr="Microsoft PowerPoint Logo - PNG and Vector - Logo Download">
              <a:hlinkClick r:id="rId13"/>
              <a:extLst>
                <a:ext uri="{FF2B5EF4-FFF2-40B4-BE49-F238E27FC236}">
                  <a16:creationId xmlns:a16="http://schemas.microsoft.com/office/drawing/2014/main" id="{B252D18E-1E3F-4B9E-D577-9B3DCC950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344942"/>
              <a:ext cx="205287" cy="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A3BA007-5A93-4850-750A-EDE601729204}"/>
              </a:ext>
            </a:extLst>
          </p:cNvPr>
          <p:cNvGrpSpPr/>
          <p:nvPr/>
        </p:nvGrpSpPr>
        <p:grpSpPr>
          <a:xfrm>
            <a:off x="3776663" y="5266713"/>
            <a:ext cx="2351135" cy="360000"/>
            <a:chOff x="3776663" y="2850537"/>
            <a:chExt cx="2351135" cy="360000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325F729-5D0D-82A8-90DE-1621CA7B07C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235614" y="2953593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Whiteboard</a:t>
              </a:r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F2AEFAC6-9EA8-A3B6-C3FE-70F6CCC3F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4987" t="-14987" r="-14987" b="-14987"/>
            <a:stretch/>
          </p:blipFill>
          <p:spPr>
            <a:xfrm>
              <a:off x="3776663" y="2850537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0D7FA715-A1F5-6466-428E-9D08DBDAAC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>
            <a:off x="10939101" y="2900074"/>
            <a:ext cx="274790" cy="2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63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514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Senior Sales Specialist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