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hyperlink" Target="https://copilot.cloud.microsoft/prompts/3dc0470d-5e34-4b9e-9a59-b11f2fedeb9d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8.png"/><Relationship Id="rId2" Type="http://schemas.openxmlformats.org/officeDocument/2006/relationships/hyperlink" Target="https://copilot.cloud.microsoft/prompts/f29ccde6-d92e-414c-8156-e3e387d247de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copilot.cloud.microsoft/prompts/bafc6790-47a5-4513-8ced-8cad5c1055be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2.svg"/><Relationship Id="rId19" Type="http://schemas.openxmlformats.org/officeDocument/2006/relationships/image" Target="../media/image20.svg"/><Relationship Id="rId4" Type="http://schemas.openxmlformats.org/officeDocument/2006/relationships/hyperlink" Target="https://copilot.cloud.microsoft/prompts/add-a-slide-ab66e07e-3c4f-4075-81e0-239b49fad71b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support.microsoft.com/en-us/copilot-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Sales Manager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/>
              <a:t>Microsoft 365 Copilot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48A2F779-99D4-D14B-684B-216A3898A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Recap a meeting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C363F654-8948-585F-FF61-46C02A768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Juliet misses a key point during her regional sales meeting. She asks Copilot what was just mentioned.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79B5C38E-2711-F61C-E4A9-76001DC55C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</a:t>
            </a:r>
            <a:r>
              <a:rPr lang="en-US" noProof="0" dirty="0">
                <a:latin typeface="+mj-lt"/>
              </a:rPr>
              <a:t>Summarize</a:t>
            </a:r>
            <a:r>
              <a:rPr lang="en-US" noProof="0" dirty="0"/>
              <a:t> what was just said about possible discounting options.</a:t>
            </a:r>
          </a:p>
          <a:p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Try in Prompt Gallery: Summarize what happened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1910223F-08E1-5F86-4B6B-C38DB278D2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8:15 am – Get action items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0CD38223-35E4-C3D0-5169-685D863E7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/>
              <a:t>Now that the meeting is over, Juliet needs to send out meeting notes to her team. She asks Copilot to recap the meeting.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A1585E44-A093-0AB9-040D-DC35056CBE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</a:t>
            </a:r>
            <a:r>
              <a:rPr lang="en-US" dirty="0">
                <a:latin typeface="+mj-lt"/>
              </a:rPr>
              <a:t>What are the action items from this meeting?</a:t>
            </a:r>
          </a:p>
          <a:p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3"/>
              </a:rPr>
              <a:t>Try in Prompt Gallery: Summarize meetings and videos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109048EF-712B-151A-CCC8-51F1191AA3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pPr lvl="0"/>
            <a:r>
              <a:rPr lang="en-US" noProof="0"/>
              <a:t>9:00 am – Draft an email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5C83933E-DA9A-335C-DF6B-FC1A11104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Juliet needs to respond to a complaint she has received from one of her customers. She uses Copilot to summarize the lengthy email and draft a response.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69548AEF-ACD4-7B36-ECD8-0A2D7179A6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Action: Click on </a:t>
            </a:r>
            <a:r>
              <a:rPr lang="en-US">
                <a:latin typeface="+mj-lt"/>
              </a:rPr>
              <a:t>Summary by Copilot. </a:t>
            </a:r>
            <a:r>
              <a:rPr lang="en-US" noProof="0"/>
              <a:t>Use </a:t>
            </a:r>
            <a:r>
              <a:rPr lang="en-US">
                <a:latin typeface="+mj-lt"/>
              </a:rPr>
              <a:t>Draft with Copilot </a:t>
            </a:r>
            <a:r>
              <a:rPr lang="en-US" noProof="0"/>
              <a:t>to create a response that is formal and long.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78173C2-552C-7340-921B-2FD8088472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Respond to an RFP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7769BFEC-6249-5207-64F8-8F2FC1789C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Juliet needs to respond to an RFP. She asks Copilot to create a first draft of the response and then make updates by converting some of the content into tables. </a:t>
            </a:r>
          </a:p>
        </p:txBody>
      </p:sp>
      <p:sp>
        <p:nvSpPr>
          <p:cNvPr id="198" name="Text Placeholder 197">
            <a:extLst>
              <a:ext uri="{FF2B5EF4-FFF2-40B4-BE49-F238E27FC236}">
                <a16:creationId xmlns:a16="http://schemas.microsoft.com/office/drawing/2014/main" id="{8D7A747A-5813-0026-C97E-3352FB1BF8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Draft a response </a:t>
            </a:r>
            <a:r>
              <a:rPr lang="en-US" noProof="0"/>
              <a:t>to this [RFP]. Use the [pricing document] and the [product specification document] to answer and questions in the RFP.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9B24EBD-F228-2704-5123-2EEEF31A878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Add a slide</a:t>
            </a:r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0DC70FED-CCB3-4731-FAE5-7F32CD5296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Juliet needs to create a pitch deck for a customer presentation.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33BA2787-CE27-CDD6-CF6F-531A7DBA10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</a:t>
            </a:r>
            <a:r>
              <a:rPr lang="en-US" dirty="0">
                <a:latin typeface="+mj-lt"/>
              </a:rPr>
              <a:t>Add a slide </a:t>
            </a:r>
            <a:r>
              <a:rPr lang="en-US" noProof="0" dirty="0"/>
              <a:t>to this presentation that explains our sustainability practices based on [sustainability.docx].</a:t>
            </a:r>
          </a:p>
          <a:p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Try in Prompt Gallery: Add a slide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8801C06-F3A2-D8F8-E315-27EA71C82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Organize a presentation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5BD3E2A4-387C-BC1B-4962-96AB66D722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/>
              <a:t>Juliet is reviewing the presentation and notices that the presentation doesn’t have a logical flow. She asks Copilot to reorder the slides and create chapters.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BFEE8B08-587C-02AA-417C-C5A4D264A5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 dirty="0"/>
              <a:t>Action: </a:t>
            </a:r>
            <a:r>
              <a:rPr lang="en-US" dirty="0">
                <a:latin typeface="+mj-lt"/>
              </a:rPr>
              <a:t>Organize</a:t>
            </a:r>
            <a:r>
              <a:rPr lang="en-US" noProof="0" dirty="0"/>
              <a:t> this presentation.</a:t>
            </a:r>
          </a:p>
          <a:p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5"/>
              </a:rPr>
              <a:t>Try in Prompt Gallery: Organize your thoughts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6DDC15C-F490-C218-3B06-ED2FB3079A5C}"/>
              </a:ext>
            </a:extLst>
          </p:cNvPr>
          <p:cNvSpPr txBox="1">
            <a:spLocks/>
          </p:cNvSpPr>
          <p:nvPr/>
        </p:nvSpPr>
        <p:spPr>
          <a:xfrm>
            <a:off x="10220960" y="1684713"/>
            <a:ext cx="18080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Juliet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Sales Manager at Contoso.</a:t>
            </a:r>
          </a:p>
        </p:txBody>
      </p:sp>
      <p:pic>
        <p:nvPicPr>
          <p:cNvPr id="11" name="Picture 10" descr="A person smiling with her hands in her pockets&#10;&#10;AI-generated content may be incorrect.">
            <a:extLst>
              <a:ext uri="{FF2B5EF4-FFF2-40B4-BE49-F238E27FC236}">
                <a16:creationId xmlns:a16="http://schemas.microsoft.com/office/drawing/2014/main" id="{6A3C45D1-EFF3-0685-A706-289954FA55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871"/>
          <a:stretch>
            <a:fillRect/>
          </a:stretch>
        </p:blipFill>
        <p:spPr>
          <a:xfrm>
            <a:off x="10039925" y="3195184"/>
            <a:ext cx="2152075" cy="3662816"/>
          </a:xfrm>
          <a:custGeom>
            <a:avLst/>
            <a:gdLst>
              <a:gd name="connsiteX0" fmla="*/ 0 w 2152075"/>
              <a:gd name="connsiteY0" fmla="*/ 0 h 3662816"/>
              <a:gd name="connsiteX1" fmla="*/ 2152075 w 2152075"/>
              <a:gd name="connsiteY1" fmla="*/ 0 h 3662816"/>
              <a:gd name="connsiteX2" fmla="*/ 2152075 w 2152075"/>
              <a:gd name="connsiteY2" fmla="*/ 3662816 h 3662816"/>
              <a:gd name="connsiteX3" fmla="*/ 0 w 2152075"/>
              <a:gd name="connsiteY3" fmla="*/ 3662816 h 366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075" h="3662816">
                <a:moveTo>
                  <a:pt x="0" y="0"/>
                </a:moveTo>
                <a:lnTo>
                  <a:pt x="2152075" y="0"/>
                </a:lnTo>
                <a:lnTo>
                  <a:pt x="2152075" y="3662816"/>
                </a:lnTo>
                <a:lnTo>
                  <a:pt x="0" y="3662816"/>
                </a:lnTo>
                <a:close/>
              </a:path>
            </a:pathLst>
          </a:custGeom>
        </p:spPr>
      </p:pic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29918A07-6275-F284-5B5E-F651F362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7BFB50-B68C-5CEE-61A2-0255BEDABCE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48B3DAEB-5C24-3CE4-2DBC-C6126D854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5FC9C1CF-59A6-96F6-C833-135CCE0C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C31D2FE-7BA9-9DA5-F66C-CD34912AC76C}"/>
              </a:ext>
            </a:extLst>
          </p:cNvPr>
          <p:cNvGrpSpPr/>
          <p:nvPr/>
        </p:nvGrpSpPr>
        <p:grpSpPr>
          <a:xfrm>
            <a:off x="5884991" y="1134767"/>
            <a:ext cx="2673696" cy="216000"/>
            <a:chOff x="5897724" y="1134767"/>
            <a:chExt cx="2673696" cy="216000"/>
          </a:xfrm>
        </p:grpSpPr>
        <p:sp>
          <p:nvSpPr>
            <p:cNvPr id="130" name="Rectangle: Rounded Corners 6">
              <a:extLst>
                <a:ext uri="{FF2B5EF4-FFF2-40B4-BE49-F238E27FC236}">
                  <a16:creationId xmlns:a16="http://schemas.microsoft.com/office/drawing/2014/main" id="{741C1976-1D9B-CA52-F7DA-D287BEB97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97724" y="1134767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Content creation</a:t>
              </a:r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13BF3799-86D3-D0C3-A7D6-7D3C380E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44857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6BA32D7-34A5-A661-8BEA-89DCFBFD6357}"/>
              </a:ext>
            </a:extLst>
          </p:cNvPr>
          <p:cNvGrpSpPr/>
          <p:nvPr/>
        </p:nvGrpSpPr>
        <p:grpSpPr>
          <a:xfrm>
            <a:off x="2908241" y="1134767"/>
            <a:ext cx="2926080" cy="216000"/>
            <a:chOff x="3133720" y="969899"/>
            <a:chExt cx="2926080" cy="216000"/>
          </a:xfrm>
        </p:grpSpPr>
        <p:sp>
          <p:nvSpPr>
            <p:cNvPr id="133" name="Rectangle: Rounded Corners 6">
              <a:extLst>
                <a:ext uri="{FF2B5EF4-FFF2-40B4-BE49-F238E27FC236}">
                  <a16:creationId xmlns:a16="http://schemas.microsoft.com/office/drawing/2014/main" id="{4C121B26-A3FA-A62F-F16C-1C709F659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926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face time</a:t>
              </a:r>
            </a:p>
          </p:txBody>
        </p: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6723B537-B1B7-56A8-C3AB-BE55CEF2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B2194E-E2D6-FB9D-D5E0-19DF38F013C5}"/>
              </a:ext>
            </a:extLst>
          </p:cNvPr>
          <p:cNvGrpSpPr/>
          <p:nvPr/>
        </p:nvGrpSpPr>
        <p:grpSpPr>
          <a:xfrm>
            <a:off x="6969125" y="5266713"/>
            <a:ext cx="2351135" cy="360000"/>
            <a:chOff x="7334274" y="2936835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0435A75-C5F4-14C3-EE8C-5E8AB08E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274" y="29368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F315FE-265C-64C3-BA17-1B6D258A33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793225" y="30398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70DB02-01EF-CFBD-4073-528C19E3AA56}"/>
              </a:ext>
            </a:extLst>
          </p:cNvPr>
          <p:cNvGrpSpPr>
            <a:grpSpLocks/>
          </p:cNvGrpSpPr>
          <p:nvPr/>
        </p:nvGrpSpPr>
        <p:grpSpPr>
          <a:xfrm>
            <a:off x="3776663" y="5266713"/>
            <a:ext cx="2255978" cy="360000"/>
            <a:chOff x="6969125" y="5260425"/>
            <a:chExt cx="2255978" cy="3600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09C0D1-2BAC-C548-4966-4DC2539F93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93565B-C8CC-97EE-73FC-547B8F53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7" name="Picture 4" descr="Microsoft PowerPoint Logo - PNG and Vector - Logo Download">
              <a:hlinkClick r:id="rId14"/>
              <a:extLst>
                <a:ext uri="{FF2B5EF4-FFF2-40B4-BE49-F238E27FC236}">
                  <a16:creationId xmlns:a16="http://schemas.microsoft.com/office/drawing/2014/main" id="{AC9631FB-1854-4C1A-5F18-96FD0BAA8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344942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5E3936-E9C5-1D2A-394E-76491D47970E}"/>
              </a:ext>
            </a:extLst>
          </p:cNvPr>
          <p:cNvGrpSpPr>
            <a:grpSpLocks/>
          </p:cNvGrpSpPr>
          <p:nvPr/>
        </p:nvGrpSpPr>
        <p:grpSpPr>
          <a:xfrm>
            <a:off x="584200" y="5266713"/>
            <a:ext cx="2255978" cy="360000"/>
            <a:chOff x="6969125" y="5260425"/>
            <a:chExt cx="2255978" cy="36000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327986-B437-F32A-6302-024F20605E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9A7E86F-85F0-0E23-BF2C-967FEEFE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5" name="Picture 4" descr="Microsoft PowerPoint Logo - PNG and Vector - Logo Download">
              <a:hlinkClick r:id="rId14"/>
              <a:extLst>
                <a:ext uri="{FF2B5EF4-FFF2-40B4-BE49-F238E27FC236}">
                  <a16:creationId xmlns:a16="http://schemas.microsoft.com/office/drawing/2014/main" id="{85170080-007E-6935-01A2-777C46DFD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344942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EF4233D-4543-6330-AC8D-69DAE0E17F89}"/>
              </a:ext>
            </a:extLst>
          </p:cNvPr>
          <p:cNvGrpSpPr>
            <a:grpSpLocks/>
          </p:cNvGrpSpPr>
          <p:nvPr/>
        </p:nvGrpSpPr>
        <p:grpSpPr>
          <a:xfrm>
            <a:off x="3776663" y="2850537"/>
            <a:ext cx="2351135" cy="360000"/>
            <a:chOff x="3776663" y="2850537"/>
            <a:chExt cx="2351135" cy="36000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069AED8-39F0-53F5-B6EF-7AA65935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663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11A6CF9-5CD7-67A5-670C-7598E07C25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9535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E2445CB-736A-7855-BF7A-E88068974652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696262" y="5414690"/>
            <a:chExt cx="2351135" cy="360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86A8655-7FAF-2C67-84AA-0DC9F21C4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62" y="541469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89">
              <a:extLst>
                <a:ext uri="{FF2B5EF4-FFF2-40B4-BE49-F238E27FC236}">
                  <a16:creationId xmlns:a16="http://schemas.microsoft.com/office/drawing/2014/main" id="{9CA01A57-E231-790D-289C-3B9881B497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55213" y="5517745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C46E72-60A3-F0D5-A1C9-ACA0028D1D02}"/>
              </a:ext>
            </a:extLst>
          </p:cNvPr>
          <p:cNvGrpSpPr>
            <a:grpSpLocks/>
          </p:cNvGrpSpPr>
          <p:nvPr/>
        </p:nvGrpSpPr>
        <p:grpSpPr>
          <a:xfrm>
            <a:off x="584200" y="2850537"/>
            <a:ext cx="2351135" cy="360000"/>
            <a:chOff x="3776663" y="2850537"/>
            <a:chExt cx="2351135" cy="360000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3EA03EE-D654-A8A8-1EBD-F8B06696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663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77102FC-9BF0-6C40-7CF8-B2AAAFD178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9535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0FB702BF-D505-4262-8120-CF56D7E64C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0939101" y="2900074"/>
            <a:ext cx="274790" cy="2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376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Sales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