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hyperlink" Target="https://support.microsoft.com/en-us/copilot-powerpoint" TargetMode="External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4E37-2F0B-AF85-65A8-936D98D7C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0D72-0EFB-EC44-1432-51CD5F0C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Pharma | </a:t>
            </a:r>
            <a:r>
              <a:rPr lang="en-US" noProof="0"/>
              <a:t>A day in the life of a Quality Assurance Manager</a:t>
            </a:r>
          </a:p>
        </p:txBody>
      </p:sp>
      <p:sp>
        <p:nvSpPr>
          <p:cNvPr id="207" name="Text Placeholder 206">
            <a:extLst>
              <a:ext uri="{FF2B5EF4-FFF2-40B4-BE49-F238E27FC236}">
                <a16:creationId xmlns:a16="http://schemas.microsoft.com/office/drawing/2014/main" id="{D948CD38-C5C7-BA26-270A-D3325A71F47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206" name="Text Placeholder 205">
            <a:extLst>
              <a:ext uri="{FF2B5EF4-FFF2-40B4-BE49-F238E27FC236}">
                <a16:creationId xmlns:a16="http://schemas.microsoft.com/office/drawing/2014/main" id="{EEBC73A0-375A-5E75-C49A-AA103AF06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76" name="Rectangle: Rounded Corners 11">
            <a:extLst>
              <a:ext uri="{FF2B5EF4-FFF2-40B4-BE49-F238E27FC236}">
                <a16:creationId xmlns:a16="http://schemas.microsoft.com/office/drawing/2014/main" id="{990DB12E-9581-D131-C66C-CF7242DA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4200" y="1684713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8:00 am – Retrieve documents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FD283DF4-23F7-6B76-E739-6B955FAFB3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r>
              <a:rPr lang="en-US" noProof="0"/>
              <a:t>Megan starts her day completing an action item to recertify on GMP for a series of SOPs. She uses Copilot to help get ready.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AA2B950D-2371-B6C3-ECBF-19A039A25E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Quickly retrieve </a:t>
            </a:r>
            <a:r>
              <a:rPr lang="en-US" noProof="0"/>
              <a:t>relevant SOP documents for review.</a:t>
            </a:r>
          </a:p>
        </p:txBody>
      </p:sp>
      <p:sp>
        <p:nvSpPr>
          <p:cNvPr id="77" name="Rectangle: Rounded Corners 13">
            <a:extLst>
              <a:ext uri="{FF2B5EF4-FFF2-40B4-BE49-F238E27FC236}">
                <a16:creationId xmlns:a16="http://schemas.microsoft.com/office/drawing/2014/main" id="{CEC8AE1B-0F25-7CE7-09BB-5B3A0EC1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xfrm>
            <a:off x="3776898" y="1684713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8:15 am – Analyze data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7F781A91-C5BF-4112-7A44-4A3EC1C699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r>
              <a:rPr lang="en-US" noProof="0"/>
              <a:t>Megan receives a call that an issue in the facility has occurred and a quality investigation is required.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2BF0A804-859F-8238-6A90-5CB59A6249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513" y="3305175"/>
            <a:ext cx="2808287" cy="625475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Analyze prior deviations </a:t>
            </a:r>
            <a:r>
              <a:rPr lang="en-US" noProof="0"/>
              <a:t>for root causes and research prior CAPAs.</a:t>
            </a: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CA8765AA-1454-96B7-D653-055A51256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xfrm>
            <a:off x="6969595" y="1684713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9:00 am – Create training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BEEE678E-97B2-72C7-9E5F-D9C0C50803D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/>
          <a:lstStyle/>
          <a:p>
            <a:r>
              <a:rPr lang="en-US" noProof="0"/>
              <a:t>Megan leads a training session for staff on quality standards, SOPs, and regulatory requirements.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9E87E7F1-985E-C178-65BD-D983FEB869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Create training materials </a:t>
            </a:r>
            <a:r>
              <a:rPr lang="en-US" noProof="0"/>
              <a:t>and presentations from an existing template.</a:t>
            </a:r>
          </a:p>
        </p:txBody>
      </p:sp>
      <p:sp>
        <p:nvSpPr>
          <p:cNvPr id="81" name="Rectangle: Rounded Corners 7">
            <a:extLst>
              <a:ext uri="{FF2B5EF4-FFF2-40B4-BE49-F238E27FC236}">
                <a16:creationId xmlns:a16="http://schemas.microsoft.com/office/drawing/2014/main" id="{FF4668DA-684B-912C-BAA5-6DE7FF6E1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xfrm>
            <a:off x="6969595" y="4137995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11:00 am – Get data insights</a:t>
            </a:r>
          </a:p>
        </p:txBody>
      </p:sp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DA8AA651-3BDC-640F-5EC3-90B6201B92E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r>
              <a:rPr lang="en-US" noProof="0"/>
              <a:t>Megan uses Copilot to help track and analyze KPIs related to quality, such as defect rates and compliance metrics.</a:t>
            </a:r>
          </a:p>
        </p:txBody>
      </p:sp>
      <p:sp>
        <p:nvSpPr>
          <p:cNvPr id="185" name="Text Placeholder 184">
            <a:extLst>
              <a:ext uri="{FF2B5EF4-FFF2-40B4-BE49-F238E27FC236}">
                <a16:creationId xmlns:a16="http://schemas.microsoft.com/office/drawing/2014/main" id="{9F2F1229-864C-D677-E156-5990595E37D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Go deeper with data </a:t>
            </a:r>
            <a:r>
              <a:rPr lang="en-US" noProof="0"/>
              <a:t>and easily visualize insights to share them with the rest of the team. </a:t>
            </a:r>
          </a:p>
        </p:txBody>
      </p:sp>
      <p:sp>
        <p:nvSpPr>
          <p:cNvPr id="80" name="Rectangle: Rounded Corners 19">
            <a:extLst>
              <a:ext uri="{FF2B5EF4-FFF2-40B4-BE49-F238E27FC236}">
                <a16:creationId xmlns:a16="http://schemas.microsoft.com/office/drawing/2014/main" id="{14724998-8213-2C30-A77C-590BBD73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xfrm>
            <a:off x="3776898" y="4137995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2:00 pm – Build presentation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DDCFFFE6-DC85-ABBD-3340-B49E34B8F9D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Megan is scheduled to present on quality issues to the leadership team. She uses Copilot to turn her reports into a presentation.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7CD7CED1-15FE-678F-F0DF-2DBB4DD4BD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810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Spend less time building presentations </a:t>
            </a:r>
            <a:r>
              <a:rPr lang="en-US" noProof="0"/>
              <a:t>and more time on making sure messages are clear.</a:t>
            </a:r>
          </a:p>
        </p:txBody>
      </p:sp>
      <p:sp>
        <p:nvSpPr>
          <p:cNvPr id="79" name="Rectangle: Rounded Corners 4">
            <a:extLst>
              <a:ext uri="{FF2B5EF4-FFF2-40B4-BE49-F238E27FC236}">
                <a16:creationId xmlns:a16="http://schemas.microsoft.com/office/drawing/2014/main" id="{65195967-8D78-4028-72B3-77909B890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xfrm>
            <a:off x="584200" y="4137995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4:00 pm – Summarize communications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CFD18E5F-E65E-C554-3E01-013560F1AF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/>
          <a:lstStyle/>
          <a:p>
            <a:r>
              <a:rPr lang="en-US" noProof="0"/>
              <a:t>Megan wraps up her day by checking emails and chats for any urgent issues. </a:t>
            </a:r>
          </a:p>
          <a:p>
            <a:endParaRPr lang="en-IN"/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B6A11EF1-D89C-1691-FF93-E47DF8DF5BE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noProof="0">
                <a:latin typeface="+mj-lt"/>
              </a:rPr>
              <a:t>Summarize and prioritize communications, </a:t>
            </a:r>
            <a:r>
              <a:rPr lang="en-US" noProof="0"/>
              <a:t>highlighting urgent tasks and follow-ups. 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A1327F7-4493-807A-B8E9-A41BFD168830}"/>
              </a:ext>
            </a:extLst>
          </p:cNvPr>
          <p:cNvSpPr txBox="1">
            <a:spLocks/>
          </p:cNvSpPr>
          <p:nvPr/>
        </p:nvSpPr>
        <p:spPr>
          <a:xfrm>
            <a:off x="10144674" y="1684713"/>
            <a:ext cx="1905067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Megan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Quality Assurance Manager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3" name="Graphic 162">
            <a:extLst>
              <a:ext uri="{FF2B5EF4-FFF2-40B4-BE49-F238E27FC236}">
                <a16:creationId xmlns:a16="http://schemas.microsoft.com/office/drawing/2014/main" id="{533164AC-7F4F-33B9-B3D8-7B1D1784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59812" y="2790969"/>
            <a:ext cx="274790" cy="274790"/>
          </a:xfrm>
          <a:prstGeom prst="rect">
            <a:avLst/>
          </a:prstGeom>
        </p:spPr>
      </p:pic>
      <p:pic>
        <p:nvPicPr>
          <p:cNvPr id="8" name="Picture 7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C65583F4-BEE5-6791-B8B2-7E2DB8E05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7371" y="3334258"/>
            <a:ext cx="2304630" cy="35237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B85B08-C8C7-BF6F-6063-E8865280F232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Benefit 1">
            <a:extLst>
              <a:ext uri="{FF2B5EF4-FFF2-40B4-BE49-F238E27FC236}">
                <a16:creationId xmlns:a16="http://schemas.microsoft.com/office/drawing/2014/main" id="{169D8AE1-DBE7-3909-3355-12DF57F730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5388" y="1134767"/>
            <a:ext cx="202216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Save about 40 minutes per day</a:t>
            </a:r>
          </a:p>
        </p:txBody>
      </p:sp>
      <p:pic>
        <p:nvPicPr>
          <p:cNvPr id="267" name="Graphic 266">
            <a:extLst>
              <a:ext uri="{FF2B5EF4-FFF2-40B4-BE49-F238E27FC236}">
                <a16:creationId xmlns:a16="http://schemas.microsoft.com/office/drawing/2014/main" id="{B7448D07-C117-81E3-AAC1-987700169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8246" y="1170767"/>
            <a:ext cx="144000" cy="144000"/>
          </a:xfrm>
          <a:prstGeom prst="rect">
            <a:avLst/>
          </a:prstGeom>
        </p:spPr>
      </p:pic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7D24055-0840-B0DF-50B7-D5008991B398}"/>
              </a:ext>
            </a:extLst>
          </p:cNvPr>
          <p:cNvGrpSpPr/>
          <p:nvPr/>
        </p:nvGrpSpPr>
        <p:grpSpPr>
          <a:xfrm>
            <a:off x="3353276" y="1134767"/>
            <a:ext cx="1537157" cy="216000"/>
            <a:chOff x="3038018" y="1145282"/>
            <a:chExt cx="1537157" cy="216000"/>
          </a:xfrm>
        </p:grpSpPr>
        <p:sp>
          <p:nvSpPr>
            <p:cNvPr id="268" name="Benefit 2">
              <a:extLst>
                <a:ext uri="{FF2B5EF4-FFF2-40B4-BE49-F238E27FC236}">
                  <a16:creationId xmlns:a16="http://schemas.microsoft.com/office/drawing/2014/main" id="{EE02D427-E872-C574-6C76-AFDFA63C4C2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 bwMode="auto">
            <a:xfrm>
              <a:off x="3038018" y="1145282"/>
              <a:ext cx="153715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Improve compliance</a:t>
              </a:r>
            </a:p>
          </p:txBody>
        </p:sp>
        <p:pic>
          <p:nvPicPr>
            <p:cNvPr id="269" name="Graphic 268">
              <a:extLst>
                <a:ext uri="{FF2B5EF4-FFF2-40B4-BE49-F238E27FC236}">
                  <a16:creationId xmlns:a16="http://schemas.microsoft.com/office/drawing/2014/main" id="{850BBCA8-174F-165F-EEC3-3BB9578C5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80876" y="1181282"/>
              <a:ext cx="144000" cy="144000"/>
            </a:xfrm>
            <a:prstGeom prst="rect">
              <a:avLst/>
            </a:prstGeom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265CADB-FAC6-B63A-8E45-7CA1E88A5F62}"/>
              </a:ext>
            </a:extLst>
          </p:cNvPr>
          <p:cNvGrpSpPr/>
          <p:nvPr/>
        </p:nvGrpSpPr>
        <p:grpSpPr>
          <a:xfrm>
            <a:off x="4936153" y="1134767"/>
            <a:ext cx="1970842" cy="216000"/>
            <a:chOff x="4877633" y="1145282"/>
            <a:chExt cx="1970842" cy="216000"/>
          </a:xfrm>
        </p:grpSpPr>
        <p:sp>
          <p:nvSpPr>
            <p:cNvPr id="271" name="Benefit 3">
              <a:extLst>
                <a:ext uri="{FF2B5EF4-FFF2-40B4-BE49-F238E27FC236}">
                  <a16:creationId xmlns:a16="http://schemas.microsoft.com/office/drawing/2014/main" id="{E64F7F75-C55C-C70B-BAEA-0BAC9F6CE0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 bwMode="auto">
            <a:xfrm>
              <a:off x="4877633" y="1145282"/>
              <a:ext cx="197084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More time spent with students</a:t>
              </a:r>
            </a:p>
          </p:txBody>
        </p:sp>
        <p:pic>
          <p:nvPicPr>
            <p:cNvPr id="272" name="Graphic 271">
              <a:extLst>
                <a:ext uri="{FF2B5EF4-FFF2-40B4-BE49-F238E27FC236}">
                  <a16:creationId xmlns:a16="http://schemas.microsoft.com/office/drawing/2014/main" id="{C0787FA7-F147-39C5-8719-3AE14568A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20491" y="1181282"/>
              <a:ext cx="144000" cy="144000"/>
            </a:xfrm>
            <a:prstGeom prst="rect">
              <a:avLst/>
            </a:prstGeom>
          </p:spPr>
        </p:pic>
      </p:grpSp>
      <p:sp>
        <p:nvSpPr>
          <p:cNvPr id="282" name="Rectangle: Rounded Corners 6">
            <a:extLst>
              <a:ext uri="{FF2B5EF4-FFF2-40B4-BE49-F238E27FC236}">
                <a16:creationId xmlns:a16="http://schemas.microsoft.com/office/drawing/2014/main" id="{07FFA7D9-A11B-4EB1-DA67-883DD02EA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552E7B-676A-F1E5-6FA5-1DCE0943291B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4200" y="2850537"/>
            <a:chExt cx="2351135" cy="360000"/>
          </a:xfrm>
        </p:grpSpPr>
        <p:pic>
          <p:nvPicPr>
            <p:cNvPr id="4" name="Picture 3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4BAD0A9C-1ED8-5484-5F1F-1220C8FCE7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4200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73C4B-355B-4C2A-5D76-145D2085796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6" name="Picture 5" descr="Zip Co logo SVG free download, id: 101874 - Brandlogos.net">
            <a:hlinkClick r:id="rId11"/>
            <a:extLst>
              <a:ext uri="{FF2B5EF4-FFF2-40B4-BE49-F238E27FC236}">
                <a16:creationId xmlns:a16="http://schemas.microsoft.com/office/drawing/2014/main" id="{E4980BFC-564E-34A7-B1A1-6548A875B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584200" y="526671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0CDCDD-502D-E1D7-8939-BB39FD8322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215733"/>
            <a:ext cx="1892184" cy="4619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 descr="Zip Co logo SVG free download, id: 101874 - Brandlogos.net">
            <a:hlinkClick r:id="rId11"/>
            <a:extLst>
              <a:ext uri="{FF2B5EF4-FFF2-40B4-BE49-F238E27FC236}">
                <a16:creationId xmlns:a16="http://schemas.microsoft.com/office/drawing/2014/main" id="{8486BB62-E060-0CE1-CCC4-60ACE5027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3776663" y="2850538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CDED65-A80D-4072-D98C-632E4EAF3E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5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B4B92-E479-0156-3B00-977448F8E9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749550"/>
            <a:ext cx="1892184" cy="5619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26144-A88C-FD41-85C9-68579F98D6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215733"/>
            <a:ext cx="1892184" cy="4619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07B5B-1AA2-24B0-9AF1-EEC832DA7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849" y="5214938"/>
            <a:ext cx="1796792" cy="4619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121E66-B893-03B0-CF73-922AEFFEB865}"/>
              </a:ext>
            </a:extLst>
          </p:cNvPr>
          <p:cNvGrpSpPr/>
          <p:nvPr/>
        </p:nvGrpSpPr>
        <p:grpSpPr>
          <a:xfrm>
            <a:off x="3776898" y="5266713"/>
            <a:ext cx="360000" cy="360000"/>
            <a:chOff x="584200" y="5266713"/>
            <a:chExt cx="360000" cy="36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9941C0C-3CE1-60DB-4F2C-F91B2719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9" name="Picture 4" descr="Microsoft PowerPoint Logo - PNG and Vector - Logo Download">
              <a:hlinkClick r:id="rId13"/>
              <a:extLst>
                <a:ext uri="{FF2B5EF4-FFF2-40B4-BE49-F238E27FC236}">
                  <a16:creationId xmlns:a16="http://schemas.microsoft.com/office/drawing/2014/main" id="{E2126B29-DD52-5A79-08A5-14804DA6B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57" y="5351230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7A658F-7FC8-9E77-D68F-1B311AAE6913}"/>
              </a:ext>
            </a:extLst>
          </p:cNvPr>
          <p:cNvGrpSpPr/>
          <p:nvPr/>
        </p:nvGrpSpPr>
        <p:grpSpPr>
          <a:xfrm>
            <a:off x="6969125" y="2850538"/>
            <a:ext cx="360000" cy="360000"/>
            <a:chOff x="584200" y="5266713"/>
            <a:chExt cx="360000" cy="360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9BED20-FD91-C468-252E-26CB41F5A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2" name="Picture 4" descr="Microsoft PowerPoint Logo - PNG and Vector - Logo Download">
              <a:hlinkClick r:id="rId13"/>
              <a:extLst>
                <a:ext uri="{FF2B5EF4-FFF2-40B4-BE49-F238E27FC236}">
                  <a16:creationId xmlns:a16="http://schemas.microsoft.com/office/drawing/2014/main" id="{C29E7994-CB81-CCAA-36CE-0C100A8CD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57" y="5351230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77C1488-FFB0-3BD3-3570-83DF22CD944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125" y="5266713"/>
            <a:ext cx="360000" cy="360000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28111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289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Pharma | A day in the life of a Quality Assurance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