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3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1.png"/><Relationship Id="rId15" Type="http://schemas.openxmlformats.org/officeDocument/2006/relationships/hyperlink" Target="https://support.microsoft.com/en-us/copilot-powerpoint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an Analyst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916D14-9732-1289-3A7F-3CAE7C63F3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Summarize communications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7E3677D-D7BC-DC48-74A3-5AE759249B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Cassandra needs to prepare a big pitch for an investment idea, so she uses Copilot to summarize emails and chats. 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ECD5F265-1735-5187-07E0-59E7184F64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 noProof="0">
                <a:latin typeface="+mj-lt"/>
              </a:rPr>
              <a:t>Summarize</a:t>
            </a:r>
            <a:r>
              <a:rPr lang="en-US" noProof="0"/>
              <a:t> all the emails and Teams chats in the past month about the project highlighting the primary asks and open items.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8:15 am – Summarize reports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E513950-5865-343F-8740-54F5947D6B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/>
          <a:lstStyle/>
          <a:p>
            <a:r>
              <a:rPr lang="en-US" noProof="0"/>
              <a:t>Cassandra asks Copilot to summarize a number of investor reports on the topic and put the plusses and minuses of each idea into a table.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AC1E6677-D5DF-FE29-9DF5-9CD0B71483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Create a table </a:t>
            </a:r>
            <a:r>
              <a:rPr lang="en-US" noProof="0"/>
              <a:t>listing the plusses and minuses of these investor reports – [report1], [report 2], [report3].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r>
              <a:rPr lang="en-US" noProof="0"/>
              <a:t>9:00 am – Create talking points</a:t>
            </a:r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A241A013-6947-7442-9D23-43F3CC5F5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r>
              <a:rPr lang="en-US" noProof="0"/>
              <a:t>Cassandra needs a talk track for her presentation. She asks Copilot in Word to turn the information she has collected so far into a talking points and an elevator pitch for her idea.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3E1C71C6-370C-EBC9-8720-1761746990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Using the documents </a:t>
            </a:r>
            <a:r>
              <a:rPr lang="en-US" noProof="0"/>
              <a:t>[action items.docx] and [report summaries.docx] create a set of talking points and then create a 3-minute elevator pitch for the idea.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0F9A379-1E39-4C5C-CC0A-EE3070586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11:00 am – Create a presentation</a:t>
            </a:r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24E03427-3337-1852-ACDF-3B8903E464D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/>
          <a:lstStyle/>
          <a:p>
            <a:r>
              <a:rPr lang="en-US" noProof="0"/>
              <a:t>Cassandra creates a draft of her presentation using Copilot in PowerPoint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22D116A7-C2E1-69EE-4ED2-F4E21F6AA1D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Create a presentation </a:t>
            </a:r>
            <a:r>
              <a:rPr lang="en-US" noProof="0"/>
              <a:t>based on </a:t>
            </a:r>
            <a:br>
              <a:rPr lang="en-US" noProof="0"/>
            </a:br>
            <a:r>
              <a:rPr lang="en-US" noProof="0"/>
              <a:t>[elevator pitch].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pPr lvl="0"/>
            <a:r>
              <a:rPr lang="en-US" noProof="0"/>
              <a:t>2:00 pm – Meeting recap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A34A2DC5-BB93-5BA1-6C3F-FEBB0E617A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r>
              <a:rPr lang="en-US" noProof="0"/>
              <a:t>It's time for the pitch. Cassandra can focus on her presentation. Teams captures meeting notes, and outstanding questions. 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48F7FD91-4CC7-959C-723E-829D16DD5A0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What questions were asked</a:t>
            </a:r>
            <a:r>
              <a:rPr lang="en-US" noProof="0"/>
              <a:t> during the meeting that have not been answered?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9B71A71-82A6-309C-41D4-38ECA93CF5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4:00 pm – Summarize communications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80EEB0F1-7ADA-231D-B3F1-74A5193D12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/>
          <a:lstStyle/>
          <a:p>
            <a:r>
              <a:rPr lang="en-US" noProof="0"/>
              <a:t>Cassandra has missed a few chats during the day. She sees that her team has been discussing a new product launch and asks Copilot to summarize the conversation to quickly catch up.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6B65270-E369-6E27-6309-FCF1DDBC88A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Summarize team chat </a:t>
            </a:r>
            <a:r>
              <a:rPr lang="en-US" noProof="0"/>
              <a:t>and make sure to include the key points and who made them.</a:t>
            </a:r>
          </a:p>
        </p:txBody>
      </p:sp>
      <p:pic>
        <p:nvPicPr>
          <p:cNvPr id="2" name="Picture 1" descr="A person holding a tablet&#10;&#10;Description automatically generated">
            <a:extLst>
              <a:ext uri="{FF2B5EF4-FFF2-40B4-BE49-F238E27FC236}">
                <a16:creationId xmlns:a16="http://schemas.microsoft.com/office/drawing/2014/main" id="{753D78D0-10E9-8E8F-294B-A6875A02C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595" y="3267375"/>
            <a:ext cx="2446355" cy="3609499"/>
          </a:xfrm>
          <a:prstGeom prst="rect">
            <a:avLst/>
          </a:prstGeom>
        </p:spPr>
      </p:pic>
      <p:sp>
        <p:nvSpPr>
          <p:cNvPr id="79" name="Benefit 1">
            <a:extLst>
              <a:ext uri="{FF2B5EF4-FFF2-40B4-BE49-F238E27FC236}">
                <a16:creationId xmlns:a16="http://schemas.microsoft.com/office/drawing/2014/main" id="{C517230D-C1A8-65D9-23F9-C469037580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285388" y="1134767"/>
            <a:ext cx="1703112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~6 hours per week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E7E24F84-7324-EECE-FC7D-324EB607E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8246" y="1170767"/>
            <a:ext cx="144000" cy="144000"/>
          </a:xfrm>
          <a:prstGeom prst="rect">
            <a:avLst/>
          </a:prstGeom>
        </p:spPr>
      </p:pic>
      <p:sp>
        <p:nvSpPr>
          <p:cNvPr id="81" name="Benefit 2">
            <a:extLst>
              <a:ext uri="{FF2B5EF4-FFF2-40B4-BE49-F238E27FC236}">
                <a16:creationId xmlns:a16="http://schemas.microsoft.com/office/drawing/2014/main" id="{15116A7C-953B-A26E-3E17-8F273691D3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038018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Areas of investment: Customer engagement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80F6EB28-CF27-24F9-CA34-0795A51C2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0876" y="1170767"/>
            <a:ext cx="144000" cy="144000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9C27021E-D07C-A795-E131-1AF103F4582B}"/>
              </a:ext>
            </a:extLst>
          </p:cNvPr>
          <p:cNvGrpSpPr/>
          <p:nvPr/>
        </p:nvGrpSpPr>
        <p:grpSpPr>
          <a:xfrm>
            <a:off x="5879331" y="1134767"/>
            <a:ext cx="1970842" cy="216000"/>
            <a:chOff x="4877633" y="1145282"/>
            <a:chExt cx="1970842" cy="216000"/>
          </a:xfrm>
        </p:grpSpPr>
        <p:sp>
          <p:nvSpPr>
            <p:cNvPr id="83" name="Benefit 3">
              <a:extLst>
                <a:ext uri="{FF2B5EF4-FFF2-40B4-BE49-F238E27FC236}">
                  <a16:creationId xmlns:a16="http://schemas.microsoft.com/office/drawing/2014/main" id="{FDF316D0-4C84-0E56-E250-B5E46620CC9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 bwMode="auto">
            <a:xfrm>
              <a:off x="4877633" y="1145282"/>
              <a:ext cx="1970842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Wellbeing &amp; communication</a:t>
              </a:r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46727D6D-A3D4-FA83-6E4F-BCEF6839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20491" y="1181282"/>
              <a:ext cx="144000" cy="144000"/>
            </a:xfrm>
            <a:prstGeom prst="rect">
              <a:avLst/>
            </a:prstGeom>
          </p:spPr>
        </p:pic>
      </p:grpSp>
      <p:sp>
        <p:nvSpPr>
          <p:cNvPr id="139" name="Rectangle: Rounded Corners 6">
            <a:extLst>
              <a:ext uri="{FF2B5EF4-FFF2-40B4-BE49-F238E27FC236}">
                <a16:creationId xmlns:a16="http://schemas.microsoft.com/office/drawing/2014/main" id="{06B9093E-A921-D675-4399-008642AB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F8A17-8BBD-0584-ACFE-9FF57F61E95A}"/>
              </a:ext>
            </a:extLst>
          </p:cNvPr>
          <p:cNvSpPr txBox="1">
            <a:spLocks/>
          </p:cNvSpPr>
          <p:nvPr/>
        </p:nvSpPr>
        <p:spPr>
          <a:xfrm>
            <a:off x="10144741" y="1684338"/>
            <a:ext cx="190500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Cassandra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an analyst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at Contoso Bank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456EE2-DDCD-61E7-DF80-115375B90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959812" y="2790969"/>
            <a:ext cx="274790" cy="2747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273CDBA-6ACB-A36C-8C10-EE8BE356F8C4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4200" y="2850537"/>
            <a:chExt cx="2351135" cy="360000"/>
          </a:xfrm>
        </p:grpSpPr>
        <p:pic>
          <p:nvPicPr>
            <p:cNvPr id="16" name="Picture 15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6EC64A95-D049-74A5-15E8-75BAC59A9A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4200" y="2850537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1396CE-C3B0-F459-EAE8-0376AFA1E35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3151" y="2953593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18" name="Picture 17" descr="Zip Co logo SVG free download, id: 101874 - Brandlogos.net">
            <a:hlinkClick r:id="rId11"/>
            <a:extLst>
              <a:ext uri="{FF2B5EF4-FFF2-40B4-BE49-F238E27FC236}">
                <a16:creationId xmlns:a16="http://schemas.microsoft.com/office/drawing/2014/main" id="{4FA3ACCC-FFDF-05D9-A7ED-4D2A58CA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584200" y="5266713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8F9C3F-EC7D-62AE-57C0-005265A720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20" name="Picture 19" descr="Zip Co logo SVG free download, id: 101874 - Brandlogos.net">
            <a:hlinkClick r:id="rId11"/>
            <a:extLst>
              <a:ext uri="{FF2B5EF4-FFF2-40B4-BE49-F238E27FC236}">
                <a16:creationId xmlns:a16="http://schemas.microsoft.com/office/drawing/2014/main" id="{5E7124E6-CBC9-B349-176E-92CB5BF70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3776663" y="2850538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0EBE51-1BCE-DAF3-DE4C-E5532547DC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5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37419C-1A86-1366-3F41-4116F1854D6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125" y="2850538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A9AD6B-2D86-8DE5-397E-92DA19AB3D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2953594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2A74FC-0F36-F1D5-2E08-3B9DF40EF2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50FEAE-1D34-7490-6C47-64BE7CE216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849" y="5368974"/>
            <a:ext cx="1796792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1C2495B-2F84-5562-A09E-E539867AA24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663" y="5266713"/>
            <a:ext cx="360072" cy="360000"/>
          </a:xfrm>
          <a:prstGeom prst="ellipse">
            <a:avLst/>
          </a:prstGeom>
          <a:solidFill>
            <a:srgbClr val="FFFFFF"/>
          </a:solidFill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13CF2E8-5422-7532-BBCF-E080EE6781D5}"/>
              </a:ext>
            </a:extLst>
          </p:cNvPr>
          <p:cNvGrpSpPr/>
          <p:nvPr/>
        </p:nvGrpSpPr>
        <p:grpSpPr>
          <a:xfrm>
            <a:off x="6969125" y="5266713"/>
            <a:ext cx="360000" cy="360000"/>
            <a:chOff x="584200" y="5266713"/>
            <a:chExt cx="360000" cy="36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8A07023-66F6-77EA-6185-F736DAACC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5266713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3" name="Picture 4" descr="Microsoft PowerPoint Logo - PNG and Vector - Logo Download">
              <a:hlinkClick r:id="rId15"/>
              <a:extLst>
                <a:ext uri="{FF2B5EF4-FFF2-40B4-BE49-F238E27FC236}">
                  <a16:creationId xmlns:a16="http://schemas.microsoft.com/office/drawing/2014/main" id="{15227C1B-A4B8-F8FB-D09F-9010AEC7F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57" y="5351230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45785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368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Analyst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