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47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microsoft.com/office/2007/relationships/hdphoto" Target="../media/hdphoto1.wdp"/><Relationship Id="rId7" Type="http://schemas.openxmlformats.org/officeDocument/2006/relationships/image" Target="../media/image12.svg"/><Relationship Id="rId12" Type="http://schemas.openxmlformats.org/officeDocument/2006/relationships/hyperlink" Target="https://support.microsoft.com/en-us/copilot-powerpoint" TargetMode="External"/><Relationship Id="rId17" Type="http://schemas.openxmlformats.org/officeDocument/2006/relationships/image" Target="../media/image20.png"/><Relationship Id="rId2" Type="http://schemas.openxmlformats.org/officeDocument/2006/relationships/image" Target="../media/image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8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149">
            <a:extLst>
              <a:ext uri="{FF2B5EF4-FFF2-40B4-BE49-F238E27FC236}">
                <a16:creationId xmlns:a16="http://schemas.microsoft.com/office/drawing/2014/main" id="{6ECEF3DD-DAC4-C67F-60F6-FDD0A5A7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387350"/>
            <a:ext cx="6384925" cy="527050"/>
          </a:xfrm>
        </p:spPr>
        <p:txBody>
          <a:bodyPr/>
          <a:lstStyle/>
          <a:p>
            <a:r>
              <a:rPr lang="en-US" noProof="0"/>
              <a:t>A day in the life of a Digital Sales Specialist at Microsoft</a:t>
            </a:r>
          </a:p>
        </p:txBody>
      </p:sp>
      <p:sp>
        <p:nvSpPr>
          <p:cNvPr id="234" name="Text Placeholder 22">
            <a:extLst>
              <a:ext uri="{FF2B5EF4-FFF2-40B4-BE49-F238E27FC236}">
                <a16:creationId xmlns:a16="http://schemas.microsoft.com/office/drawing/2014/main" id="{C1D5D784-E954-D1A1-10BB-0C256E92B13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/>
              <a:t>Extend</a:t>
            </a:r>
          </a:p>
        </p:txBody>
      </p:sp>
      <p:sp>
        <p:nvSpPr>
          <p:cNvPr id="233" name="Text Placeholder 124">
            <a:extLst>
              <a:ext uri="{FF2B5EF4-FFF2-40B4-BE49-F238E27FC236}">
                <a16:creationId xmlns:a16="http://schemas.microsoft.com/office/drawing/2014/main" id="{0B4A5FD3-25BD-7A34-74AB-4775698B6C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Microsoft 365 Copilot for Sales</a:t>
            </a:r>
          </a:p>
        </p:txBody>
      </p:sp>
      <p:sp>
        <p:nvSpPr>
          <p:cNvPr id="224" name="Text Placeholder 223">
            <a:extLst>
              <a:ext uri="{FF2B5EF4-FFF2-40B4-BE49-F238E27FC236}">
                <a16:creationId xmlns:a16="http://schemas.microsoft.com/office/drawing/2014/main" id="{1C1FBFEE-D44F-7DF7-A73C-EE55DB9720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684713"/>
            <a:ext cx="2808000" cy="345600"/>
          </a:xfrm>
        </p:spPr>
        <p:txBody>
          <a:bodyPr/>
          <a:lstStyle/>
          <a:p>
            <a:r>
              <a:rPr lang="en-US" noProof="0"/>
              <a:t>8:00 am – Summarize communications</a:t>
            </a:r>
          </a:p>
        </p:txBody>
      </p:sp>
      <p:sp>
        <p:nvSpPr>
          <p:cNvPr id="225" name="Text Placeholder 224">
            <a:extLst>
              <a:ext uri="{FF2B5EF4-FFF2-40B4-BE49-F238E27FC236}">
                <a16:creationId xmlns:a16="http://schemas.microsoft.com/office/drawing/2014/main" id="{084E885A-35E3-E21F-4534-7DE35E2234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/>
          <a:lstStyle/>
          <a:p>
            <a:r>
              <a:rPr lang="en-US" noProof="0"/>
              <a:t>Adam is gearing up to introduce a new Modern Work product to Contoso. Using Copilot, he reviews prior communication with the customer.</a:t>
            </a:r>
          </a:p>
        </p:txBody>
      </p:sp>
      <p:sp>
        <p:nvSpPr>
          <p:cNvPr id="226" name="Text Placeholder 225">
            <a:extLst>
              <a:ext uri="{FF2B5EF4-FFF2-40B4-BE49-F238E27FC236}">
                <a16:creationId xmlns:a16="http://schemas.microsoft.com/office/drawing/2014/main" id="{0AAFA031-8586-26D2-6545-5A7BB28BCEF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 b="1" noProof="0">
                <a:latin typeface="+mj-lt"/>
              </a:rPr>
              <a:t>Get me a detailed summary</a:t>
            </a:r>
            <a:r>
              <a:rPr lang="en-US" noProof="0">
                <a:latin typeface="+mj-lt"/>
              </a:rPr>
              <a:t> </a:t>
            </a:r>
            <a:r>
              <a:rPr lang="en-US" noProof="0"/>
              <a:t>of all the email communication regarding AI with [customer name].</a:t>
            </a:r>
          </a:p>
        </p:txBody>
      </p:sp>
      <p:sp>
        <p:nvSpPr>
          <p:cNvPr id="227" name="Text Placeholder 226">
            <a:extLst>
              <a:ext uri="{FF2B5EF4-FFF2-40B4-BE49-F238E27FC236}">
                <a16:creationId xmlns:a16="http://schemas.microsoft.com/office/drawing/2014/main" id="{786445B8-13F3-5641-AA4C-6A07325833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776898" y="1684713"/>
            <a:ext cx="2808000" cy="345600"/>
          </a:xfrm>
        </p:spPr>
        <p:txBody>
          <a:bodyPr/>
          <a:lstStyle/>
          <a:p>
            <a:r>
              <a:rPr lang="en-US" noProof="0"/>
              <a:t>8:15 am – Get customer information</a:t>
            </a:r>
          </a:p>
        </p:txBody>
      </p:sp>
      <p:sp>
        <p:nvSpPr>
          <p:cNvPr id="228" name="Text Placeholder 227">
            <a:extLst>
              <a:ext uri="{FF2B5EF4-FFF2-40B4-BE49-F238E27FC236}">
                <a16:creationId xmlns:a16="http://schemas.microsoft.com/office/drawing/2014/main" id="{B629BC14-7452-88A6-7C40-CD9834A1F80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/>
          <a:lstStyle/>
          <a:p>
            <a:r>
              <a:rPr lang="en-US" noProof="0"/>
              <a:t>To be up to date with the latest news, Adam commands Copilot to compile information regarding the customer’s initiatives.</a:t>
            </a:r>
          </a:p>
        </p:txBody>
      </p:sp>
      <p:sp>
        <p:nvSpPr>
          <p:cNvPr id="229" name="Text Placeholder 228">
            <a:extLst>
              <a:ext uri="{FF2B5EF4-FFF2-40B4-BE49-F238E27FC236}">
                <a16:creationId xmlns:a16="http://schemas.microsoft.com/office/drawing/2014/main" id="{53065284-F4FE-1782-8F58-AD9032F8B6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8" y="3304510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 b="1" noProof="0">
                <a:latin typeface="+mj-lt"/>
              </a:rPr>
              <a:t>Find information about [Customer name].</a:t>
            </a:r>
            <a:r>
              <a:rPr lang="en-US" noProof="0">
                <a:latin typeface="+mj-lt"/>
              </a:rPr>
              <a:t> </a:t>
            </a:r>
            <a:r>
              <a:rPr lang="en-US" noProof="0"/>
              <a:t>Highlight news articles that mention [Customer name] over the last two weeks.</a:t>
            </a:r>
          </a:p>
        </p:txBody>
      </p:sp>
      <p:sp>
        <p:nvSpPr>
          <p:cNvPr id="230" name="Text Placeholder 229">
            <a:extLst>
              <a:ext uri="{FF2B5EF4-FFF2-40B4-BE49-F238E27FC236}">
                <a16:creationId xmlns:a16="http://schemas.microsoft.com/office/drawing/2014/main" id="{C5D11874-A52A-F8AA-2BFB-E2E8F2F6DC6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969595" y="1684713"/>
            <a:ext cx="2808000" cy="345600"/>
          </a:xfrm>
        </p:spPr>
        <p:txBody>
          <a:bodyPr/>
          <a:lstStyle/>
          <a:p>
            <a:r>
              <a:rPr lang="en-US" noProof="0"/>
              <a:t>9:00 am – Draft an email</a:t>
            </a:r>
          </a:p>
        </p:txBody>
      </p:sp>
      <p:sp>
        <p:nvSpPr>
          <p:cNvPr id="231" name="Text Placeholder 230">
            <a:extLst>
              <a:ext uri="{FF2B5EF4-FFF2-40B4-BE49-F238E27FC236}">
                <a16:creationId xmlns:a16="http://schemas.microsoft.com/office/drawing/2014/main" id="{271D58C5-199E-1691-164E-9AD02F2FC2F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r>
              <a:rPr lang="en-US" noProof="0"/>
              <a:t>Adam sends a reminder to his customer about the upcoming meeting, using Copilot for Sales to quickly draft his message, including relevant product and pricing details from his CRM.</a:t>
            </a:r>
          </a:p>
        </p:txBody>
      </p:sp>
      <p:sp>
        <p:nvSpPr>
          <p:cNvPr id="232" name="Text Placeholder 231">
            <a:extLst>
              <a:ext uri="{FF2B5EF4-FFF2-40B4-BE49-F238E27FC236}">
                <a16:creationId xmlns:a16="http://schemas.microsoft.com/office/drawing/2014/main" id="{1A826AF2-F979-1428-83AE-3E06DEF11E3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 dirty="0"/>
              <a:t>Example prompt: </a:t>
            </a:r>
            <a:r>
              <a:rPr lang="en-US" b="1" noProof="0" dirty="0">
                <a:latin typeface="+mj-lt"/>
              </a:rPr>
              <a:t>Write a short email </a:t>
            </a:r>
            <a:r>
              <a:rPr lang="en-US" noProof="0" dirty="0"/>
              <a:t>to my client [customer name] to remind them about today’s session. Show product information and highlight excitement about the session.</a:t>
            </a:r>
          </a:p>
        </p:txBody>
      </p:sp>
      <p:sp>
        <p:nvSpPr>
          <p:cNvPr id="241" name="Text Placeholder 240">
            <a:extLst>
              <a:ext uri="{FF2B5EF4-FFF2-40B4-BE49-F238E27FC236}">
                <a16:creationId xmlns:a16="http://schemas.microsoft.com/office/drawing/2014/main" id="{8E8A0E1B-DC6C-0034-A7A0-4D834368E99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969595" y="4137995"/>
            <a:ext cx="2808000" cy="345600"/>
          </a:xfrm>
        </p:spPr>
        <p:txBody>
          <a:bodyPr/>
          <a:lstStyle/>
          <a:p>
            <a:r>
              <a:rPr lang="en-US" noProof="0"/>
              <a:t>11:00 am – Draft meeting prep</a:t>
            </a:r>
          </a:p>
        </p:txBody>
      </p:sp>
      <p:sp>
        <p:nvSpPr>
          <p:cNvPr id="242" name="Text Placeholder 241">
            <a:extLst>
              <a:ext uri="{FF2B5EF4-FFF2-40B4-BE49-F238E27FC236}">
                <a16:creationId xmlns:a16="http://schemas.microsoft.com/office/drawing/2014/main" id="{97E8C926-D737-D5E1-F84F-E5F3B3CDE42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Adam generates a meeting prep document, including participant details, an opportunity summary, recent meeting insights, email summaries and related CRM records so the team is prepared going into the call.</a:t>
            </a:r>
          </a:p>
        </p:txBody>
      </p:sp>
      <p:sp>
        <p:nvSpPr>
          <p:cNvPr id="243" name="Text Placeholder 242">
            <a:extLst>
              <a:ext uri="{FF2B5EF4-FFF2-40B4-BE49-F238E27FC236}">
                <a16:creationId xmlns:a16="http://schemas.microsoft.com/office/drawing/2014/main" id="{50AEA0D0-C3D1-6B52-36E4-2F16E1990D3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 b="1" noProof="0">
                <a:latin typeface="+mj-lt"/>
              </a:rPr>
              <a:t>Create a meeting preparation document</a:t>
            </a:r>
            <a:r>
              <a:rPr lang="en-US" noProof="0"/>
              <a:t> for [customer name], including relevant details from the open opportunity.</a:t>
            </a:r>
          </a:p>
        </p:txBody>
      </p:sp>
      <p:sp>
        <p:nvSpPr>
          <p:cNvPr id="238" name="Text Placeholder 237">
            <a:extLst>
              <a:ext uri="{FF2B5EF4-FFF2-40B4-BE49-F238E27FC236}">
                <a16:creationId xmlns:a16="http://schemas.microsoft.com/office/drawing/2014/main" id="{65A79798-3C6E-7E43-30BF-ED43F5D3FB3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776898" y="4137995"/>
            <a:ext cx="2808000" cy="345600"/>
          </a:xfrm>
        </p:spPr>
        <p:txBody>
          <a:bodyPr/>
          <a:lstStyle/>
          <a:p>
            <a:r>
              <a:rPr lang="en-US" noProof="0"/>
              <a:t>2:00 pm – Create a presentation</a:t>
            </a:r>
          </a:p>
        </p:txBody>
      </p:sp>
      <p:sp>
        <p:nvSpPr>
          <p:cNvPr id="239" name="Text Placeholder 238">
            <a:extLst>
              <a:ext uri="{FF2B5EF4-FFF2-40B4-BE49-F238E27FC236}">
                <a16:creationId xmlns:a16="http://schemas.microsoft.com/office/drawing/2014/main" id="{47E17A6E-7651-C5EC-6B06-A17E681B601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r>
              <a:rPr lang="en-US" noProof="0"/>
              <a:t>Adam uses the meeting preparation guide as a foundation to create a draft of a pitch deck for the meeting.</a:t>
            </a:r>
          </a:p>
        </p:txBody>
      </p:sp>
      <p:sp>
        <p:nvSpPr>
          <p:cNvPr id="240" name="Text Placeholder 239">
            <a:extLst>
              <a:ext uri="{FF2B5EF4-FFF2-40B4-BE49-F238E27FC236}">
                <a16:creationId xmlns:a16="http://schemas.microsoft.com/office/drawing/2014/main" id="{4D60494E-19E7-C619-F6AC-4100B107DB4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8" y="5681038"/>
            <a:ext cx="2808000" cy="626701"/>
          </a:xfrm>
        </p:spPr>
        <p:txBody>
          <a:bodyPr/>
          <a:lstStyle/>
          <a:p>
            <a:r>
              <a:rPr lang="en-US" noProof="0"/>
              <a:t>Example prompt: </a:t>
            </a:r>
            <a:r>
              <a:rPr lang="en-US" b="1" noProof="0">
                <a:latin typeface="+mj-lt"/>
              </a:rPr>
              <a:t>Create a presentation</a:t>
            </a:r>
            <a:r>
              <a:rPr lang="en-US" noProof="0">
                <a:latin typeface="+mj-lt"/>
              </a:rPr>
              <a:t> </a:t>
            </a:r>
            <a:r>
              <a:rPr lang="en-US" noProof="0"/>
              <a:t>using the meeting prep document [ContosoMeetingPrep.docx]</a:t>
            </a:r>
          </a:p>
        </p:txBody>
      </p:sp>
      <p:sp>
        <p:nvSpPr>
          <p:cNvPr id="235" name="Text Placeholder 234">
            <a:extLst>
              <a:ext uri="{FF2B5EF4-FFF2-40B4-BE49-F238E27FC236}">
                <a16:creationId xmlns:a16="http://schemas.microsoft.com/office/drawing/2014/main" id="{A8790489-D24E-2E63-9FFC-6CBCAF6BC6B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84200" y="4137995"/>
            <a:ext cx="2808000" cy="345600"/>
          </a:xfrm>
        </p:spPr>
        <p:txBody>
          <a:bodyPr/>
          <a:lstStyle/>
          <a:p>
            <a:r>
              <a:rPr lang="en-US" noProof="0"/>
              <a:t>4:00 pm – Recap a meeting</a:t>
            </a:r>
          </a:p>
        </p:txBody>
      </p:sp>
      <p:sp>
        <p:nvSpPr>
          <p:cNvPr id="236" name="Text Placeholder 235">
            <a:extLst>
              <a:ext uri="{FF2B5EF4-FFF2-40B4-BE49-F238E27FC236}">
                <a16:creationId xmlns:a16="http://schemas.microsoft.com/office/drawing/2014/main" id="{0B585700-AF1B-2B35-1110-F22405C591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199" y="4584700"/>
            <a:ext cx="2926079" cy="627063"/>
          </a:xfrm>
        </p:spPr>
        <p:txBody>
          <a:bodyPr>
            <a:normAutofit/>
          </a:bodyPr>
          <a:lstStyle/>
          <a:p>
            <a:r>
              <a:rPr lang="en-US" noProof="0"/>
              <a:t>Adam drafts a concise meeting summary detailing outstanding questions and recommended next steps from their discussion. This ensures clear communication and sets the stage for future engagement. </a:t>
            </a:r>
          </a:p>
        </p:txBody>
      </p:sp>
      <p:sp>
        <p:nvSpPr>
          <p:cNvPr id="237" name="Text Placeholder 236">
            <a:extLst>
              <a:ext uri="{FF2B5EF4-FFF2-40B4-BE49-F238E27FC236}">
                <a16:creationId xmlns:a16="http://schemas.microsoft.com/office/drawing/2014/main" id="{1570E4DE-0D12-BD0C-63A4-6856122316E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>
            <a:normAutofit/>
          </a:bodyPr>
          <a:lstStyle/>
          <a:p>
            <a:r>
              <a:rPr lang="en-US" noProof="0"/>
              <a:t>Example prompt: </a:t>
            </a:r>
            <a:r>
              <a:rPr lang="en-US" b="1" noProof="0">
                <a:latin typeface="+mj-lt"/>
              </a:rPr>
              <a:t>Provide a detailed summary </a:t>
            </a:r>
            <a:r>
              <a:rPr lang="en-US" noProof="0"/>
              <a:t>of my meeting with [customer name] that took place today. Include outstanding questions from the conversation and recommendations for next steps.</a:t>
            </a:r>
          </a:p>
        </p:txBody>
      </p:sp>
      <p:pic>
        <p:nvPicPr>
          <p:cNvPr id="172" name="Picture 171" descr="A person with a beard smiling&#10;&#10;Description automatically generated">
            <a:extLst>
              <a:ext uri="{FF2B5EF4-FFF2-40B4-BE49-F238E27FC236}">
                <a16:creationId xmlns:a16="http://schemas.microsoft.com/office/drawing/2014/main" id="{2408EC16-2F7F-D72D-539A-5EF4E528F3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9500" l="10000" r="97875">
                        <a14:foregroundMark x1="37875" y1="87250" x2="81375" y2="99125"/>
                        <a14:foregroundMark x1="81375" y1="99125" x2="50125" y2="84250"/>
                        <a14:foregroundMark x1="50125" y1="84250" x2="48125" y2="85250"/>
                        <a14:foregroundMark x1="86750" y1="89375" x2="90750" y2="91375"/>
                        <a14:foregroundMark x1="96875" y1="92375" x2="94875" y2="90375"/>
                        <a14:foregroundMark x1="77625" y1="83250" x2="71500" y2="85250"/>
                        <a14:foregroundMark x1="69375" y1="79125" x2="76500" y2="81250"/>
                        <a14:foregroundMark x1="68375" y1="86250" x2="97875" y2="89375"/>
                        <a14:foregroundMark x1="69375" y1="82250" x2="83625" y2="88375"/>
                        <a14:foregroundMark x1="69375" y1="73125" x2="64375" y2="74125"/>
                        <a14:foregroundMark x1="21625" y1="91375" x2="18625" y2="99500"/>
                        <a14:foregroundMark x1="27750" y1="20250" x2="32875" y2="12125"/>
                        <a14:foregroundMark x1="24750" y1="27375" x2="22625" y2="23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96"/>
          <a:stretch/>
        </p:blipFill>
        <p:spPr>
          <a:xfrm>
            <a:off x="9488306" y="3631792"/>
            <a:ext cx="2703694" cy="3226208"/>
          </a:xfrm>
          <a:prstGeom prst="rect">
            <a:avLst/>
          </a:prstGeom>
        </p:spPr>
      </p:pic>
      <p:sp>
        <p:nvSpPr>
          <p:cNvPr id="244" name="Rectangle: Rounded Corners 6">
            <a:extLst>
              <a:ext uri="{FF2B5EF4-FFF2-40B4-BE49-F238E27FC236}">
                <a16:creationId xmlns:a16="http://schemas.microsoft.com/office/drawing/2014/main" id="{25D08083-C4A6-75E0-1F86-9F6CEC23F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31A0EF32-8582-BA4A-551E-7F3F04EED697}"/>
              </a:ext>
            </a:extLst>
          </p:cNvPr>
          <p:cNvGrpSpPr/>
          <p:nvPr/>
        </p:nvGrpSpPr>
        <p:grpSpPr>
          <a:xfrm>
            <a:off x="1286540" y="1134767"/>
            <a:ext cx="1571031" cy="216000"/>
            <a:chOff x="1372194" y="969899"/>
            <a:chExt cx="1571031" cy="216000"/>
          </a:xfrm>
        </p:grpSpPr>
        <p:sp>
          <p:nvSpPr>
            <p:cNvPr id="246" name="Rectangle: Rounded Corners 6">
              <a:extLst>
                <a:ext uri="{FF2B5EF4-FFF2-40B4-BE49-F238E27FC236}">
                  <a16:creationId xmlns:a16="http://schemas.microsoft.com/office/drawing/2014/main" id="{10500B95-7095-3EB2-F6B0-C532853A6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571031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~5 hours per week</a:t>
              </a:r>
            </a:p>
          </p:txBody>
        </p:sp>
        <p:pic>
          <p:nvPicPr>
            <p:cNvPr id="247" name="Graphic 246">
              <a:extLst>
                <a:ext uri="{FF2B5EF4-FFF2-40B4-BE49-F238E27FC236}">
                  <a16:creationId xmlns:a16="http://schemas.microsoft.com/office/drawing/2014/main" id="{C41F4A5B-A3AF-0410-3713-19A5BCFD3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270FBE9A-CD62-281F-B20D-C8EE2D111ACE}"/>
              </a:ext>
            </a:extLst>
          </p:cNvPr>
          <p:cNvGrpSpPr/>
          <p:nvPr/>
        </p:nvGrpSpPr>
        <p:grpSpPr>
          <a:xfrm>
            <a:off x="5884991" y="1134767"/>
            <a:ext cx="2673696" cy="216000"/>
            <a:chOff x="5897724" y="1134767"/>
            <a:chExt cx="2673696" cy="216000"/>
          </a:xfrm>
        </p:grpSpPr>
        <p:sp>
          <p:nvSpPr>
            <p:cNvPr id="249" name="Rectangle: Rounded Corners 6">
              <a:extLst>
                <a:ext uri="{FF2B5EF4-FFF2-40B4-BE49-F238E27FC236}">
                  <a16:creationId xmlns:a16="http://schemas.microsoft.com/office/drawing/2014/main" id="{CE981717-C8F3-5CE6-ACA0-2C01CB53A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5897724" y="1134767"/>
              <a:ext cx="26736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Better communication with colleagues</a:t>
              </a:r>
            </a:p>
          </p:txBody>
        </p:sp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8AFACB5D-5B25-9D7E-E178-AE0AD6F55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44857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E3074A03-1423-E16E-4B8F-B0E9782E976A}"/>
              </a:ext>
            </a:extLst>
          </p:cNvPr>
          <p:cNvGrpSpPr/>
          <p:nvPr/>
        </p:nvGrpSpPr>
        <p:grpSpPr>
          <a:xfrm>
            <a:off x="2908241" y="1134767"/>
            <a:ext cx="2926080" cy="216000"/>
            <a:chOff x="3133720" y="969899"/>
            <a:chExt cx="2926080" cy="216000"/>
          </a:xfrm>
        </p:grpSpPr>
        <p:sp>
          <p:nvSpPr>
            <p:cNvPr id="252" name="Rectangle: Rounded Corners 6">
              <a:extLst>
                <a:ext uri="{FF2B5EF4-FFF2-40B4-BE49-F238E27FC236}">
                  <a16:creationId xmlns:a16="http://schemas.microsoft.com/office/drawing/2014/main" id="{66EB5B77-82DC-80B4-6856-0C676A395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133720" y="969899"/>
              <a:ext cx="29260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Areas of investment: Learning and new initiatives</a:t>
              </a:r>
            </a:p>
          </p:txBody>
        </p:sp>
        <p:pic>
          <p:nvPicPr>
            <p:cNvPr id="253" name="Graphic 252">
              <a:extLst>
                <a:ext uri="{FF2B5EF4-FFF2-40B4-BE49-F238E27FC236}">
                  <a16:creationId xmlns:a16="http://schemas.microsoft.com/office/drawing/2014/main" id="{1486F945-407C-F819-6496-CAA3B869B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93555" y="1005899"/>
              <a:ext cx="144000" cy="144000"/>
            </a:xfrm>
            <a:prstGeom prst="rect">
              <a:avLst/>
            </a:prstGeom>
          </p:spPr>
        </p:pic>
      </p:grpSp>
      <p:sp>
        <p:nvSpPr>
          <p:cNvPr id="256" name="TextBox 255">
            <a:extLst>
              <a:ext uri="{FF2B5EF4-FFF2-40B4-BE49-F238E27FC236}">
                <a16:creationId xmlns:a16="http://schemas.microsoft.com/office/drawing/2014/main" id="{6943D5B5-6DE9-49C8-86E9-A89B035805E7}"/>
              </a:ext>
            </a:extLst>
          </p:cNvPr>
          <p:cNvSpPr txBox="1">
            <a:spLocks/>
          </p:cNvSpPr>
          <p:nvPr/>
        </p:nvSpPr>
        <p:spPr>
          <a:xfrm>
            <a:off x="10123962" y="1684713"/>
            <a:ext cx="19050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Adam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Digital Sales Specialist.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6639925-507B-2BF9-47F9-B9B130061717}"/>
              </a:ext>
            </a:extLst>
          </p:cNvPr>
          <p:cNvGrpSpPr/>
          <p:nvPr/>
        </p:nvGrpSpPr>
        <p:grpSpPr>
          <a:xfrm>
            <a:off x="584200" y="2850538"/>
            <a:ext cx="2351135" cy="360000"/>
            <a:chOff x="588263" y="1217924"/>
            <a:chExt cx="2351135" cy="360000"/>
          </a:xfrm>
        </p:grpSpPr>
        <p:pic>
          <p:nvPicPr>
            <p:cNvPr id="136" name="Picture 135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849D52A0-1C29-4009-501F-F14C025E19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09BE00B4-6246-6F27-6612-DF137578D28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2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654CC0A-D8BC-C675-B7AD-86FEF59A4856}"/>
              </a:ext>
            </a:extLst>
          </p:cNvPr>
          <p:cNvGrpSpPr/>
          <p:nvPr/>
        </p:nvGrpSpPr>
        <p:grpSpPr>
          <a:xfrm>
            <a:off x="3776663" y="2850538"/>
            <a:ext cx="2351135" cy="360000"/>
            <a:chOff x="588263" y="1217924"/>
            <a:chExt cx="2351135" cy="360000"/>
          </a:xfrm>
        </p:grpSpPr>
        <p:pic>
          <p:nvPicPr>
            <p:cNvPr id="139" name="Picture 138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37C9CF1D-CECA-DF1E-974A-480EC8C256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C129974-3F71-AFBD-B5D9-F57CA4B636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20980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Segoe UI" pitchFamily="34" charset="0"/>
                </a:rPr>
                <a:t>1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0FE9D522-8DE0-21C6-701E-3814D9F62DAA}"/>
              </a:ext>
            </a:extLst>
          </p:cNvPr>
          <p:cNvGrpSpPr>
            <a:grpSpLocks/>
          </p:cNvGrpSpPr>
          <p:nvPr/>
        </p:nvGrpSpPr>
        <p:grpSpPr>
          <a:xfrm>
            <a:off x="3776663" y="5266713"/>
            <a:ext cx="2879181" cy="360000"/>
            <a:chOff x="6969125" y="5260425"/>
            <a:chExt cx="2879181" cy="360000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5181FC2B-3039-A952-A062-72CADD60007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311" y="5363480"/>
              <a:ext cx="2419995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E7894691-A510-2B21-E7F7-4543E8DB0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9125" y="5260425"/>
              <a:ext cx="360000" cy="36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0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4" name="Picture 4" descr="Microsoft PowerPoint Logo - PNG and Vector - Logo Download">
              <a:hlinkClick r:id="rId12"/>
              <a:extLst>
                <a:ext uri="{FF2B5EF4-FFF2-40B4-BE49-F238E27FC236}">
                  <a16:creationId xmlns:a16="http://schemas.microsoft.com/office/drawing/2014/main" id="{3ABCF5CC-CCCB-856B-DC7C-D7600D8D8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344942"/>
              <a:ext cx="205287" cy="19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9405C62-221E-F248-0DE6-766223FDB0B8}"/>
              </a:ext>
            </a:extLst>
          </p:cNvPr>
          <p:cNvGrpSpPr/>
          <p:nvPr/>
        </p:nvGrpSpPr>
        <p:grpSpPr>
          <a:xfrm>
            <a:off x="6969125" y="5266713"/>
            <a:ext cx="2351135" cy="360000"/>
            <a:chOff x="7334274" y="2936835"/>
            <a:chExt cx="2351135" cy="360000"/>
          </a:xfrm>
        </p:grpSpPr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78926E12-35FC-6CF4-35A5-C9B874E38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274" y="2936835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A1312F5-481F-E457-CC97-9F94CD9B6C5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793225" y="3039891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0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4E562A3-DC23-67EA-34BB-54B119AFF415}"/>
              </a:ext>
            </a:extLst>
          </p:cNvPr>
          <p:cNvGrpSpPr>
            <a:grpSpLocks/>
          </p:cNvGrpSpPr>
          <p:nvPr/>
        </p:nvGrpSpPr>
        <p:grpSpPr>
          <a:xfrm>
            <a:off x="584200" y="5266713"/>
            <a:ext cx="2351135" cy="360000"/>
            <a:chOff x="3776663" y="2850537"/>
            <a:chExt cx="2351135" cy="360000"/>
          </a:xfrm>
        </p:grpSpPr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3714E99F-3715-F5EE-2BB4-B644418A9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6663" y="2850537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6C5668BC-0CC8-ABD5-3944-7A00FBB4776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235614" y="2884342"/>
              <a:ext cx="1892184" cy="2923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for Sales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020C592-9190-E211-1738-6F54FAEC1814}"/>
              </a:ext>
            </a:extLst>
          </p:cNvPr>
          <p:cNvGrpSpPr/>
          <p:nvPr/>
        </p:nvGrpSpPr>
        <p:grpSpPr>
          <a:xfrm>
            <a:off x="6969125" y="2850537"/>
            <a:ext cx="2351135" cy="360000"/>
            <a:chOff x="696262" y="5414690"/>
            <a:chExt cx="2351135" cy="360000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551494DE-BA89-C4FB-6262-BF1AEA77F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6262" y="541469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57" name="TextBox 89">
              <a:extLst>
                <a:ext uri="{FF2B5EF4-FFF2-40B4-BE49-F238E27FC236}">
                  <a16:creationId xmlns:a16="http://schemas.microsoft.com/office/drawing/2014/main" id="{ADFF2311-C3F5-5D2D-EB43-3DF468B52A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155213" y="5448496"/>
              <a:ext cx="1892184" cy="2923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Copilot for Sales</a:t>
              </a:r>
            </a:p>
          </p:txBody>
        </p:sp>
      </p:grpSp>
      <p:pic>
        <p:nvPicPr>
          <p:cNvPr id="25" name="Graphic 24">
            <a:extLst>
              <a:ext uri="{FF2B5EF4-FFF2-40B4-BE49-F238E27FC236}">
                <a16:creationId xmlns:a16="http://schemas.microsoft.com/office/drawing/2014/main" id="{3C17A4CA-48EC-FC49-B3A5-CF95908804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0800000">
            <a:off x="10939101" y="2900074"/>
            <a:ext cx="274790" cy="2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44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410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Digital Sales Specialist at Microsoft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