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hyperlink" Target="https://copilot.cloud.microsoft/prompts/17b3f43b-eaae-493c-a894-bd38694c7888" TargetMode="External"/><Relationship Id="rId21" Type="http://schemas.openxmlformats.org/officeDocument/2006/relationships/image" Target="../media/image21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hyperlink" Target="https://support.microsoft.com/en-us/copilot-powerpoint" TargetMode="External"/><Relationship Id="rId2" Type="http://schemas.openxmlformats.org/officeDocument/2006/relationships/hyperlink" Target="https://copilot.cloud.microsoft/prompts/5d544061-3491-41b3-a84a-3336d9def11d" TargetMode="Externa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hyperlink" Target="https://copilot.cloud.microsoft/prompts/6bf6bdda-d865-41e7-ab15-efb9bc0645db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2.svg"/><Relationship Id="rId19" Type="http://schemas.openxmlformats.org/officeDocument/2006/relationships/image" Target="../media/image19.png"/><Relationship Id="rId4" Type="http://schemas.openxmlformats.org/officeDocument/2006/relationships/hyperlink" Target="https://copilot.cloud.microsoft/prompts/3dc0470d-5e34-4b9e-9a59-b11f2fedeb9d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an Account Manager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 for Sales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Summarize communications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7E3677D-D7BC-DC48-74A3-5AE759249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199" y="2128838"/>
            <a:ext cx="2828925" cy="627062"/>
          </a:xfrm>
        </p:spPr>
        <p:txBody>
          <a:bodyPr>
            <a:normAutofit/>
          </a:bodyPr>
          <a:lstStyle/>
          <a:p>
            <a:r>
              <a:rPr lang="en-US" sz="800" noProof="0"/>
              <a:t>Cassandra needs to prepare for her big pitch to Contoso so she uses Copilot to summarize emails and chats. Copilot for Sales provides a summary of the opportunity for more context.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ECD5F265-1735-5187-07E0-59E7184F64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dirty="0"/>
              <a:t>Example prompt: </a:t>
            </a:r>
            <a:r>
              <a:rPr lang="en-US" noProof="0" dirty="0">
                <a:latin typeface="+mj-lt"/>
              </a:rPr>
              <a:t>Summarize</a:t>
            </a:r>
            <a:r>
              <a:rPr lang="en-US" noProof="0" dirty="0"/>
              <a:t> all the emails and Teams chats in the past month from Contoso highlighting the primary asks and open items.</a:t>
            </a:r>
          </a:p>
          <a:p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Try in Prompt Gallery: Prep for that meeting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8:15 am – Draft an email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E513950-5865-343F-8740-54F5947D6B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r>
              <a:rPr lang="en-US" sz="800" noProof="0"/>
              <a:t>Cassandra asks Copilot in Outlook to create a message to confirm the meeting. Copilot for Sales includes relevant product and pricing details from her CRM system.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AC1E6677-D5DF-FE29-9DF5-9CD0B71483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 noProof="0">
                <a:latin typeface="+mj-lt"/>
              </a:rPr>
              <a:t>Draft an email </a:t>
            </a:r>
            <a:r>
              <a:rPr lang="en-US" noProof="0"/>
              <a:t>to confirm the meeting this afternoon. Highlight how excited we are to present the latest product updates and new pricing. Use a formal tone and keep the email concise.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9:00 am – Show data insights</a:t>
            </a: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A241A013-6947-7442-9D23-43F3CC5F5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sz="800" noProof="0"/>
              <a:t>Cassandra received the latest financial numbers from her business planning lead. She uses Copilot in Excel to create some amazing charts to showcase the value of the offer.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3E1C71C6-370C-EBC9-8720-1761746990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dirty="0"/>
              <a:t>Action: </a:t>
            </a:r>
            <a:r>
              <a:rPr lang="en-US" noProof="0" dirty="0">
                <a:latin typeface="+mj-lt"/>
              </a:rPr>
              <a:t>Show all data insights.</a:t>
            </a:r>
          </a:p>
          <a:p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3"/>
              </a:rPr>
              <a:t>Try in Prompt Gallery: Find insights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>
              <a:latin typeface="+mj-lt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11:00 am – Add a slide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24E03427-3337-1852-ACDF-3B8903E464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/>
          <a:lstStyle/>
          <a:p>
            <a:r>
              <a:rPr lang="en-US" sz="800" noProof="0"/>
              <a:t>Cassandra puts the final touches on the pitch presentation by having Copilot create a slide based on a summary of the annual report.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22D116A7-C2E1-69EE-4ED2-F4E21F6AA1D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 noProof="0">
                <a:latin typeface="+mj-lt"/>
              </a:rPr>
              <a:t>Add a slide </a:t>
            </a:r>
            <a:r>
              <a:rPr lang="en-US" noProof="0"/>
              <a:t>based on</a:t>
            </a:r>
            <a:br>
              <a:rPr lang="en-US" noProof="0"/>
            </a:br>
            <a:r>
              <a:rPr lang="en-US" noProof="0"/>
              <a:t>[copy in annual report summary].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pPr lvl="0"/>
            <a:r>
              <a:rPr lang="en-US" noProof="0"/>
              <a:t>2:00 pm – Recap a meeting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A34A2DC5-BB93-5BA1-6C3F-FEBB0E617A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sz="800" noProof="0"/>
              <a:t>It’s time for the pitch. Cassandra can focus on her presentation. Copilot for Sales in Teams captures meeting notes, outstanding questions, and sales keywords and KPIs.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48F7FD91-4CC7-959C-723E-829D16DD5A0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dirty="0"/>
              <a:t>Example prompt: </a:t>
            </a:r>
            <a:r>
              <a:rPr lang="en-US" noProof="0" dirty="0">
                <a:latin typeface="+mj-lt"/>
              </a:rPr>
              <a:t>What questions were asked </a:t>
            </a:r>
            <a:r>
              <a:rPr lang="en-US" noProof="0" dirty="0"/>
              <a:t>during the meeting that have not been answered?</a:t>
            </a:r>
          </a:p>
          <a:p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4"/>
              </a:rPr>
              <a:t>Try in Prompt Gallery: Summarize meetings and videos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Catch up on the day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80EEB0F1-7ADA-231D-B3F1-74A5193D12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199" y="4584700"/>
            <a:ext cx="2926079" cy="627063"/>
          </a:xfrm>
        </p:spPr>
        <p:txBody>
          <a:bodyPr/>
          <a:lstStyle/>
          <a:p>
            <a:r>
              <a:rPr lang="en-US" sz="800" noProof="0"/>
              <a:t>Cassandra has missed a few chats during the day. She sees that her team has been discussing a new product launch and asks Copilot to summarize the conversation to quickly catch up.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6B65270-E369-6E27-6309-FCF1DDBC88A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dirty="0"/>
              <a:t>Example prompt: </a:t>
            </a:r>
            <a:r>
              <a:rPr lang="en-US" noProof="0" dirty="0">
                <a:latin typeface="+mj-lt"/>
              </a:rPr>
              <a:t>Summarize team chat </a:t>
            </a:r>
            <a:r>
              <a:rPr lang="en-US" noProof="0" dirty="0"/>
              <a:t>and make sure to include the key points and who made them.</a:t>
            </a:r>
          </a:p>
          <a:p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C5B4E3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5"/>
              </a:rPr>
              <a:t>Try in Prompt Gallery: Get the gist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srgbClr val="C5B4E3">
                  <a:lumMod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214391-A987-6AB8-2A0D-A379E348139E}"/>
              </a:ext>
            </a:extLst>
          </p:cNvPr>
          <p:cNvSpPr txBox="1">
            <a:spLocks/>
          </p:cNvSpPr>
          <p:nvPr/>
        </p:nvSpPr>
        <p:spPr>
          <a:xfrm>
            <a:off x="10123962" y="1684713"/>
            <a:ext cx="19050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Cassandra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Sales Lead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 Contoso.</a:t>
            </a:r>
          </a:p>
        </p:txBody>
      </p:sp>
      <p:pic>
        <p:nvPicPr>
          <p:cNvPr id="2" name="Picture 1" descr="A person holding a tablet&#10;&#10;Description automatically generated">
            <a:extLst>
              <a:ext uri="{FF2B5EF4-FFF2-40B4-BE49-F238E27FC236}">
                <a16:creationId xmlns:a16="http://schemas.microsoft.com/office/drawing/2014/main" id="{753D78D0-10E9-8E8F-294B-A6875A02C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595" y="3267375"/>
            <a:ext cx="2446355" cy="3609499"/>
          </a:xfrm>
          <a:prstGeom prst="rect">
            <a:avLst/>
          </a:prstGeom>
        </p:spPr>
      </p:pic>
      <p:sp>
        <p:nvSpPr>
          <p:cNvPr id="157" name="Rectangle: Rounded Corners 6">
            <a:extLst>
              <a:ext uri="{FF2B5EF4-FFF2-40B4-BE49-F238E27FC236}">
                <a16:creationId xmlns:a16="http://schemas.microsoft.com/office/drawing/2014/main" id="{A84659B4-35F1-5C00-56F0-F31C31BCA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C221C10-EE6F-4677-C02E-49EF324B44E6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59" name="Rectangle: Rounded Corners 6">
              <a:extLst>
                <a:ext uri="{FF2B5EF4-FFF2-40B4-BE49-F238E27FC236}">
                  <a16:creationId xmlns:a16="http://schemas.microsoft.com/office/drawing/2014/main" id="{D8C2D320-94B9-30FD-482C-9C4BA2466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56007E2D-239A-502B-3DB4-C9EF754AE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591158A-E57F-9D9C-FC05-77D17E29301A}"/>
              </a:ext>
            </a:extLst>
          </p:cNvPr>
          <p:cNvGrpSpPr/>
          <p:nvPr/>
        </p:nvGrpSpPr>
        <p:grpSpPr>
          <a:xfrm>
            <a:off x="5884991" y="1134767"/>
            <a:ext cx="2673696" cy="216000"/>
            <a:chOff x="5897724" y="1134767"/>
            <a:chExt cx="2673696" cy="216000"/>
          </a:xfrm>
        </p:grpSpPr>
        <p:sp>
          <p:nvSpPr>
            <p:cNvPr id="162" name="Rectangle: Rounded Corners 6">
              <a:extLst>
                <a:ext uri="{FF2B5EF4-FFF2-40B4-BE49-F238E27FC236}">
                  <a16:creationId xmlns:a16="http://schemas.microsoft.com/office/drawing/2014/main" id="{401349CF-CD52-540C-9652-BF2080E5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897724" y="1134767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Wellbeing &amp; communication</a:t>
              </a:r>
            </a:p>
          </p:txBody>
        </p:sp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4696D926-0963-75C8-094E-39100417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44857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79BA21D-17FC-24DF-D75F-29D64125367F}"/>
              </a:ext>
            </a:extLst>
          </p:cNvPr>
          <p:cNvGrpSpPr/>
          <p:nvPr/>
        </p:nvGrpSpPr>
        <p:grpSpPr>
          <a:xfrm>
            <a:off x="2908241" y="1134767"/>
            <a:ext cx="2926080" cy="216000"/>
            <a:chOff x="3133720" y="969899"/>
            <a:chExt cx="2926080" cy="216000"/>
          </a:xfrm>
        </p:grpSpPr>
        <p:sp>
          <p:nvSpPr>
            <p:cNvPr id="165" name="Rectangle: Rounded Corners 6">
              <a:extLst>
                <a:ext uri="{FF2B5EF4-FFF2-40B4-BE49-F238E27FC236}">
                  <a16:creationId xmlns:a16="http://schemas.microsoft.com/office/drawing/2014/main" id="{680841A5-DE4F-D8A7-7CD2-5B4EA225D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9260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Customer engagement</a:t>
              </a:r>
            </a:p>
          </p:txBody>
        </p:sp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3797DA44-B5A0-CE35-F205-D75F1779D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0D03B9-2A62-4E0B-94EF-FE2FE1BBD16D}"/>
              </a:ext>
            </a:extLst>
          </p:cNvPr>
          <p:cNvGrpSpPr/>
          <p:nvPr/>
        </p:nvGrpSpPr>
        <p:grpSpPr>
          <a:xfrm>
            <a:off x="6969125" y="2850537"/>
            <a:ext cx="2351605" cy="360000"/>
            <a:chOff x="6969125" y="5266713"/>
            <a:chExt cx="2351605" cy="360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790E095-A2CD-A69B-A723-17838992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9125" y="5266713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A732A4-E238-89FA-EBF7-BF2260413EC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546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506D84-767D-CAE5-0469-377ADB79EBE0}"/>
              </a:ext>
            </a:extLst>
          </p:cNvPr>
          <p:cNvGrpSpPr/>
          <p:nvPr/>
        </p:nvGrpSpPr>
        <p:grpSpPr>
          <a:xfrm>
            <a:off x="584200" y="5266713"/>
            <a:ext cx="2351135" cy="360000"/>
            <a:chOff x="588263" y="1217924"/>
            <a:chExt cx="2351135" cy="360000"/>
          </a:xfrm>
        </p:grpSpPr>
        <p:pic>
          <p:nvPicPr>
            <p:cNvPr id="33" name="Picture 32" descr="Zip Co logo SVG free download, id: 101874 - Brandlogos.net">
              <a:hlinkClick r:id="rId14"/>
              <a:extLst>
                <a:ext uri="{FF2B5EF4-FFF2-40B4-BE49-F238E27FC236}">
                  <a16:creationId xmlns:a16="http://schemas.microsoft.com/office/drawing/2014/main" id="{BB42F189-64DE-F018-EB40-21CC403105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BF492B-44C1-43B4-8299-942777ED0A0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A02623-B2FE-E431-14B6-101A30EDA2EC}"/>
              </a:ext>
            </a:extLst>
          </p:cNvPr>
          <p:cNvGrpSpPr>
            <a:grpSpLocks/>
          </p:cNvGrpSpPr>
          <p:nvPr/>
        </p:nvGrpSpPr>
        <p:grpSpPr>
          <a:xfrm>
            <a:off x="3776663" y="5266713"/>
            <a:ext cx="2351135" cy="360000"/>
            <a:chOff x="3776663" y="2850537"/>
            <a:chExt cx="2351135" cy="360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60D072B-0133-9D90-FF0B-8018AF6DF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6663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6CCA0C-C27F-3A60-B590-C60C5023334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235614" y="2884342"/>
              <a:ext cx="1892184" cy="292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for Sales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9C271D-47BA-6868-ACC6-E210A5BD6F9C}"/>
              </a:ext>
            </a:extLst>
          </p:cNvPr>
          <p:cNvGrpSpPr>
            <a:grpSpLocks/>
          </p:cNvGrpSpPr>
          <p:nvPr/>
        </p:nvGrpSpPr>
        <p:grpSpPr>
          <a:xfrm>
            <a:off x="6969125" y="5266713"/>
            <a:ext cx="2255978" cy="360000"/>
            <a:chOff x="6969125" y="5260425"/>
            <a:chExt cx="2255978" cy="36000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863B34-BA11-8675-D824-2378CDC3DB6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497F445-55ED-E23B-76CD-55D6015E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1" name="Picture 4" descr="Microsoft PowerPoint Logo - PNG and Vector - Logo Download">
              <a:hlinkClick r:id="rId17"/>
              <a:extLst>
                <a:ext uri="{FF2B5EF4-FFF2-40B4-BE49-F238E27FC236}">
                  <a16:creationId xmlns:a16="http://schemas.microsoft.com/office/drawing/2014/main" id="{94194C49-EF22-FE72-0A0D-B92B45D55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344942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43F6469-D74F-BD3D-6ECE-793F085FDBBB}"/>
              </a:ext>
            </a:extLst>
          </p:cNvPr>
          <p:cNvGrpSpPr/>
          <p:nvPr/>
        </p:nvGrpSpPr>
        <p:grpSpPr>
          <a:xfrm>
            <a:off x="3776663" y="2850538"/>
            <a:ext cx="2351135" cy="360000"/>
            <a:chOff x="696262" y="5414690"/>
            <a:chExt cx="2351135" cy="360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E3AA560-033C-92C4-98D7-89FCE7D13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62" y="541469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9" name="TextBox 89">
              <a:extLst>
                <a:ext uri="{FF2B5EF4-FFF2-40B4-BE49-F238E27FC236}">
                  <a16:creationId xmlns:a16="http://schemas.microsoft.com/office/drawing/2014/main" id="{8F5FC878-6F1C-85AF-F3A4-318EF785964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55213" y="5448496"/>
              <a:ext cx="1892184" cy="292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for Sales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4C12825-212D-F537-69B0-342E5B6CCB06}"/>
              </a:ext>
            </a:extLst>
          </p:cNvPr>
          <p:cNvGrpSpPr/>
          <p:nvPr/>
        </p:nvGrpSpPr>
        <p:grpSpPr>
          <a:xfrm>
            <a:off x="584200" y="2850538"/>
            <a:ext cx="2351135" cy="360000"/>
            <a:chOff x="588263" y="1217924"/>
            <a:chExt cx="2351135" cy="360000"/>
          </a:xfrm>
        </p:grpSpPr>
        <p:pic>
          <p:nvPicPr>
            <p:cNvPr id="61" name="Picture 60" descr="Zip Co logo SVG free download, id: 101874 - Brandlogos.net">
              <a:hlinkClick r:id="rId14"/>
              <a:extLst>
                <a:ext uri="{FF2B5EF4-FFF2-40B4-BE49-F238E27FC236}">
                  <a16:creationId xmlns:a16="http://schemas.microsoft.com/office/drawing/2014/main" id="{E8923364-A3FF-A251-FF89-53E211A5E7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0C739A-415A-2954-BAC0-D97795A9B17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51730"/>
              <a:ext cx="1892184" cy="292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for Sales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8A3F6FAA-C003-39F9-52BD-73FDB26867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939101" y="2900074"/>
            <a:ext cx="274790" cy="2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19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441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Account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